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3" r:id="rId1"/>
    <p:sldMasterId id="2147483674" r:id="rId2"/>
    <p:sldMasterId id="2147483675" r:id="rId3"/>
  </p:sldMasterIdLst>
  <p:notesMasterIdLst>
    <p:notesMasterId r:id="rId118"/>
  </p:notesMasterIdLst>
  <p:sldIdLst>
    <p:sldId id="256" r:id="rId4"/>
    <p:sldId id="259" r:id="rId5"/>
    <p:sldId id="260" r:id="rId6"/>
    <p:sldId id="374" r:id="rId7"/>
    <p:sldId id="286" r:id="rId8"/>
    <p:sldId id="287" r:id="rId9"/>
    <p:sldId id="288" r:id="rId10"/>
    <p:sldId id="289" r:id="rId11"/>
    <p:sldId id="290" r:id="rId12"/>
    <p:sldId id="291" r:id="rId13"/>
    <p:sldId id="292" r:id="rId14"/>
    <p:sldId id="293" r:id="rId15"/>
    <p:sldId id="294" r:id="rId16"/>
    <p:sldId id="295" r:id="rId17"/>
    <p:sldId id="296" r:id="rId18"/>
    <p:sldId id="297" r:id="rId19"/>
    <p:sldId id="298" r:id="rId20"/>
    <p:sldId id="299" r:id="rId21"/>
    <p:sldId id="300" r:id="rId22"/>
    <p:sldId id="301" r:id="rId23"/>
    <p:sldId id="302" r:id="rId24"/>
    <p:sldId id="303" r:id="rId25"/>
    <p:sldId id="304" r:id="rId26"/>
    <p:sldId id="305" r:id="rId27"/>
    <p:sldId id="306" r:id="rId28"/>
    <p:sldId id="307" r:id="rId29"/>
    <p:sldId id="308" r:id="rId30"/>
    <p:sldId id="309" r:id="rId31"/>
    <p:sldId id="310" r:id="rId32"/>
    <p:sldId id="311" r:id="rId33"/>
    <p:sldId id="312" r:id="rId34"/>
    <p:sldId id="314" r:id="rId35"/>
    <p:sldId id="315" r:id="rId36"/>
    <p:sldId id="316" r:id="rId37"/>
    <p:sldId id="313" r:id="rId38"/>
    <p:sldId id="351" r:id="rId39"/>
    <p:sldId id="352" r:id="rId40"/>
    <p:sldId id="353" r:id="rId41"/>
    <p:sldId id="261" r:id="rId42"/>
    <p:sldId id="262" r:id="rId43"/>
    <p:sldId id="263" r:id="rId44"/>
    <p:sldId id="264" r:id="rId45"/>
    <p:sldId id="265" r:id="rId46"/>
    <p:sldId id="266" r:id="rId47"/>
    <p:sldId id="267" r:id="rId48"/>
    <p:sldId id="317" r:id="rId49"/>
    <p:sldId id="318" r:id="rId50"/>
    <p:sldId id="319" r:id="rId51"/>
    <p:sldId id="320" r:id="rId52"/>
    <p:sldId id="321" r:id="rId53"/>
    <p:sldId id="322" r:id="rId54"/>
    <p:sldId id="354" r:id="rId55"/>
    <p:sldId id="355" r:id="rId56"/>
    <p:sldId id="356" r:id="rId57"/>
    <p:sldId id="357" r:id="rId58"/>
    <p:sldId id="358" r:id="rId59"/>
    <p:sldId id="359" r:id="rId60"/>
    <p:sldId id="268" r:id="rId61"/>
    <p:sldId id="269" r:id="rId62"/>
    <p:sldId id="275" r:id="rId63"/>
    <p:sldId id="363" r:id="rId64"/>
    <p:sldId id="364" r:id="rId65"/>
    <p:sldId id="365" r:id="rId66"/>
    <p:sldId id="366" r:id="rId67"/>
    <p:sldId id="367" r:id="rId68"/>
    <p:sldId id="368" r:id="rId69"/>
    <p:sldId id="369" r:id="rId70"/>
    <p:sldId id="370" r:id="rId71"/>
    <p:sldId id="371" r:id="rId72"/>
    <p:sldId id="372" r:id="rId73"/>
    <p:sldId id="373" r:id="rId74"/>
    <p:sldId id="323" r:id="rId75"/>
    <p:sldId id="324" r:id="rId76"/>
    <p:sldId id="325" r:id="rId77"/>
    <p:sldId id="326" r:id="rId78"/>
    <p:sldId id="327" r:id="rId79"/>
    <p:sldId id="328" r:id="rId80"/>
    <p:sldId id="329" r:id="rId81"/>
    <p:sldId id="330" r:id="rId82"/>
    <p:sldId id="331" r:id="rId83"/>
    <p:sldId id="332" r:id="rId84"/>
    <p:sldId id="333" r:id="rId85"/>
    <p:sldId id="334" r:id="rId86"/>
    <p:sldId id="335" r:id="rId87"/>
    <p:sldId id="336" r:id="rId88"/>
    <p:sldId id="337" r:id="rId89"/>
    <p:sldId id="338" r:id="rId90"/>
    <p:sldId id="362" r:id="rId91"/>
    <p:sldId id="271" r:id="rId92"/>
    <p:sldId id="272" r:id="rId93"/>
    <p:sldId id="273" r:id="rId94"/>
    <p:sldId id="274" r:id="rId95"/>
    <p:sldId id="360" r:id="rId96"/>
    <p:sldId id="276" r:id="rId97"/>
    <p:sldId id="277" r:id="rId98"/>
    <p:sldId id="278" r:id="rId99"/>
    <p:sldId id="279" r:id="rId100"/>
    <p:sldId id="280" r:id="rId101"/>
    <p:sldId id="281" r:id="rId102"/>
    <p:sldId id="282" r:id="rId103"/>
    <p:sldId id="283" r:id="rId104"/>
    <p:sldId id="284" r:id="rId105"/>
    <p:sldId id="285" r:id="rId106"/>
    <p:sldId id="361" r:id="rId107"/>
    <p:sldId id="341" r:id="rId108"/>
    <p:sldId id="342" r:id="rId109"/>
    <p:sldId id="343" r:id="rId110"/>
    <p:sldId id="344" r:id="rId111"/>
    <p:sldId id="345" r:id="rId112"/>
    <p:sldId id="346" r:id="rId113"/>
    <p:sldId id="347" r:id="rId114"/>
    <p:sldId id="348" r:id="rId115"/>
    <p:sldId id="349" r:id="rId116"/>
    <p:sldId id="350" r:id="rId117"/>
  </p:sldIdLst>
  <p:sldSz cx="9144000" cy="5143500" type="screen16x9"/>
  <p:notesSz cx="6858000" cy="9144000"/>
  <p:embeddedFontLst>
    <p:embeddedFont>
      <p:font typeface="Lato" panose="020F0502020204030203" pitchFamily="34" charset="0"/>
      <p:regular r:id="rId119"/>
      <p:bold r:id="rId120"/>
      <p:italic r:id="rId121"/>
      <p:boldItalic r:id="rId122"/>
    </p:embeddedFont>
    <p:embeddedFont>
      <p:font typeface="Lato Black" panose="020F0502020204030203" pitchFamily="34" charset="0"/>
      <p:bold r:id="rId123"/>
      <p:boldItalic r:id="rId124"/>
    </p:embeddedFont>
    <p:embeddedFont>
      <p:font typeface="Raleway" pitchFamily="2" charset="0"/>
      <p:regular r:id="rId125"/>
      <p:bold r:id="rId126"/>
      <p:italic r:id="rId127"/>
      <p:boldItalic r:id="rId128"/>
    </p:embeddedFont>
    <p:embeddedFont>
      <p:font typeface="Raleway Medium" pitchFamily="2" charset="0"/>
      <p:regular r:id="rId129"/>
      <p:italic r:id="rId130"/>
    </p:embeddedFont>
    <p:embeddedFont>
      <p:font typeface="Roboto" panose="02000000000000000000" pitchFamily="2" charset="0"/>
      <p:regular r:id="rId131"/>
      <p:bold r:id="rId132"/>
      <p:italic r:id="rId133"/>
      <p:boldItalic r:id="rId13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667">
          <p15:clr>
            <a:srgbClr val="A4A3A4"/>
          </p15:clr>
        </p15:guide>
        <p15:guide id="2" pos="5472">
          <p15:clr>
            <a:srgbClr val="A4A3A4"/>
          </p15:clr>
        </p15:guide>
        <p15:guide id="3" pos="565">
          <p15:clr>
            <a:srgbClr val="9AA0A6"/>
          </p15:clr>
        </p15:guide>
        <p15:guide id="4" pos="1984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848" y="48"/>
      </p:cViewPr>
      <p:guideLst>
        <p:guide orient="horz" pos="667"/>
        <p:guide pos="5472"/>
        <p:guide pos="565"/>
        <p:guide pos="198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4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63" Type="http://schemas.openxmlformats.org/officeDocument/2006/relationships/slide" Target="slides/slide60.xml"/><Relationship Id="rId84" Type="http://schemas.openxmlformats.org/officeDocument/2006/relationships/slide" Target="slides/slide81.xml"/><Relationship Id="rId138" Type="http://schemas.openxmlformats.org/officeDocument/2006/relationships/tableStyles" Target="tableStyles.xml"/><Relationship Id="rId16" Type="http://schemas.openxmlformats.org/officeDocument/2006/relationships/slide" Target="slides/slide13.xml"/><Relationship Id="rId107" Type="http://schemas.openxmlformats.org/officeDocument/2006/relationships/slide" Target="slides/slide104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102" Type="http://schemas.openxmlformats.org/officeDocument/2006/relationships/slide" Target="slides/slide99.xml"/><Relationship Id="rId123" Type="http://schemas.openxmlformats.org/officeDocument/2006/relationships/font" Target="fonts/font5.fntdata"/><Relationship Id="rId128" Type="http://schemas.openxmlformats.org/officeDocument/2006/relationships/font" Target="fonts/font10.fntdata"/><Relationship Id="rId5" Type="http://schemas.openxmlformats.org/officeDocument/2006/relationships/slide" Target="slides/slide2.xml"/><Relationship Id="rId90" Type="http://schemas.openxmlformats.org/officeDocument/2006/relationships/slide" Target="slides/slide87.xml"/><Relationship Id="rId95" Type="http://schemas.openxmlformats.org/officeDocument/2006/relationships/slide" Target="slides/slide92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113" Type="http://schemas.openxmlformats.org/officeDocument/2006/relationships/slide" Target="slides/slide110.xml"/><Relationship Id="rId118" Type="http://schemas.openxmlformats.org/officeDocument/2006/relationships/notesMaster" Target="notesMasters/notesMaster1.xml"/><Relationship Id="rId134" Type="http://schemas.openxmlformats.org/officeDocument/2006/relationships/font" Target="fonts/font16.fntdata"/><Relationship Id="rId80" Type="http://schemas.openxmlformats.org/officeDocument/2006/relationships/slide" Target="slides/slide77.xml"/><Relationship Id="rId85" Type="http://schemas.openxmlformats.org/officeDocument/2006/relationships/slide" Target="slides/slide82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59" Type="http://schemas.openxmlformats.org/officeDocument/2006/relationships/slide" Target="slides/slide56.xml"/><Relationship Id="rId103" Type="http://schemas.openxmlformats.org/officeDocument/2006/relationships/slide" Target="slides/slide100.xml"/><Relationship Id="rId108" Type="http://schemas.openxmlformats.org/officeDocument/2006/relationships/slide" Target="slides/slide105.xml"/><Relationship Id="rId124" Type="http://schemas.openxmlformats.org/officeDocument/2006/relationships/font" Target="fonts/font6.fntdata"/><Relationship Id="rId129" Type="http://schemas.openxmlformats.org/officeDocument/2006/relationships/font" Target="fonts/font11.fntdata"/><Relationship Id="rId54" Type="http://schemas.openxmlformats.org/officeDocument/2006/relationships/slide" Target="slides/slide51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91" Type="http://schemas.openxmlformats.org/officeDocument/2006/relationships/slide" Target="slides/slide88.xml"/><Relationship Id="rId96" Type="http://schemas.openxmlformats.org/officeDocument/2006/relationships/slide" Target="slides/slide9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49" Type="http://schemas.openxmlformats.org/officeDocument/2006/relationships/slide" Target="slides/slide46.xml"/><Relationship Id="rId114" Type="http://schemas.openxmlformats.org/officeDocument/2006/relationships/slide" Target="slides/slide111.xml"/><Relationship Id="rId119" Type="http://schemas.openxmlformats.org/officeDocument/2006/relationships/font" Target="fonts/font1.fntdata"/><Relationship Id="rId44" Type="http://schemas.openxmlformats.org/officeDocument/2006/relationships/slide" Target="slides/slide41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81" Type="http://schemas.openxmlformats.org/officeDocument/2006/relationships/slide" Target="slides/slide78.xml"/><Relationship Id="rId86" Type="http://schemas.openxmlformats.org/officeDocument/2006/relationships/slide" Target="slides/slide83.xml"/><Relationship Id="rId130" Type="http://schemas.openxmlformats.org/officeDocument/2006/relationships/font" Target="fonts/font12.fntdata"/><Relationship Id="rId135" Type="http://schemas.openxmlformats.org/officeDocument/2006/relationships/presProps" Target="presProps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109" Type="http://schemas.openxmlformats.org/officeDocument/2006/relationships/slide" Target="slides/slide10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97" Type="http://schemas.openxmlformats.org/officeDocument/2006/relationships/slide" Target="slides/slide94.xml"/><Relationship Id="rId104" Type="http://schemas.openxmlformats.org/officeDocument/2006/relationships/slide" Target="slides/slide101.xml"/><Relationship Id="rId120" Type="http://schemas.openxmlformats.org/officeDocument/2006/relationships/font" Target="fonts/font2.fntdata"/><Relationship Id="rId125" Type="http://schemas.openxmlformats.org/officeDocument/2006/relationships/font" Target="fonts/font7.fntdata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slide" Target="slides/slide8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Relationship Id="rId87" Type="http://schemas.openxmlformats.org/officeDocument/2006/relationships/slide" Target="slides/slide84.xml"/><Relationship Id="rId110" Type="http://schemas.openxmlformats.org/officeDocument/2006/relationships/slide" Target="slides/slide107.xml"/><Relationship Id="rId115" Type="http://schemas.openxmlformats.org/officeDocument/2006/relationships/slide" Target="slides/slide112.xml"/><Relationship Id="rId131" Type="http://schemas.openxmlformats.org/officeDocument/2006/relationships/font" Target="fonts/font13.fntdata"/><Relationship Id="rId136" Type="http://schemas.openxmlformats.org/officeDocument/2006/relationships/viewProps" Target="viewProps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56" Type="http://schemas.openxmlformats.org/officeDocument/2006/relationships/slide" Target="slides/slide53.xml"/><Relationship Id="rId77" Type="http://schemas.openxmlformats.org/officeDocument/2006/relationships/slide" Target="slides/slide74.xml"/><Relationship Id="rId100" Type="http://schemas.openxmlformats.org/officeDocument/2006/relationships/slide" Target="slides/slide97.xml"/><Relationship Id="rId105" Type="http://schemas.openxmlformats.org/officeDocument/2006/relationships/slide" Target="slides/slide102.xml"/><Relationship Id="rId126" Type="http://schemas.openxmlformats.org/officeDocument/2006/relationships/font" Target="fonts/font8.fntdata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93" Type="http://schemas.openxmlformats.org/officeDocument/2006/relationships/slide" Target="slides/slide90.xml"/><Relationship Id="rId98" Type="http://schemas.openxmlformats.org/officeDocument/2006/relationships/slide" Target="slides/slide95.xml"/><Relationship Id="rId121" Type="http://schemas.openxmlformats.org/officeDocument/2006/relationships/font" Target="fonts/font3.fntdata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22.xml"/><Relationship Id="rId46" Type="http://schemas.openxmlformats.org/officeDocument/2006/relationships/slide" Target="slides/slide43.xml"/><Relationship Id="rId67" Type="http://schemas.openxmlformats.org/officeDocument/2006/relationships/slide" Target="slides/slide64.xml"/><Relationship Id="rId116" Type="http://schemas.openxmlformats.org/officeDocument/2006/relationships/slide" Target="slides/slide113.xml"/><Relationship Id="rId137" Type="http://schemas.openxmlformats.org/officeDocument/2006/relationships/theme" Target="theme/theme1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62" Type="http://schemas.openxmlformats.org/officeDocument/2006/relationships/slide" Target="slides/slide59.xml"/><Relationship Id="rId83" Type="http://schemas.openxmlformats.org/officeDocument/2006/relationships/slide" Target="slides/slide80.xml"/><Relationship Id="rId88" Type="http://schemas.openxmlformats.org/officeDocument/2006/relationships/slide" Target="slides/slide85.xml"/><Relationship Id="rId111" Type="http://schemas.openxmlformats.org/officeDocument/2006/relationships/slide" Target="slides/slide108.xml"/><Relationship Id="rId132" Type="http://schemas.openxmlformats.org/officeDocument/2006/relationships/font" Target="fonts/font14.fntdata"/><Relationship Id="rId15" Type="http://schemas.openxmlformats.org/officeDocument/2006/relationships/slide" Target="slides/slide12.xml"/><Relationship Id="rId36" Type="http://schemas.openxmlformats.org/officeDocument/2006/relationships/slide" Target="slides/slide33.xml"/><Relationship Id="rId57" Type="http://schemas.openxmlformats.org/officeDocument/2006/relationships/slide" Target="slides/slide54.xml"/><Relationship Id="rId106" Type="http://schemas.openxmlformats.org/officeDocument/2006/relationships/slide" Target="slides/slide103.xml"/><Relationship Id="rId127" Type="http://schemas.openxmlformats.org/officeDocument/2006/relationships/font" Target="fonts/font9.fntdata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52" Type="http://schemas.openxmlformats.org/officeDocument/2006/relationships/slide" Target="slides/slide49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94" Type="http://schemas.openxmlformats.org/officeDocument/2006/relationships/slide" Target="slides/slide91.xml"/><Relationship Id="rId99" Type="http://schemas.openxmlformats.org/officeDocument/2006/relationships/slide" Target="slides/slide96.xml"/><Relationship Id="rId101" Type="http://schemas.openxmlformats.org/officeDocument/2006/relationships/slide" Target="slides/slide98.xml"/><Relationship Id="rId122" Type="http://schemas.openxmlformats.org/officeDocument/2006/relationships/font" Target="fonts/font4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26" Type="http://schemas.openxmlformats.org/officeDocument/2006/relationships/slide" Target="slides/slide23.xml"/><Relationship Id="rId47" Type="http://schemas.openxmlformats.org/officeDocument/2006/relationships/slide" Target="slides/slide44.xml"/><Relationship Id="rId68" Type="http://schemas.openxmlformats.org/officeDocument/2006/relationships/slide" Target="slides/slide65.xml"/><Relationship Id="rId89" Type="http://schemas.openxmlformats.org/officeDocument/2006/relationships/slide" Target="slides/slide86.xml"/><Relationship Id="rId112" Type="http://schemas.openxmlformats.org/officeDocument/2006/relationships/slide" Target="slides/slide109.xml"/><Relationship Id="rId133" Type="http://schemas.openxmlformats.org/officeDocument/2006/relationships/font" Target="fonts/font1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1f78b853b98_2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4" name="Google Shape;114;g1f78b853b98_2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g200a0694106_0_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5" name="Google Shape;385;g200a0694106_0_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Google Shape;587;g2fbbbf62ffa_0_6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385763"/>
            <a:ext cx="3429000" cy="19288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8" name="Google Shape;588;g2fbbbf62ffa_0_613:notes"/>
          <p:cNvSpPr txBox="1">
            <a:spLocks noGrp="1"/>
          </p:cNvSpPr>
          <p:nvPr>
            <p:ph type="body" idx="1"/>
          </p:nvPr>
        </p:nvSpPr>
        <p:spPr>
          <a:xfrm>
            <a:off x="914400" y="2443163"/>
            <a:ext cx="7315200" cy="231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g2fbbbf62ffa_0_6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385763"/>
            <a:ext cx="3429000" cy="19288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0" name="Google Shape;600;g2fbbbf62ffa_0_624:notes"/>
          <p:cNvSpPr txBox="1">
            <a:spLocks noGrp="1"/>
          </p:cNvSpPr>
          <p:nvPr>
            <p:ph type="body" idx="1"/>
          </p:nvPr>
        </p:nvSpPr>
        <p:spPr>
          <a:xfrm>
            <a:off x="914400" y="2443163"/>
            <a:ext cx="7315200" cy="231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g2fbbbf62ffa_0_6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385763"/>
            <a:ext cx="3429000" cy="19288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2" name="Google Shape;612;g2fbbbf62ffa_0_635:notes"/>
          <p:cNvSpPr txBox="1">
            <a:spLocks noGrp="1"/>
          </p:cNvSpPr>
          <p:nvPr>
            <p:ph type="body" idx="1"/>
          </p:nvPr>
        </p:nvSpPr>
        <p:spPr>
          <a:xfrm>
            <a:off x="914400" y="2443163"/>
            <a:ext cx="7315200" cy="231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Google Shape;622;g2fbbbf62ffa_0_6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385763"/>
            <a:ext cx="3429000" cy="19288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3" name="Google Shape;623;g2fbbbf62ffa_0_659:notes"/>
          <p:cNvSpPr txBox="1">
            <a:spLocks noGrp="1"/>
          </p:cNvSpPr>
          <p:nvPr>
            <p:ph type="body" idx="1"/>
          </p:nvPr>
        </p:nvSpPr>
        <p:spPr>
          <a:xfrm>
            <a:off x="914400" y="2443163"/>
            <a:ext cx="7315200" cy="231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g2fbbbf62ffa_0_6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385763"/>
            <a:ext cx="3429000" cy="19288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2" name="Google Shape;632;g2fbbbf62ffa_0_667:notes"/>
          <p:cNvSpPr txBox="1">
            <a:spLocks noGrp="1"/>
          </p:cNvSpPr>
          <p:nvPr>
            <p:ph type="body" idx="1"/>
          </p:nvPr>
        </p:nvSpPr>
        <p:spPr>
          <a:xfrm>
            <a:off x="914400" y="2443163"/>
            <a:ext cx="7315200" cy="231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g200c5037483_1_1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1" name="Google Shape;751;g200c5037483_1_1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g200e5b74366_0_1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8" name="Google Shape;758;g200e5b74366_0_1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" name="Google Shape;765;g200e5b74366_0_4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6" name="Google Shape;766;g200e5b74366_0_4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" name="Google Shape;771;g200e5b74366_0_4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2" name="Google Shape;772;g200e5b74366_0_4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" name="Google Shape;778;g200e5b74366_0_4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9" name="Google Shape;779;g200e5b74366_0_4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g200a0694106_0_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" name="Google Shape;391;g200a0694106_0_1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Google Shape;786;g200e5b74366_0_4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7" name="Google Shape;787;g200e5b74366_0_4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" name="Google Shape;793;g200e5b74366_0_4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4" name="Google Shape;794;g200e5b74366_0_4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1" name="Google Shape;801;g200e5b74366_0_4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2" name="Google Shape;802;g200e5b74366_0_4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" name="Google Shape;809;g200ef095833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0" name="Google Shape;810;g200ef095833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Google Shape;815;g200e5b74366_0_443:notes"/>
          <p:cNvSpPr txBox="1">
            <a:spLocks noGrp="1"/>
          </p:cNvSpPr>
          <p:nvPr>
            <p:ph type="body" idx="1"/>
          </p:nvPr>
        </p:nvSpPr>
        <p:spPr>
          <a:xfrm>
            <a:off x="514350" y="7721600"/>
            <a:ext cx="4114800" cy="731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6" name="Google Shape;816;g200e5b74366_0_4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5975" y="1219200"/>
            <a:ext cx="4572000" cy="6096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g200a0694106_0_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8" name="Google Shape;398;g200a0694106_0_1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g200e5b74366_0_1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5" name="Google Shape;405;g200e5b74366_0_1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g200a0694106_0_1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2" name="Google Shape;412;g200a0694106_0_1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g200e5b74366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0" name="Google Shape;420;g200e5b74366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g200e5b74366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7" name="Google Shape;427;g200e5b74366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g200e5b74366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5" name="Google Shape;435;g200e5b74366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g200e5b74366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3" name="Google Shape;443;g200e5b74366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g200e5b74366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2" name="Google Shape;452;g200e5b74366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1f78b853b98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1f78b853b98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g200e5b74366_0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8" name="Google Shape;458;g200e5b74366_0_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g200e5b74366_0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5" name="Google Shape;465;g200e5b74366_0_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g200c5037483_1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2" name="Google Shape;472;g200c5037483_1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g200e5b74366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9" name="Google Shape;479;g200e5b74366_0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g200e5b74366_0_1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2" name="Google Shape;492;g200e5b74366_0_1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g200e5b74366_0_1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0" name="Google Shape;500;g200e5b74366_0_1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g200e5b74366_0_1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9" name="Google Shape;509;g200e5b74366_0_1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g200c5037483_1_1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6" name="Google Shape;516;g200c5037483_1_1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g200e5b74366_0_1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3" name="Google Shape;523;g200e5b74366_0_1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g200e5b74366_0_1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9" name="Google Shape;529;g200e5b74366_0_1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1f78b853b98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1f78b853b98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g200e5b74366_0_2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6" name="Google Shape;536;g200e5b74366_0_2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g200e5b74366_0_2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3" name="Google Shape;543;g200e5b74366_0_2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g200e5b74366_0_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6" name="Google Shape;556;g200e5b74366_0_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g200e5b74366_0_2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6" name="Google Shape;566;g200e5b74366_0_2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g200e5b74366_0_2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4" name="Google Shape;574;g200e5b74366_0_2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g200e5b74366_0_2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9" name="Google Shape;549;g200e5b74366_0_2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21a7c2d8150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21a7c2d8150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21a7c2d8150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21a7c2d8150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21a7c2d8150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21a7c2d8150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21a7c2d8150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21a7c2d8150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342296e3d6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-2846388" y="1219200"/>
            <a:ext cx="10836276" cy="6096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" name="Google Shape;52;g342296e3d69_0_0:notes"/>
          <p:cNvSpPr txBox="1">
            <a:spLocks noGrp="1"/>
          </p:cNvSpPr>
          <p:nvPr>
            <p:ph type="body" idx="1"/>
          </p:nvPr>
        </p:nvSpPr>
        <p:spPr>
          <a:xfrm>
            <a:off x="514350" y="7721600"/>
            <a:ext cx="4114800" cy="73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21c29d7f532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21c29d7f532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21cd38211ff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21cd38211ff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21d9dabd342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21d9dabd342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21d9dabd342_0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21d9dabd342_0_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21d9dabd342_3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21d9dabd342_3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21d9dabd342_3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21d9dabd342_3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g200e5b74366_0_2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1" name="Google Shape;581;g200e5b74366_0_2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g200c5037483_1_1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7" name="Google Shape;587;g200c5037483_1_1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g200e5b74366_0_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4" name="Google Shape;594;g200e5b74366_0_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604;g200e5b74366_0_2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5" name="Google Shape;605;g200e5b74366_0_2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200e5b74366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2" name="Google Shape;342;g200e5b74366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g200e5b74366_0_3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3" name="Google Shape;613;g200e5b74366_0_3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Google Shape;619;g200e5b74366_0_3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0" name="Google Shape;620;g200e5b74366_0_3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15d746b23ac_0_20:notes"/>
          <p:cNvSpPr txBox="1">
            <a:spLocks noGrp="1"/>
          </p:cNvSpPr>
          <p:nvPr>
            <p:ph type="body" idx="1"/>
          </p:nvPr>
        </p:nvSpPr>
        <p:spPr>
          <a:xfrm>
            <a:off x="514350" y="7721600"/>
            <a:ext cx="4114800" cy="731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g15d746b23ac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5975" y="1219200"/>
            <a:ext cx="4572000" cy="6096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1651b7e4657_5_43:notes"/>
          <p:cNvSpPr txBox="1">
            <a:spLocks noGrp="1"/>
          </p:cNvSpPr>
          <p:nvPr>
            <p:ph type="body" idx="1"/>
          </p:nvPr>
        </p:nvSpPr>
        <p:spPr>
          <a:xfrm>
            <a:off x="514350" y="7721600"/>
            <a:ext cx="4114800" cy="731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93;g1651b7e4657_5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5975" y="1219200"/>
            <a:ext cx="4572000" cy="6096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163d044c535_0_5:notes"/>
          <p:cNvSpPr txBox="1">
            <a:spLocks noGrp="1"/>
          </p:cNvSpPr>
          <p:nvPr>
            <p:ph type="body" idx="1"/>
          </p:nvPr>
        </p:nvSpPr>
        <p:spPr>
          <a:xfrm>
            <a:off x="514350" y="7721600"/>
            <a:ext cx="4114800" cy="731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Текст того же размера, что </a:t>
            </a:r>
            <a:endParaRPr/>
          </a:p>
        </p:txBody>
      </p:sp>
      <p:sp>
        <p:nvSpPr>
          <p:cNvPr id="203" name="Google Shape;203;g163d044c535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5975" y="1219200"/>
            <a:ext cx="4572000" cy="6096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163d9ed68ef_0_14:notes"/>
          <p:cNvSpPr txBox="1">
            <a:spLocks noGrp="1"/>
          </p:cNvSpPr>
          <p:nvPr>
            <p:ph type="body" idx="1"/>
          </p:nvPr>
        </p:nvSpPr>
        <p:spPr>
          <a:xfrm>
            <a:off x="514350" y="7721600"/>
            <a:ext cx="4114800" cy="731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отдельно признаки, добавить про точность, закончить неинвариантностью к изменению яркости</a:t>
            </a:r>
            <a:endParaRPr/>
          </a:p>
        </p:txBody>
      </p:sp>
      <p:sp>
        <p:nvSpPr>
          <p:cNvPr id="212" name="Google Shape;212;g163d9ed68ef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5975" y="1219200"/>
            <a:ext cx="4572000" cy="6096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163d044c535_0_15:notes"/>
          <p:cNvSpPr txBox="1">
            <a:spLocks noGrp="1"/>
          </p:cNvSpPr>
          <p:nvPr>
            <p:ph type="body" idx="1"/>
          </p:nvPr>
        </p:nvSpPr>
        <p:spPr>
          <a:xfrm>
            <a:off x="514350" y="7721600"/>
            <a:ext cx="4114800" cy="731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избавиться от таблицы, добавить точность, начать с инвариантности, закончить трудоёмкостью, что и ЕСТЬ ОСНОВНАЯ ПРОБЛЕМА, КОТОРУЮ МЫ РЕШАЕМ!!!</a:t>
            </a:r>
            <a:endParaRPr/>
          </a:p>
        </p:txBody>
      </p:sp>
      <p:sp>
        <p:nvSpPr>
          <p:cNvPr id="221" name="Google Shape;221;g163d044c535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5975" y="1219200"/>
            <a:ext cx="4572000" cy="6096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163d044c535_0_20:notes"/>
          <p:cNvSpPr txBox="1">
            <a:spLocks noGrp="1"/>
          </p:cNvSpPr>
          <p:nvPr>
            <p:ph type="body" idx="1"/>
          </p:nvPr>
        </p:nvSpPr>
        <p:spPr>
          <a:xfrm>
            <a:off x="514350" y="7721600"/>
            <a:ext cx="4114800" cy="731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избавить от таблицы, добавить модификацию с стабилицией эпсиолоном в знаменателе</a:t>
            </a:r>
            <a:endParaRPr/>
          </a:p>
        </p:txBody>
      </p:sp>
      <p:sp>
        <p:nvSpPr>
          <p:cNvPr id="231" name="Google Shape;231;g163d044c535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5975" y="1219200"/>
            <a:ext cx="4572000" cy="6096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15d59adcab7_0_23:notes"/>
          <p:cNvSpPr txBox="1">
            <a:spLocks noGrp="1"/>
          </p:cNvSpPr>
          <p:nvPr>
            <p:ph type="body" idx="1"/>
          </p:nvPr>
        </p:nvSpPr>
        <p:spPr>
          <a:xfrm>
            <a:off x="514350" y="7721600"/>
            <a:ext cx="4114800" cy="731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g15d59adcab7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5975" y="1219200"/>
            <a:ext cx="4572000" cy="6096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15d59adcab7_0_27:notes"/>
          <p:cNvSpPr txBox="1">
            <a:spLocks noGrp="1"/>
          </p:cNvSpPr>
          <p:nvPr>
            <p:ph type="body" idx="1"/>
          </p:nvPr>
        </p:nvSpPr>
        <p:spPr>
          <a:xfrm>
            <a:off x="514350" y="7721600"/>
            <a:ext cx="4114800" cy="731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g15d59adcab7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5975" y="1219200"/>
            <a:ext cx="4572000" cy="6096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g200c5037483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9" name="Google Shape;349;g200c5037483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15d746b23ac_0_46:notes"/>
          <p:cNvSpPr txBox="1">
            <a:spLocks noGrp="1"/>
          </p:cNvSpPr>
          <p:nvPr>
            <p:ph type="body" idx="1"/>
          </p:nvPr>
        </p:nvSpPr>
        <p:spPr>
          <a:xfrm>
            <a:off x="514350" y="7721600"/>
            <a:ext cx="4114800" cy="731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" name="Google Shape;309;g15d746b23ac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5975" y="1219200"/>
            <a:ext cx="4572000" cy="6096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218ad0c6817_0_1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0" name="Google Shape;290;g218ad0c6817_0_1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218ad0c6817_0_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9" name="Google Shape;299;g218ad0c6817_0_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g218ad0c6817_0_3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0" name="Google Shape;310;g218ad0c6817_0_3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218ad0c6817_0_1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8" name="Google Shape;318;g218ad0c6817_0_1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g218ad0c6817_0_2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8" name="Google Shape;348;g218ad0c6817_0_2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218ad0c6817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8" name="Google Shape;368;g218ad0c6817_0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g218ad0c6817_0_1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6" name="Google Shape;376;g218ad0c6817_0_1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g218ad0c6817_0_1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3" name="Google Shape;383;g218ad0c6817_0_1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g218ad0c6817_0_2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7" name="Google Shape;397;g218ad0c6817_0_2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200a0694106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6" name="Google Shape;356;g200a0694106_0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g218ad0c6817_0_3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5" name="Google Shape;405;g218ad0c6817_0_3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g218ad0c6817_0_3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6" name="Google Shape;416;g218ad0c6817_0_3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Google Shape;626;g200e5b74366_0_3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7" name="Google Shape;627;g200e5b74366_0_3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g200c5037483_1_1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4" name="Google Shape;634;g200c5037483_1_1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g200e5b74366_0_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1" name="Google Shape;641;g200e5b74366_0_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Google Shape;645;g200e5b74366_0_3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6" name="Google Shape;646;g200e5b74366_0_3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g200e5b74366_0_3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3" name="Google Shape;653;g200e5b74366_0_3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g200e5b74366_0_3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2" name="Google Shape;662;g200e5b74366_0_3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" name="Google Shape;668;g200c5037483_1_1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9" name="Google Shape;669;g200c5037483_1_1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Google Shape;675;g200e5b74366_0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6" name="Google Shape;676;g200e5b74366_0_1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200a0694106_0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5" name="Google Shape;365;g200a0694106_0_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Google Shape;681;g200e5b74366_0_3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2" name="Google Shape;682;g200e5b74366_0_3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Google Shape;689;g200e5b74366_0_3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0" name="Google Shape;690;g200e5b74366_0_3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g200a0694106_0_1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7" name="Google Shape;697;g200a0694106_0_1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Google Shape;703;g200c5037483_1_1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4" name="Google Shape;704;g200c5037483_1_1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g200e5b74366_0_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1" name="Google Shape;711;g200e5b74366_0_1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g200c5037483_1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8" name="Google Shape;718;g200c5037483_1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" name="Google Shape;724;g200e5b74366_0_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5" name="Google Shape;725;g200e5b74366_0_1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Google Shape;732;g200e5b74366_0_3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3" name="Google Shape;733;g200e5b74366_0_3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g200c5037483_1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8" name="Google Shape;718;g200c5037483_1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84942008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g2fbbbf62ffa_0_8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385763"/>
            <a:ext cx="3429000" cy="19288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8" name="Google Shape;448;g2fbbbf62ffa_0_856:notes"/>
          <p:cNvSpPr txBox="1">
            <a:spLocks noGrp="1"/>
          </p:cNvSpPr>
          <p:nvPr>
            <p:ph type="body" idx="1"/>
          </p:nvPr>
        </p:nvSpPr>
        <p:spPr>
          <a:xfrm>
            <a:off x="914400" y="2443163"/>
            <a:ext cx="7315200" cy="231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g200a0694106_0_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5" name="Google Shape;375;g200a0694106_0_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g2fbbbf62ffa_0_8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385763"/>
            <a:ext cx="3429000" cy="19288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3" name="Google Shape;473;g2fbbbf62ffa_0_879:notes"/>
          <p:cNvSpPr txBox="1">
            <a:spLocks noGrp="1"/>
          </p:cNvSpPr>
          <p:nvPr>
            <p:ph type="body" idx="1"/>
          </p:nvPr>
        </p:nvSpPr>
        <p:spPr>
          <a:xfrm>
            <a:off x="914400" y="2443163"/>
            <a:ext cx="7315200" cy="231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g2fbbbf62ffa_0_8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385763"/>
            <a:ext cx="3429000" cy="19288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5" name="Google Shape;485;g2fbbbf62ffa_0_889:notes"/>
          <p:cNvSpPr txBox="1">
            <a:spLocks noGrp="1"/>
          </p:cNvSpPr>
          <p:nvPr>
            <p:ph type="body" idx="1"/>
          </p:nvPr>
        </p:nvSpPr>
        <p:spPr>
          <a:xfrm>
            <a:off x="914400" y="2443163"/>
            <a:ext cx="7315200" cy="231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g2fbbbf62ffa_0_8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508400" y="385763"/>
            <a:ext cx="8127900" cy="1928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4" name="Google Shape;494;g2fbbbf62ffa_0_896:notes"/>
          <p:cNvSpPr txBox="1">
            <a:spLocks noGrp="1"/>
          </p:cNvSpPr>
          <p:nvPr>
            <p:ph type="body" idx="1"/>
          </p:nvPr>
        </p:nvSpPr>
        <p:spPr>
          <a:xfrm>
            <a:off x="914400" y="2443163"/>
            <a:ext cx="7315200" cy="231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g2fbbbf62ffa_0_5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385763"/>
            <a:ext cx="3429000" cy="19288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6" name="Google Shape;506;g2fbbbf62ffa_0_568:notes"/>
          <p:cNvSpPr txBox="1">
            <a:spLocks noGrp="1"/>
          </p:cNvSpPr>
          <p:nvPr>
            <p:ph type="body" idx="1"/>
          </p:nvPr>
        </p:nvSpPr>
        <p:spPr>
          <a:xfrm>
            <a:off x="914400" y="2443163"/>
            <a:ext cx="7315200" cy="231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g2fbbbf62ffa_0_10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19" name="Google Shape;519;g2fbbbf62ffa_0_10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g2fbbbf62ffa_0_5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385763"/>
            <a:ext cx="3429000" cy="19288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5" name="Google Shape;525;g2fbbbf62ffa_0_549:notes"/>
          <p:cNvSpPr txBox="1">
            <a:spLocks noGrp="1"/>
          </p:cNvSpPr>
          <p:nvPr>
            <p:ph type="body" idx="1"/>
          </p:nvPr>
        </p:nvSpPr>
        <p:spPr>
          <a:xfrm>
            <a:off x="914400" y="2443163"/>
            <a:ext cx="7315200" cy="231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g2fbbbf62ffa_0_5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385763"/>
            <a:ext cx="3429000" cy="19288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7" name="Google Shape;537;g2fbbbf62ffa_0_557:notes"/>
          <p:cNvSpPr txBox="1">
            <a:spLocks noGrp="1"/>
          </p:cNvSpPr>
          <p:nvPr>
            <p:ph type="body" idx="1"/>
          </p:nvPr>
        </p:nvSpPr>
        <p:spPr>
          <a:xfrm>
            <a:off x="914400" y="2443163"/>
            <a:ext cx="7315200" cy="231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g2fbbbf62ffa_0_5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385763"/>
            <a:ext cx="3429000" cy="19288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9" name="Google Shape;549;g2fbbbf62ffa_0_579:notes"/>
          <p:cNvSpPr txBox="1">
            <a:spLocks noGrp="1"/>
          </p:cNvSpPr>
          <p:nvPr>
            <p:ph type="body" idx="1"/>
          </p:nvPr>
        </p:nvSpPr>
        <p:spPr>
          <a:xfrm>
            <a:off x="914400" y="2443163"/>
            <a:ext cx="7315200" cy="231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g2fbbbf62ffa_0_5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385763"/>
            <a:ext cx="3429000" cy="19288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9" name="Google Shape;559;g2fbbbf62ffa_0_586:notes"/>
          <p:cNvSpPr txBox="1">
            <a:spLocks noGrp="1"/>
          </p:cNvSpPr>
          <p:nvPr>
            <p:ph type="body" idx="1"/>
          </p:nvPr>
        </p:nvSpPr>
        <p:spPr>
          <a:xfrm>
            <a:off x="914400" y="2443163"/>
            <a:ext cx="7315200" cy="231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g2fbbbf62ffa_0_5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385763"/>
            <a:ext cx="3429000" cy="19288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0" name="Google Shape;570;g2fbbbf62ffa_0_596:notes"/>
          <p:cNvSpPr txBox="1">
            <a:spLocks noGrp="1"/>
          </p:cNvSpPr>
          <p:nvPr>
            <p:ph type="body" idx="1"/>
          </p:nvPr>
        </p:nvSpPr>
        <p:spPr>
          <a:xfrm>
            <a:off x="914400" y="2443163"/>
            <a:ext cx="7315200" cy="231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9" name="Google Shape;59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6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62" name="Google Shape;62;p16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63" name="Google Shape;63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7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66" name="Google Shape;66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9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72" name="Google Shape;72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2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76" name="Google Shape;76;p20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77" name="Google Shape;77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1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0" name="Google Shape;80;p21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81" name="Google Shape;81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22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" name="Google Shape;84;p22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85" name="Google Shape;85;p22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86" name="Google Shape;86;p22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7" name="Google Shape;87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3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90" name="Google Shape;90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4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93" name="Google Shape;93;p24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0" name="Google Shape;100;p26"/>
          <p:cNvCxnSpPr/>
          <p:nvPr/>
        </p:nvCxnSpPr>
        <p:spPr>
          <a:xfrm>
            <a:off x="324850" y="415650"/>
            <a:ext cx="8397000" cy="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01" name="Google Shape;101;p26"/>
          <p:cNvCxnSpPr/>
          <p:nvPr/>
        </p:nvCxnSpPr>
        <p:spPr>
          <a:xfrm>
            <a:off x="379000" y="4740000"/>
            <a:ext cx="83430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02" name="Google Shape;102;p26"/>
          <p:cNvSpPr txBox="1">
            <a:spLocks noGrp="1"/>
          </p:cNvSpPr>
          <p:nvPr>
            <p:ph type="title"/>
          </p:nvPr>
        </p:nvSpPr>
        <p:spPr>
          <a:xfrm>
            <a:off x="324850" y="423550"/>
            <a:ext cx="8397000" cy="63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6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7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cxnSp>
        <p:nvCxnSpPr>
          <p:cNvPr id="106" name="Google Shape;106;p27"/>
          <p:cNvCxnSpPr/>
          <p:nvPr/>
        </p:nvCxnSpPr>
        <p:spPr>
          <a:xfrm>
            <a:off x="324850" y="415650"/>
            <a:ext cx="8397000" cy="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07" name="Google Shape;107;p27"/>
          <p:cNvCxnSpPr/>
          <p:nvPr/>
        </p:nvCxnSpPr>
        <p:spPr>
          <a:xfrm>
            <a:off x="379000" y="4740000"/>
            <a:ext cx="83430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08" name="Google Shape;108;p27"/>
          <p:cNvSpPr txBox="1">
            <a:spLocks noGrp="1"/>
          </p:cNvSpPr>
          <p:nvPr>
            <p:ph type="body" idx="1"/>
          </p:nvPr>
        </p:nvSpPr>
        <p:spPr>
          <a:xfrm>
            <a:off x="834325" y="1130375"/>
            <a:ext cx="7417200" cy="32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9" name="Google Shape;109;p27"/>
          <p:cNvSpPr txBox="1">
            <a:spLocks noGrp="1"/>
          </p:cNvSpPr>
          <p:nvPr>
            <p:ph type="title"/>
          </p:nvPr>
        </p:nvSpPr>
        <p:spPr>
          <a:xfrm>
            <a:off x="324850" y="423550"/>
            <a:ext cx="8397000" cy="63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8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8" name="Google Shape;78;p18"/>
          <p:cNvCxnSpPr/>
          <p:nvPr/>
        </p:nvCxnSpPr>
        <p:spPr>
          <a:xfrm>
            <a:off x="432300" y="415650"/>
            <a:ext cx="8289600" cy="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79" name="Google Shape;79;p18"/>
          <p:cNvCxnSpPr/>
          <p:nvPr/>
        </p:nvCxnSpPr>
        <p:spPr>
          <a:xfrm>
            <a:off x="2477724" y="4740000"/>
            <a:ext cx="6244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80" name="Google Shape;80;p18"/>
          <p:cNvCxnSpPr/>
          <p:nvPr/>
        </p:nvCxnSpPr>
        <p:spPr>
          <a:xfrm>
            <a:off x="425198" y="415649"/>
            <a:ext cx="1833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81" name="Google Shape;81;p18"/>
          <p:cNvSpPr txBox="1">
            <a:spLocks noGrp="1"/>
          </p:cNvSpPr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8"/>
          <p:cNvSpPr txBox="1">
            <a:spLocks noGrp="1"/>
          </p:cNvSpPr>
          <p:nvPr>
            <p:ph type="body" idx="1"/>
          </p:nvPr>
        </p:nvSpPr>
        <p:spPr>
          <a:xfrm>
            <a:off x="2410112" y="1595776"/>
            <a:ext cx="6321600" cy="30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800"/>
              <a:buFont typeface="Raleway Medium"/>
              <a:buChar char="●"/>
              <a:defRPr>
                <a:latin typeface="Raleway Medium"/>
                <a:ea typeface="Raleway Medium"/>
                <a:cs typeface="Raleway Medium"/>
                <a:sym typeface="Raleway Medium"/>
              </a:defRPr>
            </a:lvl1pPr>
            <a:lvl2pPr marL="914400" lvl="1" indent="-317500" algn="l" rtl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SzPts val="1400"/>
              <a:buFont typeface="Raleway Medium"/>
              <a:buChar char="○"/>
              <a:defRPr>
                <a:latin typeface="Raleway Medium"/>
                <a:ea typeface="Raleway Medium"/>
                <a:cs typeface="Raleway Medium"/>
                <a:sym typeface="Raleway Medium"/>
              </a:defRPr>
            </a:lvl2pPr>
            <a:lvl3pPr marL="1371600" lvl="2" indent="-317500" algn="l" rtl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SzPts val="1400"/>
              <a:buFont typeface="Raleway Medium"/>
              <a:buChar char="■"/>
              <a:defRPr>
                <a:latin typeface="Raleway Medium"/>
                <a:ea typeface="Raleway Medium"/>
                <a:cs typeface="Raleway Medium"/>
                <a:sym typeface="Raleway Medium"/>
              </a:defRPr>
            </a:lvl3pPr>
            <a:lvl4pPr marL="1828800" lvl="3" indent="-317500" algn="l" rtl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SzPts val="1400"/>
              <a:buFont typeface="Raleway Medium"/>
              <a:buChar char="●"/>
              <a:defRPr>
                <a:latin typeface="Raleway Medium"/>
                <a:ea typeface="Raleway Medium"/>
                <a:cs typeface="Raleway Medium"/>
                <a:sym typeface="Raleway Medium"/>
              </a:defRPr>
            </a:lvl4pPr>
            <a:lvl5pPr marL="2286000" lvl="4" indent="-317500" algn="l" rtl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SzPts val="1400"/>
              <a:buFont typeface="Raleway Medium"/>
              <a:buChar char="○"/>
              <a:defRPr>
                <a:latin typeface="Raleway Medium"/>
                <a:ea typeface="Raleway Medium"/>
                <a:cs typeface="Raleway Medium"/>
                <a:sym typeface="Raleway Medium"/>
              </a:defRPr>
            </a:lvl5pPr>
            <a:lvl6pPr marL="2743200" lvl="5" indent="-317500" algn="l" rtl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SzPts val="1400"/>
              <a:buFont typeface="Raleway Medium"/>
              <a:buChar char="■"/>
              <a:defRPr>
                <a:latin typeface="Raleway Medium"/>
                <a:ea typeface="Raleway Medium"/>
                <a:cs typeface="Raleway Medium"/>
                <a:sym typeface="Raleway Medium"/>
              </a:defRPr>
            </a:lvl6pPr>
            <a:lvl7pPr marL="3200400" lvl="6" indent="-317500" algn="l" rtl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SzPts val="1400"/>
              <a:buFont typeface="Raleway Medium"/>
              <a:buChar char="●"/>
              <a:defRPr>
                <a:latin typeface="Raleway Medium"/>
                <a:ea typeface="Raleway Medium"/>
                <a:cs typeface="Raleway Medium"/>
                <a:sym typeface="Raleway Medium"/>
              </a:defRPr>
            </a:lvl7pPr>
            <a:lvl8pPr marL="3657600" lvl="7" indent="-317500" algn="l" rtl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SzPts val="1400"/>
              <a:buFont typeface="Raleway Medium"/>
              <a:buChar char="○"/>
              <a:defRPr>
                <a:latin typeface="Raleway Medium"/>
                <a:ea typeface="Raleway Medium"/>
                <a:cs typeface="Raleway Medium"/>
                <a:sym typeface="Raleway Medium"/>
              </a:defRPr>
            </a:lvl8pPr>
            <a:lvl9pPr marL="4114800" lvl="8" indent="-317500" algn="l" rtl="0">
              <a:lnSpc>
                <a:spcPct val="105000"/>
              </a:lnSpc>
              <a:spcBef>
                <a:spcPts val="1200"/>
              </a:spcBef>
              <a:spcAft>
                <a:spcPts val="1200"/>
              </a:spcAft>
              <a:buSzPts val="1400"/>
              <a:buFont typeface="Raleway Medium"/>
              <a:buChar char="■"/>
              <a:defRPr>
                <a:latin typeface="Raleway Medium"/>
                <a:ea typeface="Raleway Medium"/>
                <a:cs typeface="Raleway Medium"/>
                <a:sym typeface="Raleway Medium"/>
              </a:defRPr>
            </a:lvl9pPr>
          </a:lstStyle>
          <a:p>
            <a:endParaRPr/>
          </a:p>
        </p:txBody>
      </p:sp>
      <p:sp>
        <p:nvSpPr>
          <p:cNvPr id="83" name="Google Shape;83;p18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832241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201700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wiss-2">
    <p:bg>
      <p:bgPr>
        <a:solidFill>
          <a:schemeClr val="lt1"/>
        </a:solid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5"/>
          <p:cNvSpPr txBox="1">
            <a:spLocks noGrp="1"/>
          </p:cNvSpPr>
          <p:nvPr>
            <p:ph type="title"/>
          </p:nvPr>
        </p:nvSpPr>
        <p:spPr>
          <a:xfrm>
            <a:off x="531771" y="575950"/>
            <a:ext cx="8187300" cy="63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 b="1" i="0" u="none" strike="noStrike" cap="none">
                <a:solidFill>
                  <a:schemeClr val="dk2"/>
                </a:solidFill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 b="1" i="0" u="none" strike="noStrike" cap="none">
                <a:solidFill>
                  <a:schemeClr val="dk2"/>
                </a:solidFill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 b="1" i="0" u="none" strike="noStrike" cap="none">
                <a:solidFill>
                  <a:schemeClr val="dk2"/>
                </a:solidFill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 b="1" i="0" u="none" strike="noStrike" cap="none">
                <a:solidFill>
                  <a:schemeClr val="dk2"/>
                </a:solidFill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 b="1" i="0" u="none" strike="noStrike" cap="none">
                <a:solidFill>
                  <a:schemeClr val="dk2"/>
                </a:solidFill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 b="1" i="0" u="none" strike="noStrike" cap="none">
                <a:solidFill>
                  <a:schemeClr val="dk2"/>
                </a:solidFill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 b="1" i="0" u="none" strike="noStrike" cap="none">
                <a:solidFill>
                  <a:schemeClr val="dk2"/>
                </a:solidFill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 b="1" i="0" u="none" strike="noStrike" cap="none">
                <a:solidFill>
                  <a:schemeClr val="dk2"/>
                </a:solidFill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 b="1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97" name="Google Shape;97;p25"/>
          <p:cNvSpPr txBox="1">
            <a:spLocks noGrp="1"/>
          </p:cNvSpPr>
          <p:nvPr>
            <p:ph type="body" idx="1"/>
          </p:nvPr>
        </p:nvSpPr>
        <p:spPr>
          <a:xfrm>
            <a:off x="544544" y="1595776"/>
            <a:ext cx="8187300" cy="30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 i="0" u="none" strike="noStrike" cap="none">
                <a:solidFill>
                  <a:schemeClr val="dk2"/>
                </a:solidFill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 sz="1400" i="0" u="none" strike="noStrike" cap="none">
                <a:solidFill>
                  <a:schemeClr val="dk2"/>
                </a:solidFill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 sz="1400" i="0" u="none" strike="noStrike" cap="none">
                <a:solidFill>
                  <a:schemeClr val="dk2"/>
                </a:solidFill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1400" i="0" u="none" strike="noStrike" cap="none">
                <a:solidFill>
                  <a:schemeClr val="dk2"/>
                </a:solidFill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 sz="1400" i="0" u="none" strike="noStrike" cap="none">
                <a:solidFill>
                  <a:schemeClr val="dk2"/>
                </a:solidFill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 sz="1400" i="0" u="none" strike="noStrike" cap="none">
                <a:solidFill>
                  <a:schemeClr val="dk2"/>
                </a:solidFill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1400" i="0" u="none" strike="noStrike" cap="none">
                <a:solidFill>
                  <a:schemeClr val="dk2"/>
                </a:solidFill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 sz="1400" i="0" u="none" strike="noStrike" cap="none">
                <a:solidFill>
                  <a:schemeClr val="dk2"/>
                </a:solidFill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>
                <a:schemeClr val="dk2"/>
              </a:buClr>
              <a:buSzPts val="1400"/>
              <a:buChar char="■"/>
              <a:defRPr sz="140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5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6" r:id="rId4"/>
    <p:sldLayoutId id="2147483677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26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50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26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26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26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24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24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24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52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5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4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52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54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56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hyperlink" Target="https://vas3k.ru/blog/computational_photography/?ref=vc.ru" TargetMode="External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24.xml"/><Relationship Id="rId4" Type="http://schemas.openxmlformats.org/officeDocument/2006/relationships/hyperlink" Target="https://arxiv.org/pdf/2102.09000.pdf" TargetMode="Externa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2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Dark-frame_subtraction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Dark-frame_subtraction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44.png"/><Relationship Id="rId4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4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4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5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5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51.jpg"/><Relationship Id="rId5" Type="http://schemas.openxmlformats.org/officeDocument/2006/relationships/image" Target="../media/image49.jpg"/><Relationship Id="rId4" Type="http://schemas.openxmlformats.org/officeDocument/2006/relationships/image" Target="../media/image47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1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49.jpg"/><Relationship Id="rId5" Type="http://schemas.openxmlformats.org/officeDocument/2006/relationships/image" Target="../media/image47.jpg"/><Relationship Id="rId4" Type="http://schemas.openxmlformats.org/officeDocument/2006/relationships/image" Target="../media/image45.jp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45.jp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51.jpg"/><Relationship Id="rId5" Type="http://schemas.openxmlformats.org/officeDocument/2006/relationships/image" Target="../media/image49.jpg"/><Relationship Id="rId4" Type="http://schemas.openxmlformats.org/officeDocument/2006/relationships/image" Target="../media/image47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57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61.jpg"/><Relationship Id="rId5" Type="http://schemas.openxmlformats.org/officeDocument/2006/relationships/image" Target="../media/image60.jpg"/><Relationship Id="rId4" Type="http://schemas.openxmlformats.org/officeDocument/2006/relationships/image" Target="../media/image59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65.jpg"/><Relationship Id="rId5" Type="http://schemas.openxmlformats.org/officeDocument/2006/relationships/image" Target="../media/image64.jpg"/><Relationship Id="rId4" Type="http://schemas.openxmlformats.org/officeDocument/2006/relationships/image" Target="../media/image63.jp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6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75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77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79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84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89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91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93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13" Type="http://schemas.openxmlformats.org/officeDocument/2006/relationships/image" Target="../media/image104.png"/><Relationship Id="rId3" Type="http://schemas.openxmlformats.org/officeDocument/2006/relationships/image" Target="../media/image94.png"/><Relationship Id="rId7" Type="http://schemas.openxmlformats.org/officeDocument/2006/relationships/image" Target="../media/image98.png"/><Relationship Id="rId12" Type="http://schemas.openxmlformats.org/officeDocument/2006/relationships/image" Target="../media/image103.png"/><Relationship Id="rId17" Type="http://schemas.openxmlformats.org/officeDocument/2006/relationships/image" Target="../media/image108.png"/><Relationship Id="rId2" Type="http://schemas.openxmlformats.org/officeDocument/2006/relationships/notesSlide" Target="../notesSlides/notesSlide64.xml"/><Relationship Id="rId16" Type="http://schemas.openxmlformats.org/officeDocument/2006/relationships/image" Target="../media/image107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97.png"/><Relationship Id="rId11" Type="http://schemas.openxmlformats.org/officeDocument/2006/relationships/image" Target="../media/image102.png"/><Relationship Id="rId5" Type="http://schemas.openxmlformats.org/officeDocument/2006/relationships/image" Target="../media/image96.png"/><Relationship Id="rId15" Type="http://schemas.openxmlformats.org/officeDocument/2006/relationships/image" Target="../media/image106.png"/><Relationship Id="rId10" Type="http://schemas.openxmlformats.org/officeDocument/2006/relationships/image" Target="../media/image101.png"/><Relationship Id="rId4" Type="http://schemas.openxmlformats.org/officeDocument/2006/relationships/image" Target="../media/image95.png"/><Relationship Id="rId9" Type="http://schemas.openxmlformats.org/officeDocument/2006/relationships/image" Target="../media/image100.png"/><Relationship Id="rId14" Type="http://schemas.openxmlformats.org/officeDocument/2006/relationships/image" Target="../media/image105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image" Target="../media/image94.png"/><Relationship Id="rId7" Type="http://schemas.openxmlformats.org/officeDocument/2006/relationships/image" Target="../media/image106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103.png"/><Relationship Id="rId9" Type="http://schemas.openxmlformats.org/officeDocument/2006/relationships/image" Target="../media/image108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10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6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7" Type="http://schemas.openxmlformats.org/officeDocument/2006/relationships/image" Target="../media/image116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15.png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1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92.pn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6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4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4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4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4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4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4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4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2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4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4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4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4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4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4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24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24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24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2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129.png"/><Relationship Id="rId4" Type="http://schemas.openxmlformats.org/officeDocument/2006/relationships/image" Target="../media/image131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32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134.png"/><Relationship Id="rId4" Type="http://schemas.openxmlformats.org/officeDocument/2006/relationships/image" Target="../media/image133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36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26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26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40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26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45.png"/><Relationship Id="rId5" Type="http://schemas.openxmlformats.org/officeDocument/2006/relationships/image" Target="../media/image144.png"/><Relationship Id="rId4" Type="http://schemas.openxmlformats.org/officeDocument/2006/relationships/image" Target="../media/image143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4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Google Shape;117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83425" y="0"/>
            <a:ext cx="2060583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116;p29">
            <a:extLst>
              <a:ext uri="{FF2B5EF4-FFF2-40B4-BE49-F238E27FC236}">
                <a16:creationId xmlns:a16="http://schemas.microsoft.com/office/drawing/2014/main" id="{4F72B73E-59E6-44F1-A232-8BC4BCE6AC96}"/>
              </a:ext>
            </a:extLst>
          </p:cNvPr>
          <p:cNvSpPr txBox="1">
            <a:spLocks/>
          </p:cNvSpPr>
          <p:nvPr/>
        </p:nvSpPr>
        <p:spPr>
          <a:xfrm>
            <a:off x="562313" y="1458816"/>
            <a:ext cx="6521112" cy="185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dk2"/>
              </a:buClr>
              <a:buSzPts val="1015"/>
            </a:pPr>
            <a:r>
              <a:rPr lang="ru-RU" sz="3600" b="1" dirty="0"/>
              <a:t>Экспресс-курс по цветовой вычислительной фотографии</a:t>
            </a:r>
            <a:endParaRPr lang="ru-RU" sz="3600" b="1" dirty="0">
              <a:solidFill>
                <a:srgbClr val="000000"/>
              </a:solidFill>
            </a:endParaRPr>
          </a:p>
        </p:txBody>
      </p:sp>
      <p:pic>
        <p:nvPicPr>
          <p:cNvPr id="8" name="Picture 2" descr="Picture background">
            <a:extLst>
              <a:ext uri="{FF2B5EF4-FFF2-40B4-BE49-F238E27FC236}">
                <a16:creationId xmlns:a16="http://schemas.microsoft.com/office/drawing/2014/main" id="{E5F81393-8210-4F50-86F1-3A2F6C5994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438" y="0"/>
            <a:ext cx="2264253" cy="1669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449C50D-1C1B-4881-817E-AA2F71E5D9B9}"/>
              </a:ext>
            </a:extLst>
          </p:cNvPr>
          <p:cNvSpPr txBox="1"/>
          <p:nvPr/>
        </p:nvSpPr>
        <p:spPr>
          <a:xfrm>
            <a:off x="2852442" y="4462355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400" dirty="0"/>
              <a:t>Иннополис, 2025</a:t>
            </a:r>
            <a:endParaRPr lang="ru-RU" sz="1400" i="0" u="none" strike="noStrike" cap="none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64"/>
          <p:cNvSpPr txBox="1">
            <a:spLocks noGrp="1"/>
          </p:cNvSpPr>
          <p:nvPr>
            <p:ph type="title"/>
          </p:nvPr>
        </p:nvSpPr>
        <p:spPr>
          <a:xfrm>
            <a:off x="324850" y="423550"/>
            <a:ext cx="83970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Почему получилось вот это? </a:t>
            </a:r>
            <a:endParaRPr/>
          </a:p>
        </p:txBody>
      </p:sp>
      <p:pic>
        <p:nvPicPr>
          <p:cNvPr id="388" name="Google Shape;388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09075" y="1329925"/>
            <a:ext cx="4525850" cy="3014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g2fbbbf62ffa_0_613"/>
          <p:cNvSpPr/>
          <p:nvPr/>
        </p:nvSpPr>
        <p:spPr>
          <a:xfrm>
            <a:off x="2612150" y="1261152"/>
            <a:ext cx="5982300" cy="3297000"/>
          </a:xfrm>
          <a:prstGeom prst="rect">
            <a:avLst/>
          </a:prstGeom>
          <a:solidFill>
            <a:srgbClr val="B7B7B7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91" name="Google Shape;591;g2fbbbf62ffa_0_613"/>
          <p:cNvSpPr txBox="1">
            <a:spLocks noGrp="1"/>
          </p:cNvSpPr>
          <p:nvPr>
            <p:ph type="title"/>
          </p:nvPr>
        </p:nvSpPr>
        <p:spPr>
          <a:xfrm>
            <a:off x="443375" y="565250"/>
            <a:ext cx="78537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/>
              <a:t>Collected dataset</a:t>
            </a:r>
            <a:endParaRPr sz="2400"/>
          </a:p>
        </p:txBody>
      </p:sp>
      <p:sp>
        <p:nvSpPr>
          <p:cNvPr id="592" name="Google Shape;592;g2fbbbf62ffa_0_613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ru"/>
              <a:t>100</a:t>
            </a:fld>
            <a:endParaRPr/>
          </a:p>
        </p:txBody>
      </p:sp>
      <p:sp>
        <p:nvSpPr>
          <p:cNvPr id="593" name="Google Shape;593;g2fbbbf62ffa_0_613"/>
          <p:cNvSpPr txBox="1"/>
          <p:nvPr/>
        </p:nvSpPr>
        <p:spPr>
          <a:xfrm>
            <a:off x="213875" y="1575025"/>
            <a:ext cx="2227200" cy="264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Dataset:</a:t>
            </a:r>
            <a:endParaRPr sz="18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aleway Medium"/>
              <a:buChar char="●"/>
            </a:pPr>
            <a:r>
              <a:rPr lang="ru" sz="18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72</a:t>
            </a:r>
            <a:r>
              <a:rPr lang="ru" sz="1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 generated images</a:t>
            </a:r>
            <a:endParaRPr sz="18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aleway Medium"/>
              <a:buChar char="●"/>
            </a:pPr>
            <a:r>
              <a:rPr lang="ru" sz="18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6</a:t>
            </a:r>
            <a:r>
              <a:rPr lang="ru" sz="1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 HSI images</a:t>
            </a:r>
            <a:endParaRPr sz="18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aleway Medium"/>
              <a:buChar char="●"/>
            </a:pPr>
            <a:r>
              <a:rPr lang="ru" sz="18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3</a:t>
            </a:r>
            <a:r>
              <a:rPr lang="ru" sz="1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 noise levels</a:t>
            </a:r>
            <a:endParaRPr sz="18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aleway"/>
              <a:buChar char="●"/>
            </a:pPr>
            <a:r>
              <a:rPr lang="ru" sz="18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MOS</a:t>
            </a:r>
            <a:r>
              <a:rPr lang="ru" sz="1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 have been collected for each image</a:t>
            </a:r>
            <a:endParaRPr sz="18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594" name="Google Shape;594;g2fbbbf62ffa_0_613"/>
          <p:cNvPicPr preferRelativeResize="0"/>
          <p:nvPr/>
        </p:nvPicPr>
        <p:blipFill rotWithShape="1">
          <a:blip r:embed="rId3">
            <a:alphaModFix/>
          </a:blip>
          <a:srcRect l="2298" t="9410" r="63695" b="8541"/>
          <a:stretch/>
        </p:blipFill>
        <p:spPr>
          <a:xfrm>
            <a:off x="2963496" y="1596794"/>
            <a:ext cx="2504935" cy="255236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5" name="Google Shape;595;g2fbbbf62ffa_0_613"/>
          <p:cNvPicPr preferRelativeResize="0"/>
          <p:nvPr/>
        </p:nvPicPr>
        <p:blipFill rotWithShape="1">
          <a:blip r:embed="rId3">
            <a:alphaModFix/>
          </a:blip>
          <a:srcRect l="62546" t="8976" r="2674" b="8976"/>
          <a:stretch/>
        </p:blipFill>
        <p:spPr>
          <a:xfrm>
            <a:off x="5667674" y="1596794"/>
            <a:ext cx="2561856" cy="2552342"/>
          </a:xfrm>
          <a:prstGeom prst="rect">
            <a:avLst/>
          </a:prstGeom>
          <a:noFill/>
          <a:ln>
            <a:noFill/>
          </a:ln>
        </p:spPr>
      </p:pic>
      <p:sp>
        <p:nvSpPr>
          <p:cNvPr id="596" name="Google Shape;596;g2fbbbf62ffa_0_613"/>
          <p:cNvSpPr txBox="1"/>
          <p:nvPr/>
        </p:nvSpPr>
        <p:spPr>
          <a:xfrm>
            <a:off x="2880823" y="1187588"/>
            <a:ext cx="5415000" cy="30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Which image has less noise?</a:t>
            </a:r>
            <a:endParaRPr sz="1800" b="1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597" name="Google Shape;597;g2fbbbf62ffa_0_613"/>
          <p:cNvSpPr txBox="1"/>
          <p:nvPr/>
        </p:nvSpPr>
        <p:spPr>
          <a:xfrm>
            <a:off x="2880825" y="4103650"/>
            <a:ext cx="5700000" cy="4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1) Left   2) Right	3) Same</a:t>
            </a:r>
            <a:endParaRPr sz="18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g2fbbbf62ffa_0_624"/>
          <p:cNvSpPr txBox="1">
            <a:spLocks noGrp="1"/>
          </p:cNvSpPr>
          <p:nvPr>
            <p:ph type="title"/>
          </p:nvPr>
        </p:nvSpPr>
        <p:spPr>
          <a:xfrm>
            <a:off x="443375" y="565250"/>
            <a:ext cx="78537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/>
              <a:t>Basic dataset</a:t>
            </a:r>
            <a:endParaRPr sz="2400"/>
          </a:p>
        </p:txBody>
      </p:sp>
      <p:pic>
        <p:nvPicPr>
          <p:cNvPr id="603" name="Google Shape;603;g2fbbbf62ffa_0_6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3619" y="1146025"/>
            <a:ext cx="3064820" cy="3064830"/>
          </a:xfrm>
          <a:prstGeom prst="rect">
            <a:avLst/>
          </a:prstGeom>
          <a:noFill/>
          <a:ln>
            <a:noFill/>
          </a:ln>
        </p:spPr>
      </p:pic>
      <p:sp>
        <p:nvSpPr>
          <p:cNvPr id="604" name="Google Shape;604;g2fbbbf62ffa_0_624"/>
          <p:cNvSpPr txBox="1"/>
          <p:nvPr/>
        </p:nvSpPr>
        <p:spPr>
          <a:xfrm>
            <a:off x="390201" y="4210855"/>
            <a:ext cx="3531300" cy="47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MOS</a:t>
            </a:r>
            <a:r>
              <a:rPr lang="ru" sz="16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: </a:t>
            </a:r>
            <a:r>
              <a:rPr lang="ru" sz="1600" b="1">
                <a:solidFill>
                  <a:schemeClr val="accent4"/>
                </a:solidFill>
                <a:latin typeface="Raleway"/>
                <a:ea typeface="Raleway"/>
                <a:cs typeface="Raleway"/>
                <a:sym typeface="Raleway"/>
              </a:rPr>
              <a:t>7,5</a:t>
            </a:r>
            <a:endParaRPr sz="1600" b="1">
              <a:solidFill>
                <a:schemeClr val="accent4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605" name="Google Shape;605;g2fbbbf62ffa_0_624"/>
          <p:cNvSpPr txBox="1"/>
          <p:nvPr/>
        </p:nvSpPr>
        <p:spPr>
          <a:xfrm>
            <a:off x="5140616" y="4210855"/>
            <a:ext cx="3531300" cy="47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MOS</a:t>
            </a:r>
            <a:r>
              <a:rPr lang="ru" sz="16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: </a:t>
            </a:r>
            <a:r>
              <a:rPr lang="ru" sz="1600" b="1">
                <a:solidFill>
                  <a:schemeClr val="accent5"/>
                </a:solidFill>
                <a:latin typeface="Raleway"/>
                <a:ea typeface="Raleway"/>
                <a:cs typeface="Raleway"/>
                <a:sym typeface="Raleway"/>
              </a:rPr>
              <a:t>4,5</a:t>
            </a:r>
            <a:endParaRPr sz="1600" b="1">
              <a:solidFill>
                <a:schemeClr val="accent5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606" name="Google Shape;606;g2fbbbf62ffa_0_6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74034" y="1146025"/>
            <a:ext cx="3064820" cy="3064830"/>
          </a:xfrm>
          <a:prstGeom prst="rect">
            <a:avLst/>
          </a:prstGeom>
          <a:noFill/>
          <a:ln>
            <a:noFill/>
          </a:ln>
        </p:spPr>
      </p:pic>
      <p:sp>
        <p:nvSpPr>
          <p:cNvPr id="607" name="Google Shape;607;g2fbbbf62ffa_0_624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ru"/>
              <a:t>101</a:t>
            </a:fld>
            <a:endParaRPr/>
          </a:p>
        </p:txBody>
      </p:sp>
      <p:sp>
        <p:nvSpPr>
          <p:cNvPr id="608" name="Google Shape;608;g2fbbbf62ffa_0_624"/>
          <p:cNvSpPr txBox="1"/>
          <p:nvPr/>
        </p:nvSpPr>
        <p:spPr>
          <a:xfrm>
            <a:off x="3239375" y="1579175"/>
            <a:ext cx="2579700" cy="63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PSNR</a:t>
            </a:r>
            <a:r>
              <a:rPr lang="ru" sz="1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 = 37.0 </a:t>
            </a:r>
            <a:endParaRPr sz="18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SSIM </a:t>
            </a:r>
            <a:r>
              <a:rPr lang="ru" sz="1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= 0.89</a:t>
            </a:r>
            <a:endParaRPr sz="18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609" name="Google Shape;609;g2fbbbf62ffa_0_624"/>
          <p:cNvSpPr txBox="1"/>
          <p:nvPr/>
        </p:nvSpPr>
        <p:spPr>
          <a:xfrm>
            <a:off x="2115164" y="2125759"/>
            <a:ext cx="1806600" cy="24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Google Shape;614;g2fbbbf62ffa_0_635"/>
          <p:cNvSpPr txBox="1">
            <a:spLocks noGrp="1"/>
          </p:cNvSpPr>
          <p:nvPr>
            <p:ph type="title"/>
          </p:nvPr>
        </p:nvSpPr>
        <p:spPr>
          <a:xfrm>
            <a:off x="443375" y="565250"/>
            <a:ext cx="70761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/>
              <a:t>Suggested solution </a:t>
            </a:r>
            <a:endParaRPr sz="2400"/>
          </a:p>
        </p:txBody>
      </p:sp>
      <p:pic>
        <p:nvPicPr>
          <p:cNvPr id="615" name="Google Shape;615;g2fbbbf62ffa_0_6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79625" y="2051951"/>
            <a:ext cx="6736060" cy="1201200"/>
          </a:xfrm>
          <a:prstGeom prst="rect">
            <a:avLst/>
          </a:prstGeom>
          <a:noFill/>
          <a:ln>
            <a:noFill/>
          </a:ln>
        </p:spPr>
      </p:pic>
      <p:sp>
        <p:nvSpPr>
          <p:cNvPr id="616" name="Google Shape;616;g2fbbbf62ffa_0_635"/>
          <p:cNvSpPr txBox="1"/>
          <p:nvPr/>
        </p:nvSpPr>
        <p:spPr>
          <a:xfrm>
            <a:off x="1158788" y="3118825"/>
            <a:ext cx="6644700" cy="30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latin typeface="Raleway"/>
                <a:ea typeface="Raleway"/>
                <a:cs typeface="Raleway"/>
                <a:sym typeface="Raleway"/>
              </a:rPr>
              <a:t>The architecture of the neural network that provides high correlation with MOS </a:t>
            </a:r>
            <a:endParaRPr sz="120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617" name="Google Shape;617;g2fbbbf62ffa_0_635"/>
          <p:cNvSpPr txBox="1"/>
          <p:nvPr/>
        </p:nvSpPr>
        <p:spPr>
          <a:xfrm>
            <a:off x="561800" y="3562500"/>
            <a:ext cx="7838700" cy="8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Color metrics: </a:t>
            </a:r>
            <a:r>
              <a:rPr lang="ru" sz="1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CIEDE2000 in color space CIELAB, L2 in CIELUV,  angle error in ProLab</a:t>
            </a:r>
            <a:endParaRPr sz="1800" b="1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cxnSp>
        <p:nvCxnSpPr>
          <p:cNvPr id="618" name="Google Shape;618;g2fbbbf62ffa_0_635"/>
          <p:cNvCxnSpPr/>
          <p:nvPr/>
        </p:nvCxnSpPr>
        <p:spPr>
          <a:xfrm>
            <a:off x="1586700" y="1598100"/>
            <a:ext cx="9600" cy="5313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619" name="Google Shape;619;g2fbbbf62ffa_0_635"/>
          <p:cNvSpPr txBox="1"/>
          <p:nvPr/>
        </p:nvSpPr>
        <p:spPr>
          <a:xfrm>
            <a:off x="1045775" y="1314025"/>
            <a:ext cx="2741700" cy="30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Add color metrics</a:t>
            </a:r>
            <a:endParaRPr sz="1200" b="1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620" name="Google Shape;620;g2fbbbf62ffa_0_635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ru"/>
              <a:t>102</a:t>
            </a:fld>
            <a:endParaRPr/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Google Shape;625;g2fbbbf62ffa_0_659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ru"/>
              <a:t>103</a:t>
            </a:fld>
            <a:endParaRPr/>
          </a:p>
        </p:txBody>
      </p:sp>
      <p:graphicFrame>
        <p:nvGraphicFramePr>
          <p:cNvPr id="626" name="Google Shape;626;g2fbbbf62ffa_0_659"/>
          <p:cNvGraphicFramePr/>
          <p:nvPr/>
        </p:nvGraphicFramePr>
        <p:xfrm>
          <a:off x="783325" y="1509100"/>
          <a:ext cx="3000000" cy="300000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8651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6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0002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800" b="1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Metrics used for training</a:t>
                      </a:r>
                      <a:endParaRPr sz="1800" b="1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28575" marR="28575" marT="19050" marB="19050" anchor="ctr">
                    <a:lnL w="7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800" b="1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SROCC</a:t>
                      </a:r>
                      <a:endParaRPr sz="1800" b="1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28575" marR="28575" marT="19050" marB="19050" anchor="ctr">
                    <a:lnL w="7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8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PSNR, SSIM</a:t>
                      </a:r>
                      <a:endParaRPr sz="18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28575" marR="28575" marT="19050" marB="19050" anchor="ctr">
                    <a:lnL w="7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800">
                          <a:solidFill>
                            <a:srgbClr val="21212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0,5467</a:t>
                      </a:r>
                      <a:endParaRPr sz="1800">
                        <a:solidFill>
                          <a:srgbClr val="21212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28575" marR="28575" marT="19050" marB="19050" anchor="ctr">
                    <a:lnL w="7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530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8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PSNR, SSIM, color difference metrics</a:t>
                      </a:r>
                      <a:endParaRPr sz="18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28575" marR="28575" marT="19050" marB="19050" anchor="ctr">
                    <a:lnL w="7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800" b="1">
                          <a:solidFill>
                            <a:srgbClr val="21212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0,8541</a:t>
                      </a:r>
                      <a:endParaRPr sz="1800" b="1">
                        <a:solidFill>
                          <a:srgbClr val="21212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28575" marR="28575" marT="19050" marB="19050" anchor="ctr">
                    <a:lnL w="7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242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8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PSNR, SSIM, HaarPsi, MDSI, GMSD, MS-SSIM</a:t>
                      </a:r>
                      <a:endParaRPr sz="18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28575" marR="28575" marT="19050" marB="19050" anchor="ctr">
                    <a:lnL w="7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800">
                          <a:solidFill>
                            <a:srgbClr val="21212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0,8205</a:t>
                      </a:r>
                      <a:endParaRPr sz="1800">
                        <a:solidFill>
                          <a:srgbClr val="21212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28575" marR="28575" marT="19050" marB="19050" anchor="ctr">
                    <a:lnL w="7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482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8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PSNR, SSIM, HaarPsi, MDSI, GMSD, MS-SSIM, </a:t>
                      </a:r>
                      <a:r>
                        <a:rPr lang="ru" sz="1800">
                          <a:solidFill>
                            <a:schemeClr val="dk2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color difference metrics</a:t>
                      </a:r>
                      <a:endParaRPr sz="18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28575" marR="28575" marT="19050" marB="19050" anchor="ctr">
                    <a:lnL w="7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800" b="1">
                          <a:solidFill>
                            <a:srgbClr val="21212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0,9059</a:t>
                      </a:r>
                      <a:endParaRPr sz="1800" b="1">
                        <a:solidFill>
                          <a:srgbClr val="21212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28575" marR="28575" marT="19050" marB="19050" anchor="ctr">
                    <a:lnL w="7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27" name="Google Shape;627;g2fbbbf62ffa_0_659"/>
          <p:cNvSpPr txBox="1"/>
          <p:nvPr/>
        </p:nvSpPr>
        <p:spPr>
          <a:xfrm>
            <a:off x="723750" y="3863225"/>
            <a:ext cx="8153700" cy="5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Correlation with MOS is </a:t>
            </a:r>
            <a:r>
              <a:rPr lang="ru" sz="18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higher </a:t>
            </a:r>
            <a:r>
              <a:rPr lang="ru" sz="1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for linear regression model, trained </a:t>
            </a:r>
            <a:endParaRPr sz="18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with the use of</a:t>
            </a:r>
            <a:r>
              <a:rPr lang="ru" sz="1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ru" sz="18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color difference metrics.</a:t>
            </a:r>
            <a:endParaRPr sz="1800" b="1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628" name="Google Shape;628;g2fbbbf62ffa_0_659"/>
          <p:cNvSpPr txBox="1"/>
          <p:nvPr/>
        </p:nvSpPr>
        <p:spPr>
          <a:xfrm>
            <a:off x="831175" y="1061575"/>
            <a:ext cx="70323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Linear regression</a:t>
            </a:r>
            <a:endParaRPr sz="1800" b="1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629" name="Google Shape;629;g2fbbbf62ffa_0_659"/>
          <p:cNvSpPr txBox="1">
            <a:spLocks noGrp="1"/>
          </p:cNvSpPr>
          <p:nvPr>
            <p:ph type="title"/>
          </p:nvPr>
        </p:nvSpPr>
        <p:spPr>
          <a:xfrm>
            <a:off x="443375" y="502375"/>
            <a:ext cx="70761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/>
              <a:t>Results on the collected dataset</a:t>
            </a:r>
            <a:endParaRPr sz="2400"/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g2fbbbf62ffa_0_667"/>
          <p:cNvSpPr txBox="1"/>
          <p:nvPr/>
        </p:nvSpPr>
        <p:spPr>
          <a:xfrm>
            <a:off x="384638" y="3596025"/>
            <a:ext cx="8193300" cy="109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The distance to the maximum of the correlation coefficient with MOS was reduced </a:t>
            </a:r>
            <a:r>
              <a:rPr lang="ru" sz="18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by 30.7% </a:t>
            </a:r>
            <a:r>
              <a:rPr lang="ru" sz="1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relative to the results obtained without using color difference metrics.</a:t>
            </a:r>
            <a:endParaRPr sz="18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635" name="Google Shape;635;g2fbbbf62ffa_0_667"/>
          <p:cNvSpPr txBox="1">
            <a:spLocks noGrp="1"/>
          </p:cNvSpPr>
          <p:nvPr>
            <p:ph type="title"/>
          </p:nvPr>
        </p:nvSpPr>
        <p:spPr>
          <a:xfrm>
            <a:off x="443375" y="502375"/>
            <a:ext cx="70761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/>
              <a:t>Results on the collected dataset</a:t>
            </a:r>
            <a:endParaRPr sz="2400"/>
          </a:p>
        </p:txBody>
      </p:sp>
      <p:sp>
        <p:nvSpPr>
          <p:cNvPr id="636" name="Google Shape;636;g2fbbbf62ffa_0_667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ru"/>
              <a:t>104</a:t>
            </a:fld>
            <a:endParaRPr/>
          </a:p>
        </p:txBody>
      </p:sp>
      <p:sp>
        <p:nvSpPr>
          <p:cNvPr id="637" name="Google Shape;637;g2fbbbf62ffa_0_667"/>
          <p:cNvSpPr txBox="1"/>
          <p:nvPr/>
        </p:nvSpPr>
        <p:spPr>
          <a:xfrm>
            <a:off x="831188" y="1062900"/>
            <a:ext cx="70323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Neural network metric</a:t>
            </a:r>
            <a:endParaRPr sz="1800" b="1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graphicFrame>
        <p:nvGraphicFramePr>
          <p:cNvPr id="638" name="Google Shape;638;g2fbbbf62ffa_0_667"/>
          <p:cNvGraphicFramePr/>
          <p:nvPr/>
        </p:nvGraphicFramePr>
        <p:xfrm>
          <a:off x="334213" y="1488700"/>
          <a:ext cx="3000000" cy="300000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2083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42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429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3735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100"/>
                        <a:buFont typeface="Arial"/>
                        <a:buNone/>
                      </a:pPr>
                      <a:r>
                        <a:rPr lang="ru" sz="1800" b="1">
                          <a:solidFill>
                            <a:schemeClr val="dk2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Metrics used for training</a:t>
                      </a:r>
                      <a:endParaRPr sz="1800" b="1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28575" marR="28575" marT="19050" marB="19050" anchor="ctr">
                    <a:lnL w="7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800" b="1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TOP-1 SROCC</a:t>
                      </a:r>
                      <a:endParaRPr sz="1800" b="1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28575" marR="28575" marT="19050" marB="19050" anchor="ctr">
                    <a:lnL w="7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800" b="1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TOP-5 SROCC</a:t>
                      </a:r>
                      <a:endParaRPr sz="1800" b="1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28575" marR="28575" marT="19050" marB="19050" anchor="ctr">
                    <a:lnL w="7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3912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8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PSNR, SSIM, HaarPsi, MDSI, GMSD, MS-SSIM,</a:t>
                      </a:r>
                      <a:endParaRPr sz="18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8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color difference metrics</a:t>
                      </a:r>
                      <a:endParaRPr sz="18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28575" marR="28575" marT="19050" marB="19050" anchor="ctr">
                    <a:lnL w="7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800" b="1">
                          <a:solidFill>
                            <a:srgbClr val="21212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0,9640</a:t>
                      </a:r>
                      <a:endParaRPr sz="1800" b="1">
                        <a:solidFill>
                          <a:srgbClr val="21212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28575" marR="28575" marT="19050" marB="19050" anchor="ctr">
                    <a:lnL w="7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800" b="1">
                          <a:solidFill>
                            <a:srgbClr val="21212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0,9602</a:t>
                      </a:r>
                      <a:endParaRPr sz="1800" b="1">
                        <a:solidFill>
                          <a:srgbClr val="21212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28575" marR="28575" marT="19050" marB="19050" anchor="ctr">
                    <a:lnL w="7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822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8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PSNR, SSIM, HaarPsi, MDSI, GMSD, MS-SSIM</a:t>
                      </a:r>
                      <a:endParaRPr sz="18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28575" marR="28575" marT="19050" marB="19050" anchor="ctr">
                    <a:lnL w="7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800">
                          <a:solidFill>
                            <a:srgbClr val="21212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0,9474</a:t>
                      </a:r>
                      <a:endParaRPr sz="1800">
                        <a:solidFill>
                          <a:srgbClr val="21212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28575" marR="28575" marT="19050" marB="19050" anchor="ctr">
                    <a:lnL w="7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800">
                          <a:solidFill>
                            <a:srgbClr val="21212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0,9237</a:t>
                      </a:r>
                      <a:endParaRPr sz="1800">
                        <a:solidFill>
                          <a:srgbClr val="21212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28575" marR="28575" marT="19050" marB="19050" anchor="ctr">
                    <a:lnL w="7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3" name="Google Shape;753;p114"/>
          <p:cNvPicPr preferRelativeResize="0"/>
          <p:nvPr/>
        </p:nvPicPr>
        <p:blipFill rotWithShape="1">
          <a:blip r:embed="rId3">
            <a:alphaModFix/>
          </a:blip>
          <a:srcRect l="8975" r="7531" b="14199"/>
          <a:stretch/>
        </p:blipFill>
        <p:spPr>
          <a:xfrm>
            <a:off x="238650" y="667675"/>
            <a:ext cx="8517652" cy="3915325"/>
          </a:xfrm>
          <a:prstGeom prst="rect">
            <a:avLst/>
          </a:prstGeom>
          <a:noFill/>
          <a:ln>
            <a:noFill/>
          </a:ln>
        </p:spPr>
      </p:pic>
      <p:sp>
        <p:nvSpPr>
          <p:cNvPr id="754" name="Google Shape;754;p114"/>
          <p:cNvSpPr txBox="1"/>
          <p:nvPr/>
        </p:nvSpPr>
        <p:spPr>
          <a:xfrm>
            <a:off x="459850" y="4721750"/>
            <a:ext cx="77619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>
                <a:solidFill>
                  <a:schemeClr val="dk2"/>
                </a:solidFill>
              </a:rPr>
              <a:t>Mauricio Delbracio, Damien Kelly, Michael S. Brown, Peyman Milanfar — </a:t>
            </a:r>
            <a:r>
              <a:rPr lang="ru" sz="1000"/>
              <a:t>Mobile Computational Photography: A Tour</a:t>
            </a:r>
            <a:endParaRPr sz="1000"/>
          </a:p>
        </p:txBody>
      </p:sp>
      <p:sp>
        <p:nvSpPr>
          <p:cNvPr id="755" name="Google Shape;755;p114"/>
          <p:cNvSpPr/>
          <p:nvPr/>
        </p:nvSpPr>
        <p:spPr>
          <a:xfrm>
            <a:off x="3818541" y="2979100"/>
            <a:ext cx="2040900" cy="625500"/>
          </a:xfrm>
          <a:prstGeom prst="rect">
            <a:avLst/>
          </a:prstGeom>
          <a:noFill/>
          <a:ln w="762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1" name="Google Shape;761;p1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750" y="830338"/>
            <a:ext cx="8839198" cy="2593430"/>
          </a:xfrm>
          <a:prstGeom prst="rect">
            <a:avLst/>
          </a:prstGeom>
          <a:noFill/>
          <a:ln>
            <a:noFill/>
          </a:ln>
        </p:spPr>
      </p:pic>
      <p:sp>
        <p:nvSpPr>
          <p:cNvPr id="760" name="Google Shape;760;p115"/>
          <p:cNvSpPr txBox="1">
            <a:spLocks noGrp="1"/>
          </p:cNvSpPr>
          <p:nvPr>
            <p:ph type="title"/>
          </p:nvPr>
        </p:nvSpPr>
        <p:spPr>
          <a:xfrm>
            <a:off x="324850" y="423550"/>
            <a:ext cx="83970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Эпсилон-фотография</a:t>
            </a:r>
            <a:endParaRPr/>
          </a:p>
        </p:txBody>
      </p:sp>
      <p:sp>
        <p:nvSpPr>
          <p:cNvPr id="762" name="Google Shape;762;p115"/>
          <p:cNvSpPr txBox="1"/>
          <p:nvPr/>
        </p:nvSpPr>
        <p:spPr>
          <a:xfrm>
            <a:off x="650800" y="3306000"/>
            <a:ext cx="8206800" cy="142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chemeClr val="dk2"/>
                </a:solidFill>
              </a:rPr>
              <a:t>Есть </a:t>
            </a:r>
            <a:r>
              <a:rPr lang="ru" sz="1800" b="1">
                <a:solidFill>
                  <a:schemeClr val="dk2"/>
                </a:solidFill>
              </a:rPr>
              <a:t>большая разница</a:t>
            </a:r>
            <a:r>
              <a:rPr lang="ru" sz="1800">
                <a:solidFill>
                  <a:schemeClr val="dk2"/>
                </a:solidFill>
              </a:rPr>
              <a:t> между тем, что вы видите в режиме видоискателя и в фото-галерее после сохранения изображения</a:t>
            </a:r>
            <a:endParaRPr sz="18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1000"/>
              </a:spcBef>
              <a:spcAft>
                <a:spcPts val="1000"/>
              </a:spcAft>
              <a:buNone/>
            </a:pPr>
            <a:r>
              <a:rPr lang="ru" sz="1800">
                <a:solidFill>
                  <a:schemeClr val="dk2"/>
                </a:solidFill>
              </a:rPr>
              <a:t>Фотографии сохраняются в кольцевой буфер, дальше выбирается </a:t>
            </a:r>
            <a:r>
              <a:rPr lang="ru" sz="1800" b="1">
                <a:solidFill>
                  <a:schemeClr val="dk2"/>
                </a:solidFill>
              </a:rPr>
              <a:t>опорное изображение</a:t>
            </a:r>
            <a:r>
              <a:rPr lang="ru" sz="1800">
                <a:solidFill>
                  <a:schemeClr val="dk2"/>
                </a:solidFill>
              </a:rPr>
              <a:t>, ближайшее к моменту нажатия.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763" name="Google Shape;763;p115"/>
          <p:cNvSpPr/>
          <p:nvPr/>
        </p:nvSpPr>
        <p:spPr>
          <a:xfrm>
            <a:off x="244975" y="1058950"/>
            <a:ext cx="2506200" cy="2133000"/>
          </a:xfrm>
          <a:prstGeom prst="rect">
            <a:avLst/>
          </a:prstGeom>
          <a:noFill/>
          <a:ln w="762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" name="Google Shape;768;p116"/>
          <p:cNvSpPr txBox="1">
            <a:spLocks noGrp="1"/>
          </p:cNvSpPr>
          <p:nvPr>
            <p:ph type="title"/>
          </p:nvPr>
        </p:nvSpPr>
        <p:spPr>
          <a:xfrm>
            <a:off x="324850" y="423550"/>
            <a:ext cx="83970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Определение экспозиции</a:t>
            </a:r>
            <a:endParaRPr/>
          </a:p>
        </p:txBody>
      </p:sp>
      <p:sp>
        <p:nvSpPr>
          <p:cNvPr id="769" name="Google Shape;769;p116"/>
          <p:cNvSpPr txBox="1"/>
          <p:nvPr/>
        </p:nvSpPr>
        <p:spPr>
          <a:xfrm>
            <a:off x="897425" y="1310450"/>
            <a:ext cx="7789500" cy="29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chemeClr val="dk2"/>
                </a:solidFill>
              </a:rPr>
              <a:t>Два критических фактора в этом процессе – правильное экспонирование отснятого кадра для обеспечения адекватного захвата света с минимальным размытием движения и точное выравнивание движения между кадрами</a:t>
            </a:r>
            <a:endParaRPr sz="18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ru" sz="1800" b="1">
                <a:solidFill>
                  <a:schemeClr val="dk2"/>
                </a:solidFill>
              </a:rPr>
              <a:t>Первая задача:</a:t>
            </a:r>
            <a:r>
              <a:rPr lang="ru" sz="1800">
                <a:solidFill>
                  <a:schemeClr val="dk2"/>
                </a:solidFill>
              </a:rPr>
              <a:t> правильно определить последовательность экспозиций, факторы: </a:t>
            </a:r>
            <a:endParaRPr sz="1800">
              <a:solidFill>
                <a:schemeClr val="dk2"/>
              </a:solidFill>
            </a:endParaRPr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Char char="-"/>
            </a:pPr>
            <a:r>
              <a:rPr lang="ru" sz="1800">
                <a:solidFill>
                  <a:schemeClr val="dk2"/>
                </a:solidFill>
              </a:rPr>
              <a:t>движение сцены</a:t>
            </a:r>
            <a:endParaRPr sz="1800">
              <a:solidFill>
                <a:schemeClr val="dk2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-"/>
            </a:pPr>
            <a:r>
              <a:rPr lang="ru" sz="1800">
                <a:solidFill>
                  <a:schemeClr val="dk2"/>
                </a:solidFill>
              </a:rPr>
              <a:t>тряска рук</a:t>
            </a:r>
            <a:endParaRPr sz="1800">
              <a:solidFill>
                <a:schemeClr val="dk2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-"/>
            </a:pPr>
            <a:r>
              <a:rPr lang="ru" sz="1800">
                <a:solidFill>
                  <a:schemeClr val="dk2"/>
                </a:solidFill>
              </a:rPr>
              <a:t>изменение яркостей сцены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4" name="Google Shape;774;p1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750" y="525538"/>
            <a:ext cx="8839198" cy="2593430"/>
          </a:xfrm>
          <a:prstGeom prst="rect">
            <a:avLst/>
          </a:prstGeom>
          <a:noFill/>
          <a:ln>
            <a:noFill/>
          </a:ln>
        </p:spPr>
      </p:pic>
      <p:sp>
        <p:nvSpPr>
          <p:cNvPr id="775" name="Google Shape;775;p117"/>
          <p:cNvSpPr/>
          <p:nvPr/>
        </p:nvSpPr>
        <p:spPr>
          <a:xfrm>
            <a:off x="2476150" y="1254175"/>
            <a:ext cx="2106900" cy="1303500"/>
          </a:xfrm>
          <a:prstGeom prst="rect">
            <a:avLst/>
          </a:prstGeom>
          <a:noFill/>
          <a:ln w="762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76" name="Google Shape;776;p1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56226" y="2656825"/>
            <a:ext cx="4619974" cy="2026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" name="Google Shape;781;p118"/>
          <p:cNvSpPr txBox="1">
            <a:spLocks noGrp="1"/>
          </p:cNvSpPr>
          <p:nvPr>
            <p:ph type="title"/>
          </p:nvPr>
        </p:nvSpPr>
        <p:spPr>
          <a:xfrm>
            <a:off x="324850" y="423550"/>
            <a:ext cx="83970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Выравнивание изображений</a:t>
            </a:r>
            <a:endParaRPr/>
          </a:p>
        </p:txBody>
      </p:sp>
      <p:sp>
        <p:nvSpPr>
          <p:cNvPr id="782" name="Google Shape;782;p118"/>
          <p:cNvSpPr txBox="1"/>
          <p:nvPr/>
        </p:nvSpPr>
        <p:spPr>
          <a:xfrm>
            <a:off x="897425" y="1310450"/>
            <a:ext cx="5012400" cy="321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chemeClr val="dk2"/>
                </a:solidFill>
              </a:rPr>
              <a:t>Выравнивание изображений происходит двумя способами и это сильно зависит от вычислительного бюджета:</a:t>
            </a:r>
            <a:endParaRPr sz="1800">
              <a:solidFill>
                <a:schemeClr val="dk2"/>
              </a:solidFill>
            </a:endParaRPr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Char char="-"/>
            </a:pPr>
            <a:r>
              <a:rPr lang="ru" sz="1800">
                <a:solidFill>
                  <a:schemeClr val="dk2"/>
                </a:solidFill>
              </a:rPr>
              <a:t>используя информацию с гироскопов</a:t>
            </a:r>
            <a:endParaRPr sz="1800">
              <a:solidFill>
                <a:schemeClr val="dk2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-"/>
            </a:pPr>
            <a:r>
              <a:rPr lang="ru" sz="1800">
                <a:solidFill>
                  <a:schemeClr val="dk2"/>
                </a:solidFill>
              </a:rPr>
              <a:t>используя алгоритмы оптической стабилизации изображений</a:t>
            </a:r>
            <a:endParaRPr sz="18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1000"/>
              </a:spcBef>
              <a:spcAft>
                <a:spcPts val="1000"/>
              </a:spcAft>
              <a:buNone/>
            </a:pPr>
            <a:r>
              <a:rPr lang="ru" sz="1800">
                <a:solidFill>
                  <a:schemeClr val="dk2"/>
                </a:solidFill>
              </a:rPr>
              <a:t>Особенно остро данная проблема стоит для онлайн рендеринга видеопоследовательностей в условиях плохого освещения!</a:t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783" name="Google Shape;783;p1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78575" y="2805277"/>
            <a:ext cx="2408225" cy="178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4" name="Google Shape;784;p1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24600" y="796175"/>
            <a:ext cx="3128650" cy="2127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65"/>
          <p:cNvSpPr txBox="1">
            <a:spLocks noGrp="1"/>
          </p:cNvSpPr>
          <p:nvPr>
            <p:ph type="title"/>
          </p:nvPr>
        </p:nvSpPr>
        <p:spPr>
          <a:xfrm>
            <a:off x="324850" y="423550"/>
            <a:ext cx="83970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Спектральные чувствительности</a:t>
            </a:r>
            <a:endParaRPr/>
          </a:p>
        </p:txBody>
      </p:sp>
      <p:sp>
        <p:nvSpPr>
          <p:cNvPr id="394" name="Google Shape;394;p65"/>
          <p:cNvSpPr txBox="1"/>
          <p:nvPr/>
        </p:nvSpPr>
        <p:spPr>
          <a:xfrm>
            <a:off x="897425" y="1238950"/>
            <a:ext cx="7041000" cy="267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chemeClr val="dk2"/>
                </a:solidFill>
              </a:rPr>
              <a:t>У каждого устройства свои функции спектральной чувствительности. Это зависит от производителя сенсора для конкретного устройства</a:t>
            </a:r>
            <a:endParaRPr sz="18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chemeClr val="dk2"/>
                </a:solidFill>
              </a:rPr>
              <a:t>Заметим, что:</a:t>
            </a:r>
            <a:endParaRPr sz="1800">
              <a:solidFill>
                <a:schemeClr val="dk2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-"/>
            </a:pPr>
            <a:r>
              <a:rPr lang="ru" sz="1800">
                <a:solidFill>
                  <a:schemeClr val="dk2"/>
                </a:solidFill>
              </a:rPr>
              <a:t>нет идентичных</a:t>
            </a:r>
            <a:endParaRPr sz="1800">
              <a:solidFill>
                <a:schemeClr val="dk2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-"/>
            </a:pPr>
            <a:r>
              <a:rPr lang="ru" sz="1800">
                <a:solidFill>
                  <a:schemeClr val="dk2"/>
                </a:solidFill>
              </a:rPr>
              <a:t>сложно измерять</a:t>
            </a:r>
            <a:endParaRPr sz="1800">
              <a:solidFill>
                <a:schemeClr val="dk2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-"/>
            </a:pPr>
            <a:r>
              <a:rPr lang="ru" sz="1800" b="1">
                <a:solidFill>
                  <a:schemeClr val="dk2"/>
                </a:solidFill>
              </a:rPr>
              <a:t>они не такие же как </a:t>
            </a:r>
            <a:endParaRPr sz="1800" b="1">
              <a:solidFill>
                <a:schemeClr val="dk2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 b="1">
                <a:solidFill>
                  <a:schemeClr val="dk2"/>
                </a:solidFill>
              </a:rPr>
              <a:t>XYZ</a:t>
            </a:r>
            <a:endParaRPr sz="1800" b="1">
              <a:solidFill>
                <a:schemeClr val="dk2"/>
              </a:solidFill>
            </a:endParaRPr>
          </a:p>
        </p:txBody>
      </p:sp>
      <p:pic>
        <p:nvPicPr>
          <p:cNvPr id="395" name="Google Shape;395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24300" y="2680750"/>
            <a:ext cx="4762500" cy="1790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9" name="Google Shape;789;p1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750" y="525538"/>
            <a:ext cx="8839198" cy="2593430"/>
          </a:xfrm>
          <a:prstGeom prst="rect">
            <a:avLst/>
          </a:prstGeom>
          <a:noFill/>
          <a:ln>
            <a:noFill/>
          </a:ln>
        </p:spPr>
      </p:pic>
      <p:sp>
        <p:nvSpPr>
          <p:cNvPr id="790" name="Google Shape;790;p119"/>
          <p:cNvSpPr/>
          <p:nvPr/>
        </p:nvSpPr>
        <p:spPr>
          <a:xfrm>
            <a:off x="4542925" y="1265900"/>
            <a:ext cx="2106900" cy="1303500"/>
          </a:xfrm>
          <a:prstGeom prst="rect">
            <a:avLst/>
          </a:prstGeom>
          <a:noFill/>
          <a:ln w="762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91" name="Google Shape;791;p1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56226" y="2656825"/>
            <a:ext cx="4619974" cy="2026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6" name="Google Shape;796;p120"/>
          <p:cNvSpPr txBox="1">
            <a:spLocks noGrp="1"/>
          </p:cNvSpPr>
          <p:nvPr>
            <p:ph type="title"/>
          </p:nvPr>
        </p:nvSpPr>
        <p:spPr>
          <a:xfrm>
            <a:off x="324850" y="423550"/>
            <a:ext cx="83970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Совмещение изображений</a:t>
            </a:r>
            <a:endParaRPr/>
          </a:p>
        </p:txBody>
      </p:sp>
      <p:sp>
        <p:nvSpPr>
          <p:cNvPr id="797" name="Google Shape;797;p120"/>
          <p:cNvSpPr txBox="1"/>
          <p:nvPr/>
        </p:nvSpPr>
        <p:spPr>
          <a:xfrm>
            <a:off x="897425" y="1310450"/>
            <a:ext cx="5012400" cy="348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chemeClr val="dk2"/>
                </a:solidFill>
              </a:rPr>
              <a:t>Для статичных сцен усреднение изображений с учетом ISO позволяет подавлять шум пропорционально квадратному корню от числа изображений</a:t>
            </a:r>
            <a:endParaRPr sz="18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ru" sz="1800">
                <a:solidFill>
                  <a:schemeClr val="dk2"/>
                </a:solidFill>
              </a:rPr>
              <a:t>HDR+ (google) </a:t>
            </a:r>
            <a:endParaRPr sz="1800">
              <a:solidFill>
                <a:schemeClr val="dk2"/>
              </a:solidFill>
            </a:endParaRPr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Char char="-"/>
            </a:pPr>
            <a:r>
              <a:rPr lang="ru" sz="1800">
                <a:solidFill>
                  <a:schemeClr val="dk2"/>
                </a:solidFill>
              </a:rPr>
              <a:t>выбрать заведомо меньше ISO</a:t>
            </a:r>
            <a:endParaRPr sz="1800">
              <a:solidFill>
                <a:schemeClr val="dk2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-"/>
            </a:pPr>
            <a:r>
              <a:rPr lang="ru" sz="1800">
                <a:solidFill>
                  <a:schemeClr val="dk2"/>
                </a:solidFill>
              </a:rPr>
              <a:t>обрабатывать RAW изображение</a:t>
            </a:r>
            <a:endParaRPr sz="1800">
              <a:solidFill>
                <a:schemeClr val="dk2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-"/>
            </a:pPr>
            <a:r>
              <a:rPr lang="ru" sz="1800">
                <a:solidFill>
                  <a:schemeClr val="dk2"/>
                </a:solidFill>
              </a:rPr>
              <a:t>попиксельно в частотной области опорный и следующий кадры используются для интерполяции и последующего объединения</a:t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798" name="Google Shape;798;p1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78575" y="2805277"/>
            <a:ext cx="2408225" cy="178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99" name="Google Shape;799;p1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24600" y="796175"/>
            <a:ext cx="3128650" cy="2127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Google Shape;804;p121"/>
          <p:cNvSpPr txBox="1">
            <a:spLocks noGrp="1"/>
          </p:cNvSpPr>
          <p:nvPr>
            <p:ph type="title"/>
          </p:nvPr>
        </p:nvSpPr>
        <p:spPr>
          <a:xfrm>
            <a:off x="324850" y="423550"/>
            <a:ext cx="83970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Что ещё?</a:t>
            </a:r>
            <a:endParaRPr/>
          </a:p>
        </p:txBody>
      </p:sp>
      <p:sp>
        <p:nvSpPr>
          <p:cNvPr id="805" name="Google Shape;805;p121"/>
          <p:cNvSpPr txBox="1"/>
          <p:nvPr/>
        </p:nvSpPr>
        <p:spPr>
          <a:xfrm>
            <a:off x="897425" y="1310450"/>
            <a:ext cx="5012400" cy="295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-"/>
            </a:pPr>
            <a:r>
              <a:rPr lang="ru" sz="1800">
                <a:solidFill>
                  <a:schemeClr val="dk2"/>
                </a:solidFill>
              </a:rPr>
              <a:t>Семантическая вычислительная фотография (цифровой Боке, улучшенная цветопередача лиц)</a:t>
            </a:r>
            <a:endParaRPr sz="1800">
              <a:solidFill>
                <a:schemeClr val="dk2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-"/>
            </a:pPr>
            <a:r>
              <a:rPr lang="ru" sz="1800">
                <a:solidFill>
                  <a:schemeClr val="dk2"/>
                </a:solidFill>
              </a:rPr>
              <a:t>Съемка в ночном режиме и цветоразличение</a:t>
            </a:r>
            <a:endParaRPr sz="1800">
              <a:solidFill>
                <a:schemeClr val="dk2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-"/>
            </a:pPr>
            <a:r>
              <a:rPr lang="ru" sz="1800">
                <a:solidFill>
                  <a:schemeClr val="dk2"/>
                </a:solidFill>
              </a:rPr>
              <a:t>Нейросетевые end-to-end решения</a:t>
            </a:r>
            <a:endParaRPr sz="1800">
              <a:solidFill>
                <a:schemeClr val="dk2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-"/>
            </a:pPr>
            <a:r>
              <a:rPr lang="ru" sz="1800">
                <a:solidFill>
                  <a:schemeClr val="dk2"/>
                </a:solidFill>
              </a:rPr>
              <a:t>Вычислительная оптика</a:t>
            </a:r>
            <a:endParaRPr sz="1800">
              <a:solidFill>
                <a:schemeClr val="dk2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-"/>
            </a:pPr>
            <a:r>
              <a:rPr lang="ru" sz="1800">
                <a:solidFill>
                  <a:schemeClr val="dk2"/>
                </a:solidFill>
              </a:rPr>
              <a:t>Измерительные приборы (удалённая медицина, пищевая промышленность, оценка цветовых характеристик)</a:t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806" name="Google Shape;806;p1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62225" y="1211350"/>
            <a:ext cx="2857500" cy="160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7" name="Google Shape;807;p1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95472" y="3039125"/>
            <a:ext cx="3191000" cy="909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Google Shape;812;p122"/>
          <p:cNvSpPr txBox="1">
            <a:spLocks noGrp="1"/>
          </p:cNvSpPr>
          <p:nvPr>
            <p:ph type="title"/>
          </p:nvPr>
        </p:nvSpPr>
        <p:spPr>
          <a:xfrm>
            <a:off x="324850" y="423550"/>
            <a:ext cx="83970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Что почитать</a:t>
            </a:r>
            <a:endParaRPr/>
          </a:p>
        </p:txBody>
      </p:sp>
      <p:sp>
        <p:nvSpPr>
          <p:cNvPr id="813" name="Google Shape;813;p122"/>
          <p:cNvSpPr txBox="1"/>
          <p:nvPr/>
        </p:nvSpPr>
        <p:spPr>
          <a:xfrm>
            <a:off x="897425" y="1310450"/>
            <a:ext cx="7102800" cy="15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AutoNum type="arabicPeriod"/>
            </a:pPr>
            <a:r>
              <a:rPr lang="ru" sz="1800">
                <a:solidFill>
                  <a:schemeClr val="dk2"/>
                </a:solidFill>
              </a:rPr>
              <a:t>Научно-популярную статью о вычислительной фотографии: </a:t>
            </a:r>
            <a:r>
              <a:rPr lang="ru" sz="1800" u="sng">
                <a:solidFill>
                  <a:schemeClr val="hlink"/>
                </a:solidFill>
                <a:hlinkClick r:id="rId3"/>
              </a:rPr>
              <a:t>https://vas3k.ru/blog/computational_photography/?ref=vc.ru</a:t>
            </a:r>
            <a:r>
              <a:rPr lang="ru" sz="1800">
                <a:solidFill>
                  <a:schemeClr val="dk2"/>
                </a:solidFill>
              </a:rPr>
              <a:t> </a:t>
            </a:r>
            <a:endParaRPr sz="1800">
              <a:solidFill>
                <a:schemeClr val="dk2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AutoNum type="arabicPeriod"/>
            </a:pPr>
            <a:r>
              <a:rPr lang="ru" sz="1800">
                <a:solidFill>
                  <a:schemeClr val="dk2"/>
                </a:solidFill>
              </a:rPr>
              <a:t>Методичку коллег из Канады и Гугла по состоянию вычислительной фотографии на момент 21 года: </a:t>
            </a:r>
            <a:r>
              <a:rPr lang="ru" sz="1800" u="sng">
                <a:solidFill>
                  <a:schemeClr val="hlink"/>
                </a:solidFill>
                <a:hlinkClick r:id="rId4"/>
              </a:rPr>
              <a:t>https://arxiv.org/pdf/2102.09000.pdf</a:t>
            </a:r>
            <a:r>
              <a:rPr lang="ru" sz="1800">
                <a:solidFill>
                  <a:schemeClr val="dk2"/>
                </a:solidFill>
              </a:rPr>
              <a:t> 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8" name="Google Shape;818;p1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538793"/>
            <a:ext cx="9143999" cy="6449742"/>
          </a:xfrm>
          <a:prstGeom prst="rect">
            <a:avLst/>
          </a:prstGeom>
          <a:noFill/>
          <a:ln>
            <a:noFill/>
          </a:ln>
        </p:spPr>
      </p:pic>
      <p:sp>
        <p:nvSpPr>
          <p:cNvPr id="819" name="Google Shape;819;p123"/>
          <p:cNvSpPr txBox="1"/>
          <p:nvPr/>
        </p:nvSpPr>
        <p:spPr>
          <a:xfrm>
            <a:off x="905400" y="3001200"/>
            <a:ext cx="7333200" cy="8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ru" sz="30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Спасибо за внимание!</a:t>
            </a:r>
            <a:endParaRPr sz="2500" b="0" i="0" u="none" strike="noStrike" cap="none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1900" b="1" i="0" u="none" strike="noStrike" cap="none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ru" sz="1900" b="1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e.i.ershov@gmail.com</a:t>
            </a:r>
            <a:endParaRPr sz="1900" b="0" i="0" u="none" strike="noStrike" cap="none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ru" sz="1900" b="1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ershov</a:t>
            </a:r>
            <a:r>
              <a:rPr lang="ru" sz="1900" b="0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@iitp.ru</a:t>
            </a:r>
            <a:endParaRPr sz="1900" b="0" i="0" u="none" strike="noStrike" cap="none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ru" sz="1900" b="0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tg: </a:t>
            </a:r>
            <a:r>
              <a:rPr lang="ru" sz="1900" b="1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@eershoff</a:t>
            </a:r>
            <a:endParaRPr sz="1900" b="0" i="0" u="none" strike="noStrike" cap="none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66"/>
          <p:cNvSpPr txBox="1">
            <a:spLocks noGrp="1"/>
          </p:cNvSpPr>
          <p:nvPr>
            <p:ph type="title"/>
          </p:nvPr>
        </p:nvSpPr>
        <p:spPr>
          <a:xfrm>
            <a:off x="324850" y="423550"/>
            <a:ext cx="83970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RAW изображения</a:t>
            </a:r>
            <a:endParaRPr/>
          </a:p>
        </p:txBody>
      </p:sp>
      <p:pic>
        <p:nvPicPr>
          <p:cNvPr id="401" name="Google Shape;401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9650" y="1336275"/>
            <a:ext cx="7504700" cy="3228700"/>
          </a:xfrm>
          <a:prstGeom prst="rect">
            <a:avLst/>
          </a:prstGeom>
          <a:noFill/>
          <a:ln>
            <a:noFill/>
          </a:ln>
        </p:spPr>
      </p:pic>
      <p:sp>
        <p:nvSpPr>
          <p:cNvPr id="402" name="Google Shape;402;p66"/>
          <p:cNvSpPr txBox="1"/>
          <p:nvPr/>
        </p:nvSpPr>
        <p:spPr>
          <a:xfrm>
            <a:off x="408550" y="4744150"/>
            <a:ext cx="57447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 i="1">
                <a:solidFill>
                  <a:schemeClr val="dk2"/>
                </a:solidFill>
              </a:rPr>
              <a:t>M. Brown — Understanding color and your camera. London Imaging Meeting. 2020</a:t>
            </a:r>
            <a:endParaRPr sz="1100" i="1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67"/>
          <p:cNvSpPr txBox="1">
            <a:spLocks noGrp="1"/>
          </p:cNvSpPr>
          <p:nvPr>
            <p:ph type="title"/>
          </p:nvPr>
        </p:nvSpPr>
        <p:spPr>
          <a:xfrm>
            <a:off x="324850" y="423550"/>
            <a:ext cx="83970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Линейность изображения</a:t>
            </a:r>
            <a:endParaRPr/>
          </a:p>
        </p:txBody>
      </p:sp>
      <p:sp>
        <p:nvSpPr>
          <p:cNvPr id="408" name="Google Shape;408;p67"/>
          <p:cNvSpPr txBox="1"/>
          <p:nvPr/>
        </p:nvSpPr>
        <p:spPr>
          <a:xfrm>
            <a:off x="408550" y="4744150"/>
            <a:ext cx="57447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 i="1">
                <a:solidFill>
                  <a:schemeClr val="dk2"/>
                </a:solidFill>
              </a:rPr>
              <a:t>Phuoc Heu Lee et. al — Single-Image HDR Reconstruction by Multi-Exposure Generation</a:t>
            </a:r>
            <a:endParaRPr sz="1100" i="1">
              <a:solidFill>
                <a:schemeClr val="dk2"/>
              </a:solidFill>
            </a:endParaRPr>
          </a:p>
        </p:txBody>
      </p:sp>
      <p:pic>
        <p:nvPicPr>
          <p:cNvPr id="409" name="Google Shape;409;p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04925" y="1281713"/>
            <a:ext cx="6534150" cy="3133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68"/>
          <p:cNvSpPr txBox="1">
            <a:spLocks noGrp="1"/>
          </p:cNvSpPr>
          <p:nvPr>
            <p:ph type="title"/>
          </p:nvPr>
        </p:nvSpPr>
        <p:spPr>
          <a:xfrm>
            <a:off x="324850" y="423550"/>
            <a:ext cx="83970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Так выглядят RAW изображения</a:t>
            </a:r>
            <a:endParaRPr/>
          </a:p>
        </p:txBody>
      </p:sp>
      <p:pic>
        <p:nvPicPr>
          <p:cNvPr id="415" name="Google Shape;415;p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52725" y="1238950"/>
            <a:ext cx="3814450" cy="2540700"/>
          </a:xfrm>
          <a:prstGeom prst="rect">
            <a:avLst/>
          </a:prstGeom>
          <a:noFill/>
          <a:ln>
            <a:noFill/>
          </a:ln>
        </p:spPr>
      </p:pic>
      <p:sp>
        <p:nvSpPr>
          <p:cNvPr id="416" name="Google Shape;416;p68"/>
          <p:cNvSpPr txBox="1"/>
          <p:nvPr/>
        </p:nvSpPr>
        <p:spPr>
          <a:xfrm>
            <a:off x="897425" y="1238950"/>
            <a:ext cx="3195000" cy="267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chemeClr val="dk2"/>
                </a:solidFill>
              </a:rPr>
              <a:t>Как правило все RAW изображения выглядят таким образом</a:t>
            </a:r>
            <a:endParaRPr sz="18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chemeClr val="dk2"/>
                </a:solidFill>
              </a:rPr>
              <a:t>И это нормально! Поскольку наши мониторы интерпретируют RGB значения так, как если бы они были в sRGB формате!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417" name="Google Shape;417;p68"/>
          <p:cNvSpPr txBox="1"/>
          <p:nvPr/>
        </p:nvSpPr>
        <p:spPr>
          <a:xfrm>
            <a:off x="897425" y="3921675"/>
            <a:ext cx="77721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chemeClr val="dk2"/>
                </a:solidFill>
              </a:rPr>
              <a:t>Все устройства визуализации ожидают, что цвет будет выражен через пространство стандартного наблюдателя CIE XYZ !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2" name="Google Shape;422;p69"/>
          <p:cNvPicPr preferRelativeResize="0"/>
          <p:nvPr/>
        </p:nvPicPr>
        <p:blipFill rotWithShape="1">
          <a:blip r:embed="rId3">
            <a:alphaModFix/>
          </a:blip>
          <a:srcRect l="8975" r="7531" b="14199"/>
          <a:stretch/>
        </p:blipFill>
        <p:spPr>
          <a:xfrm>
            <a:off x="238650" y="667675"/>
            <a:ext cx="8517652" cy="3915325"/>
          </a:xfrm>
          <a:prstGeom prst="rect">
            <a:avLst/>
          </a:prstGeom>
          <a:noFill/>
          <a:ln>
            <a:noFill/>
          </a:ln>
        </p:spPr>
      </p:pic>
      <p:sp>
        <p:nvSpPr>
          <p:cNvPr id="423" name="Google Shape;423;p69"/>
          <p:cNvSpPr txBox="1"/>
          <p:nvPr/>
        </p:nvSpPr>
        <p:spPr>
          <a:xfrm>
            <a:off x="459850" y="4721750"/>
            <a:ext cx="77619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>
                <a:solidFill>
                  <a:schemeClr val="dk2"/>
                </a:solidFill>
              </a:rPr>
              <a:t>Mauricio Delbracio, Damien Kelly, Michael S. Brown, Peyman Milanfar — </a:t>
            </a:r>
            <a:r>
              <a:rPr lang="ru" sz="1000"/>
              <a:t>Mobile Computational Photography: A Tour</a:t>
            </a:r>
            <a:endParaRPr sz="1000"/>
          </a:p>
        </p:txBody>
      </p:sp>
      <p:sp>
        <p:nvSpPr>
          <p:cNvPr id="424" name="Google Shape;424;p69"/>
          <p:cNvSpPr/>
          <p:nvPr/>
        </p:nvSpPr>
        <p:spPr>
          <a:xfrm>
            <a:off x="1530700" y="1086309"/>
            <a:ext cx="831300" cy="510300"/>
          </a:xfrm>
          <a:prstGeom prst="rect">
            <a:avLst/>
          </a:prstGeom>
          <a:noFill/>
          <a:ln w="762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70"/>
          <p:cNvSpPr txBox="1">
            <a:spLocks noGrp="1"/>
          </p:cNvSpPr>
          <p:nvPr>
            <p:ph type="title"/>
          </p:nvPr>
        </p:nvSpPr>
        <p:spPr>
          <a:xfrm>
            <a:off x="324850" y="423550"/>
            <a:ext cx="83970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Экспозиция</a:t>
            </a:r>
            <a:endParaRPr/>
          </a:p>
        </p:txBody>
      </p:sp>
      <p:sp>
        <p:nvSpPr>
          <p:cNvPr id="430" name="Google Shape;430;p70"/>
          <p:cNvSpPr txBox="1"/>
          <p:nvPr/>
        </p:nvSpPr>
        <p:spPr>
          <a:xfrm>
            <a:off x="897425" y="1238950"/>
            <a:ext cx="4237500" cy="35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chemeClr val="dk2"/>
                </a:solidFill>
              </a:rPr>
              <a:t>ISO (к-т усиления):</a:t>
            </a:r>
            <a:endParaRPr sz="1800">
              <a:solidFill>
                <a:schemeClr val="dk2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-"/>
            </a:pPr>
            <a:r>
              <a:rPr lang="ru" sz="1800">
                <a:solidFill>
                  <a:schemeClr val="dk2"/>
                </a:solidFill>
              </a:rPr>
              <a:t>Сигнал усиливается при АЦП</a:t>
            </a:r>
            <a:endParaRPr sz="1800">
              <a:solidFill>
                <a:schemeClr val="dk2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-"/>
            </a:pPr>
            <a:r>
              <a:rPr lang="ru" sz="1800">
                <a:solidFill>
                  <a:schemeClr val="dk2"/>
                </a:solidFill>
              </a:rPr>
              <a:t>Для контроля итоговой яркости</a:t>
            </a:r>
            <a:endParaRPr sz="18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chemeClr val="dk2"/>
                </a:solidFill>
              </a:rPr>
              <a:t>Shutter speed (время выдержки)</a:t>
            </a:r>
            <a:endParaRPr sz="1800">
              <a:solidFill>
                <a:schemeClr val="dk2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-"/>
            </a:pPr>
            <a:r>
              <a:rPr lang="ru" sz="1800">
                <a:solidFill>
                  <a:schemeClr val="dk2"/>
                </a:solidFill>
              </a:rPr>
              <a:t>Определяет сколько времени копится сигнал</a:t>
            </a:r>
            <a:endParaRPr sz="1800">
              <a:solidFill>
                <a:schemeClr val="dk2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-"/>
            </a:pPr>
            <a:r>
              <a:rPr lang="ru" sz="1800">
                <a:solidFill>
                  <a:schemeClr val="dk2"/>
                </a:solidFill>
              </a:rPr>
              <a:t>Баланс между числом фотонов и сложностью компенсации смаза</a:t>
            </a:r>
            <a:endParaRPr sz="18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chemeClr val="dk2"/>
                </a:solidFill>
              </a:rPr>
              <a:t>Aperture (р-р диафрагмы)</a:t>
            </a:r>
            <a:endParaRPr sz="1800">
              <a:solidFill>
                <a:schemeClr val="dk2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-"/>
            </a:pPr>
            <a:r>
              <a:rPr lang="ru" sz="1800">
                <a:solidFill>
                  <a:schemeClr val="dk2"/>
                </a:solidFill>
              </a:rPr>
              <a:t>диаметр светового пучка</a:t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431" name="Google Shape;431;p70"/>
          <p:cNvPicPr preferRelativeResize="0"/>
          <p:nvPr/>
        </p:nvPicPr>
        <p:blipFill rotWithShape="1">
          <a:blip r:embed="rId3">
            <a:alphaModFix/>
          </a:blip>
          <a:srcRect l="22706" t="9909" r="22657"/>
          <a:stretch/>
        </p:blipFill>
        <p:spPr>
          <a:xfrm>
            <a:off x="5505825" y="539100"/>
            <a:ext cx="3093644" cy="2678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32" name="Google Shape;432;p7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88400" y="3265650"/>
            <a:ext cx="2728500" cy="1311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71"/>
          <p:cNvSpPr txBox="1">
            <a:spLocks noGrp="1"/>
          </p:cNvSpPr>
          <p:nvPr>
            <p:ph type="title"/>
          </p:nvPr>
        </p:nvSpPr>
        <p:spPr>
          <a:xfrm>
            <a:off x="324850" y="423550"/>
            <a:ext cx="83970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Коррекция темнового тока</a:t>
            </a:r>
            <a:endParaRPr/>
          </a:p>
        </p:txBody>
      </p:sp>
      <p:sp>
        <p:nvSpPr>
          <p:cNvPr id="438" name="Google Shape;438;p71"/>
          <p:cNvSpPr txBox="1"/>
          <p:nvPr/>
        </p:nvSpPr>
        <p:spPr>
          <a:xfrm>
            <a:off x="751575" y="4748350"/>
            <a:ext cx="7002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u="sng">
                <a:solidFill>
                  <a:schemeClr val="hlink"/>
                </a:solidFill>
                <a:hlinkClick r:id="rId3"/>
              </a:rPr>
              <a:t>https://en.wikipedia.org/wiki/Dark-frame_subtraction</a:t>
            </a:r>
            <a:r>
              <a:rPr lang="ru"/>
              <a:t> </a:t>
            </a:r>
            <a:endParaRPr/>
          </a:p>
        </p:txBody>
      </p:sp>
      <p:pic>
        <p:nvPicPr>
          <p:cNvPr id="439" name="Google Shape;439;p7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39699" y="1437100"/>
            <a:ext cx="3972475" cy="2635425"/>
          </a:xfrm>
          <a:prstGeom prst="rect">
            <a:avLst/>
          </a:prstGeom>
          <a:noFill/>
          <a:ln>
            <a:noFill/>
          </a:ln>
        </p:spPr>
      </p:pic>
      <p:sp>
        <p:nvSpPr>
          <p:cNvPr id="440" name="Google Shape;440;p71"/>
          <p:cNvSpPr txBox="1"/>
          <p:nvPr/>
        </p:nvSpPr>
        <p:spPr>
          <a:xfrm>
            <a:off x="897425" y="1238950"/>
            <a:ext cx="4237500" cy="35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chemeClr val="dk2"/>
                </a:solidFill>
              </a:rPr>
              <a:t>Если снимать изображение при полной темноте, то значение в каждом пикселе должно быть нулевым</a:t>
            </a:r>
            <a:endParaRPr sz="18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chemeClr val="dk2"/>
                </a:solidFill>
              </a:rPr>
              <a:t>Это не так из-за:</a:t>
            </a:r>
            <a:endParaRPr sz="1800">
              <a:solidFill>
                <a:schemeClr val="dk2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-"/>
            </a:pPr>
            <a:r>
              <a:rPr lang="ru" sz="1800">
                <a:solidFill>
                  <a:schemeClr val="dk2"/>
                </a:solidFill>
              </a:rPr>
              <a:t>кростолка между пикселями</a:t>
            </a:r>
            <a:endParaRPr sz="1800">
              <a:solidFill>
                <a:schemeClr val="dk2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-"/>
            </a:pPr>
            <a:r>
              <a:rPr lang="ru" sz="1800">
                <a:solidFill>
                  <a:schemeClr val="dk2"/>
                </a:solidFill>
              </a:rPr>
              <a:t>это зависит от температуры сенсора</a:t>
            </a:r>
            <a:endParaRPr sz="18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chemeClr val="dk2"/>
                </a:solidFill>
              </a:rPr>
              <a:t>Это корректируют вычитанием темнового поля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72"/>
          <p:cNvSpPr txBox="1">
            <a:spLocks noGrp="1"/>
          </p:cNvSpPr>
          <p:nvPr>
            <p:ph type="title"/>
          </p:nvPr>
        </p:nvSpPr>
        <p:spPr>
          <a:xfrm>
            <a:off x="324850" y="423550"/>
            <a:ext cx="83970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Коррекция темнового тока</a:t>
            </a:r>
            <a:endParaRPr/>
          </a:p>
        </p:txBody>
      </p:sp>
      <p:sp>
        <p:nvSpPr>
          <p:cNvPr id="446" name="Google Shape;446;p72"/>
          <p:cNvSpPr txBox="1"/>
          <p:nvPr/>
        </p:nvSpPr>
        <p:spPr>
          <a:xfrm>
            <a:off x="751575" y="4748350"/>
            <a:ext cx="7002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u="sng">
                <a:solidFill>
                  <a:schemeClr val="hlink"/>
                </a:solidFill>
                <a:hlinkClick r:id="rId3"/>
              </a:rPr>
              <a:t>https://en.wikipedia.org/wiki/Dark-frame_subtraction</a:t>
            </a:r>
            <a:r>
              <a:rPr lang="ru"/>
              <a:t> </a:t>
            </a:r>
            <a:endParaRPr/>
          </a:p>
        </p:txBody>
      </p:sp>
      <p:pic>
        <p:nvPicPr>
          <p:cNvPr id="447" name="Google Shape;447;p7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9475" y="1910975"/>
            <a:ext cx="3707575" cy="2478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48" name="Google Shape;448;p7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43840" y="1910963"/>
            <a:ext cx="4524260" cy="2478575"/>
          </a:xfrm>
          <a:prstGeom prst="rect">
            <a:avLst/>
          </a:prstGeom>
          <a:noFill/>
          <a:ln>
            <a:noFill/>
          </a:ln>
        </p:spPr>
      </p:pic>
      <p:sp>
        <p:nvSpPr>
          <p:cNvPr id="449" name="Google Shape;449;p72"/>
          <p:cNvSpPr/>
          <p:nvPr/>
        </p:nvSpPr>
        <p:spPr>
          <a:xfrm>
            <a:off x="2586625" y="2275825"/>
            <a:ext cx="1092000" cy="716400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73"/>
          <p:cNvSpPr txBox="1">
            <a:spLocks noGrp="1"/>
          </p:cNvSpPr>
          <p:nvPr>
            <p:ph type="title"/>
          </p:nvPr>
        </p:nvSpPr>
        <p:spPr>
          <a:xfrm>
            <a:off x="324850" y="423550"/>
            <a:ext cx="83970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Коррекция темнового тока</a:t>
            </a:r>
            <a:endParaRPr/>
          </a:p>
        </p:txBody>
      </p:sp>
      <p:pic>
        <p:nvPicPr>
          <p:cNvPr id="455" name="Google Shape;455;p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70188" y="1117400"/>
            <a:ext cx="6003636" cy="3384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 txBox="1">
            <a:spLocks noGrp="1"/>
          </p:cNvSpPr>
          <p:nvPr>
            <p:ph type="title"/>
          </p:nvPr>
        </p:nvSpPr>
        <p:spPr>
          <a:xfrm>
            <a:off x="324850" y="423550"/>
            <a:ext cx="83970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Цвет вокруг нас</a:t>
            </a:r>
            <a:endParaRPr/>
          </a:p>
        </p:txBody>
      </p:sp>
      <p:pic>
        <p:nvPicPr>
          <p:cNvPr id="137" name="Google Shape;137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97124" y="1623500"/>
            <a:ext cx="3527199" cy="235265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8" name="Google Shape;138;p32"/>
          <p:cNvGrpSpPr/>
          <p:nvPr/>
        </p:nvGrpSpPr>
        <p:grpSpPr>
          <a:xfrm>
            <a:off x="5783052" y="3449670"/>
            <a:ext cx="1667534" cy="1224495"/>
            <a:chOff x="3425349" y="2231950"/>
            <a:chExt cx="3210500" cy="2355704"/>
          </a:xfrm>
        </p:grpSpPr>
        <p:pic>
          <p:nvPicPr>
            <p:cNvPr id="139" name="Google Shape;139;p32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425349" y="2231950"/>
              <a:ext cx="3210500" cy="235570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0" name="Google Shape;140;p32"/>
            <p:cNvPicPr preferRelativeResize="0"/>
            <p:nvPr/>
          </p:nvPicPr>
          <p:blipFill rotWithShape="1">
            <a:blip r:embed="rId3">
              <a:alphaModFix/>
            </a:blip>
            <a:srcRect l="25015" t="27323" r="27217" b="27971"/>
            <a:stretch/>
          </p:blipFill>
          <p:spPr>
            <a:xfrm>
              <a:off x="3694663" y="2471890"/>
              <a:ext cx="2404562" cy="152169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41" name="Google Shape;141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74125" y="1839003"/>
            <a:ext cx="2085400" cy="14654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3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574125" y="501625"/>
            <a:ext cx="1949025" cy="1224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74"/>
          <p:cNvSpPr txBox="1">
            <a:spLocks noGrp="1"/>
          </p:cNvSpPr>
          <p:nvPr>
            <p:ph type="title"/>
          </p:nvPr>
        </p:nvSpPr>
        <p:spPr>
          <a:xfrm>
            <a:off x="324850" y="423550"/>
            <a:ext cx="83970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Маскирование мёртвых/битых пикселей</a:t>
            </a:r>
            <a:endParaRPr/>
          </a:p>
        </p:txBody>
      </p:sp>
      <p:pic>
        <p:nvPicPr>
          <p:cNvPr id="461" name="Google Shape;461;p74"/>
          <p:cNvPicPr preferRelativeResize="0"/>
          <p:nvPr/>
        </p:nvPicPr>
        <p:blipFill rotWithShape="1">
          <a:blip r:embed="rId3">
            <a:alphaModFix/>
          </a:blip>
          <a:srcRect l="13755" r="16804"/>
          <a:stretch/>
        </p:blipFill>
        <p:spPr>
          <a:xfrm>
            <a:off x="5287550" y="1326225"/>
            <a:ext cx="3271149" cy="2898950"/>
          </a:xfrm>
          <a:prstGeom prst="rect">
            <a:avLst/>
          </a:prstGeom>
          <a:noFill/>
          <a:ln>
            <a:noFill/>
          </a:ln>
        </p:spPr>
      </p:pic>
      <p:sp>
        <p:nvSpPr>
          <p:cNvPr id="462" name="Google Shape;462;p74"/>
          <p:cNvSpPr txBox="1"/>
          <p:nvPr/>
        </p:nvSpPr>
        <p:spPr>
          <a:xfrm>
            <a:off x="897425" y="1238950"/>
            <a:ext cx="4237500" cy="361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chemeClr val="dk2"/>
                </a:solidFill>
              </a:rPr>
              <a:t>Почти всегда матрица камеры содержит неработающие пиксели</a:t>
            </a:r>
            <a:endParaRPr sz="18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ru" sz="1800">
                <a:solidFill>
                  <a:schemeClr val="dk2"/>
                </a:solidFill>
              </a:rPr>
              <a:t>Детекция таких пикселей происходит при калибровке чёрного тока на производстве, в результате вычисляется их маска</a:t>
            </a:r>
            <a:endParaRPr sz="18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ru" sz="1800">
                <a:solidFill>
                  <a:schemeClr val="dk2"/>
                </a:solidFill>
              </a:rPr>
              <a:t>Плохие пиксели маскируются, они исправляются до формирования RAW картинки.</a:t>
            </a:r>
            <a:endParaRPr sz="18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1000"/>
              </a:spcBef>
              <a:spcAft>
                <a:spcPts val="1000"/>
              </a:spcAft>
              <a:buNone/>
            </a:pPr>
            <a:r>
              <a:rPr lang="ru" sz="1800">
                <a:solidFill>
                  <a:schemeClr val="dk2"/>
                </a:solidFill>
              </a:rPr>
              <a:t>Если вы их видите -- они появились после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75"/>
          <p:cNvSpPr txBox="1">
            <a:spLocks noGrp="1"/>
          </p:cNvSpPr>
          <p:nvPr>
            <p:ph type="title"/>
          </p:nvPr>
        </p:nvSpPr>
        <p:spPr>
          <a:xfrm>
            <a:off x="324850" y="423550"/>
            <a:ext cx="83970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Коррекция по белому полю</a:t>
            </a:r>
            <a:endParaRPr/>
          </a:p>
        </p:txBody>
      </p:sp>
      <p:pic>
        <p:nvPicPr>
          <p:cNvPr id="468" name="Google Shape;468;p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43700" y="1110750"/>
            <a:ext cx="6562575" cy="3464250"/>
          </a:xfrm>
          <a:prstGeom prst="rect">
            <a:avLst/>
          </a:prstGeom>
          <a:noFill/>
          <a:ln>
            <a:noFill/>
          </a:ln>
        </p:spPr>
      </p:pic>
      <p:sp>
        <p:nvSpPr>
          <p:cNvPr id="469" name="Google Shape;469;p75"/>
          <p:cNvSpPr txBox="1"/>
          <p:nvPr/>
        </p:nvSpPr>
        <p:spPr>
          <a:xfrm>
            <a:off x="408550" y="4744150"/>
            <a:ext cx="57447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 i="1">
                <a:solidFill>
                  <a:schemeClr val="dk2"/>
                </a:solidFill>
              </a:rPr>
              <a:t>M. Brown — Understanding color and your camera. London Imaging Meeting. 2020</a:t>
            </a:r>
            <a:endParaRPr sz="1100" i="1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4" name="Google Shape;474;p76"/>
          <p:cNvPicPr preferRelativeResize="0"/>
          <p:nvPr/>
        </p:nvPicPr>
        <p:blipFill rotWithShape="1">
          <a:blip r:embed="rId3">
            <a:alphaModFix/>
          </a:blip>
          <a:srcRect l="8975" r="7531" b="14199"/>
          <a:stretch/>
        </p:blipFill>
        <p:spPr>
          <a:xfrm>
            <a:off x="238650" y="667675"/>
            <a:ext cx="8517652" cy="3915325"/>
          </a:xfrm>
          <a:prstGeom prst="rect">
            <a:avLst/>
          </a:prstGeom>
          <a:noFill/>
          <a:ln>
            <a:noFill/>
          </a:ln>
        </p:spPr>
      </p:pic>
      <p:sp>
        <p:nvSpPr>
          <p:cNvPr id="475" name="Google Shape;475;p76"/>
          <p:cNvSpPr txBox="1"/>
          <p:nvPr/>
        </p:nvSpPr>
        <p:spPr>
          <a:xfrm>
            <a:off x="459850" y="4721750"/>
            <a:ext cx="77619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>
                <a:solidFill>
                  <a:schemeClr val="dk2"/>
                </a:solidFill>
              </a:rPr>
              <a:t>Mauricio Delbracio, Damien Kelly, Michael S. Brown, Peyman Milanfar — </a:t>
            </a:r>
            <a:r>
              <a:rPr lang="ru" sz="1000"/>
              <a:t>Mobile Computational Photography: A Tour</a:t>
            </a:r>
            <a:endParaRPr sz="1000"/>
          </a:p>
        </p:txBody>
      </p:sp>
      <p:sp>
        <p:nvSpPr>
          <p:cNvPr id="476" name="Google Shape;476;p76"/>
          <p:cNvSpPr/>
          <p:nvPr/>
        </p:nvSpPr>
        <p:spPr>
          <a:xfrm>
            <a:off x="2724000" y="1086309"/>
            <a:ext cx="831300" cy="510300"/>
          </a:xfrm>
          <a:prstGeom prst="rect">
            <a:avLst/>
          </a:prstGeom>
          <a:noFill/>
          <a:ln w="762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77"/>
          <p:cNvSpPr txBox="1">
            <a:spLocks noGrp="1"/>
          </p:cNvSpPr>
          <p:nvPr>
            <p:ph type="title"/>
          </p:nvPr>
        </p:nvSpPr>
        <p:spPr>
          <a:xfrm>
            <a:off x="324850" y="423550"/>
            <a:ext cx="83970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Байеровские паттерны</a:t>
            </a:r>
            <a:endParaRPr/>
          </a:p>
        </p:txBody>
      </p:sp>
      <p:pic>
        <p:nvPicPr>
          <p:cNvPr id="482" name="Google Shape;482;p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08575" y="3078800"/>
            <a:ext cx="1427000" cy="142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3" name="Google Shape;483;p7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47100" y="1503250"/>
            <a:ext cx="3331598" cy="1081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4" name="Google Shape;484;p7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379075" y="3078800"/>
            <a:ext cx="1427000" cy="1427000"/>
          </a:xfrm>
          <a:prstGeom prst="rect">
            <a:avLst/>
          </a:prstGeom>
          <a:noFill/>
          <a:ln>
            <a:noFill/>
          </a:ln>
        </p:spPr>
      </p:pic>
      <p:sp>
        <p:nvSpPr>
          <p:cNvPr id="485" name="Google Shape;485;p77"/>
          <p:cNvSpPr txBox="1"/>
          <p:nvPr/>
        </p:nvSpPr>
        <p:spPr>
          <a:xfrm>
            <a:off x="4389600" y="1138125"/>
            <a:ext cx="2910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Lato"/>
                <a:ea typeface="Lato"/>
                <a:cs typeface="Lato"/>
                <a:sym typeface="Lato"/>
              </a:rPr>
              <a:t>Фильтры KODAK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86" name="Google Shape;486;p77"/>
          <p:cNvSpPr txBox="1"/>
          <p:nvPr/>
        </p:nvSpPr>
        <p:spPr>
          <a:xfrm>
            <a:off x="4389600" y="2662125"/>
            <a:ext cx="2910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Lato"/>
                <a:ea typeface="Lato"/>
                <a:cs typeface="Lato"/>
                <a:sym typeface="Lato"/>
              </a:rPr>
              <a:t>Fujifilm “EXR”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87" name="Google Shape;487;p77"/>
          <p:cNvSpPr txBox="1"/>
          <p:nvPr/>
        </p:nvSpPr>
        <p:spPr>
          <a:xfrm>
            <a:off x="6871425" y="2662125"/>
            <a:ext cx="2910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Lato"/>
                <a:ea typeface="Lato"/>
                <a:cs typeface="Lato"/>
                <a:sym typeface="Lato"/>
              </a:rPr>
              <a:t>Fujifilm “X-Trans”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488" name="Google Shape;488;p77"/>
          <p:cNvPicPr preferRelativeResize="0"/>
          <p:nvPr/>
        </p:nvPicPr>
        <p:blipFill rotWithShape="1">
          <a:blip r:embed="rId6">
            <a:alphaModFix/>
          </a:blip>
          <a:srcRect l="14230" r="15148"/>
          <a:stretch/>
        </p:blipFill>
        <p:spPr>
          <a:xfrm>
            <a:off x="1042675" y="2403325"/>
            <a:ext cx="3006249" cy="2102475"/>
          </a:xfrm>
          <a:prstGeom prst="rect">
            <a:avLst/>
          </a:prstGeom>
          <a:noFill/>
          <a:ln>
            <a:noFill/>
          </a:ln>
        </p:spPr>
      </p:pic>
      <p:sp>
        <p:nvSpPr>
          <p:cNvPr id="489" name="Google Shape;489;p77"/>
          <p:cNvSpPr txBox="1"/>
          <p:nvPr/>
        </p:nvSpPr>
        <p:spPr>
          <a:xfrm>
            <a:off x="760700" y="2003125"/>
            <a:ext cx="2910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Lato"/>
                <a:ea typeface="Lato"/>
                <a:cs typeface="Lato"/>
                <a:sym typeface="Lato"/>
              </a:rPr>
              <a:t>Самый распространенный паттерн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78"/>
          <p:cNvSpPr txBox="1">
            <a:spLocks noGrp="1"/>
          </p:cNvSpPr>
          <p:nvPr>
            <p:ph type="title"/>
          </p:nvPr>
        </p:nvSpPr>
        <p:spPr>
          <a:xfrm>
            <a:off x="324850" y="423550"/>
            <a:ext cx="83970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Задача дебайеринга</a:t>
            </a:r>
            <a:endParaRPr/>
          </a:p>
        </p:txBody>
      </p:sp>
      <p:pic>
        <p:nvPicPr>
          <p:cNvPr id="495" name="Google Shape;495;p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97825" y="2588975"/>
            <a:ext cx="5797075" cy="2022225"/>
          </a:xfrm>
          <a:prstGeom prst="rect">
            <a:avLst/>
          </a:prstGeom>
          <a:noFill/>
          <a:ln>
            <a:noFill/>
          </a:ln>
        </p:spPr>
      </p:pic>
      <p:sp>
        <p:nvSpPr>
          <p:cNvPr id="496" name="Google Shape;496;p78"/>
          <p:cNvSpPr txBox="1"/>
          <p:nvPr/>
        </p:nvSpPr>
        <p:spPr>
          <a:xfrm>
            <a:off x="897425" y="1238950"/>
            <a:ext cx="7091100" cy="114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chemeClr val="dk2"/>
                </a:solidFill>
              </a:rPr>
              <a:t>Из-за использования Байеровского паттерна каждый пиксель содержит только одно значение.</a:t>
            </a:r>
            <a:endParaRPr sz="18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1000"/>
              </a:spcBef>
              <a:spcAft>
                <a:spcPts val="1000"/>
              </a:spcAft>
              <a:buNone/>
            </a:pPr>
            <a:r>
              <a:rPr lang="ru" sz="1800">
                <a:solidFill>
                  <a:schemeClr val="dk2"/>
                </a:solidFill>
              </a:rPr>
              <a:t>Задача оценить все три значения в каждом пикселе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497" name="Google Shape;497;p78"/>
          <p:cNvSpPr txBox="1"/>
          <p:nvPr/>
        </p:nvSpPr>
        <p:spPr>
          <a:xfrm>
            <a:off x="408550" y="4744150"/>
            <a:ext cx="57447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 i="1">
                <a:solidFill>
                  <a:schemeClr val="dk2"/>
                </a:solidFill>
              </a:rPr>
              <a:t>M. Brown — Understanding color and your camera. London Imaging Meeting. 2020</a:t>
            </a:r>
            <a:endParaRPr sz="1100" i="1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79"/>
          <p:cNvSpPr txBox="1">
            <a:spLocks noGrp="1"/>
          </p:cNvSpPr>
          <p:nvPr>
            <p:ph type="title"/>
          </p:nvPr>
        </p:nvSpPr>
        <p:spPr>
          <a:xfrm>
            <a:off x="324850" y="423550"/>
            <a:ext cx="83970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Базовые алгоритмы</a:t>
            </a:r>
            <a:endParaRPr/>
          </a:p>
        </p:txBody>
      </p:sp>
      <p:sp>
        <p:nvSpPr>
          <p:cNvPr id="503" name="Google Shape;503;p79"/>
          <p:cNvSpPr txBox="1"/>
          <p:nvPr/>
        </p:nvSpPr>
        <p:spPr>
          <a:xfrm>
            <a:off x="408550" y="4744150"/>
            <a:ext cx="57447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 i="1">
                <a:solidFill>
                  <a:schemeClr val="dk2"/>
                </a:solidFill>
              </a:rPr>
              <a:t>M. Brown — Understanding color and your camera. London Imaging Meeting. 2020</a:t>
            </a:r>
            <a:endParaRPr sz="1100" i="1">
              <a:solidFill>
                <a:schemeClr val="dk2"/>
              </a:solidFill>
            </a:endParaRPr>
          </a:p>
        </p:txBody>
      </p:sp>
      <p:pic>
        <p:nvPicPr>
          <p:cNvPr id="504" name="Google Shape;504;p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8550" y="1970500"/>
            <a:ext cx="4326473" cy="2674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5" name="Google Shape;505;p7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35025" y="2006325"/>
            <a:ext cx="4398865" cy="2674925"/>
          </a:xfrm>
          <a:prstGeom prst="rect">
            <a:avLst/>
          </a:prstGeom>
          <a:noFill/>
          <a:ln>
            <a:noFill/>
          </a:ln>
        </p:spPr>
      </p:pic>
      <p:sp>
        <p:nvSpPr>
          <p:cNvPr id="506" name="Google Shape;506;p79"/>
          <p:cNvSpPr txBox="1"/>
          <p:nvPr/>
        </p:nvSpPr>
        <p:spPr>
          <a:xfrm>
            <a:off x="897425" y="1238950"/>
            <a:ext cx="70911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000"/>
              </a:spcAft>
              <a:buNone/>
            </a:pPr>
            <a:r>
              <a:rPr lang="ru" sz="1800">
                <a:solidFill>
                  <a:schemeClr val="dk2"/>
                </a:solidFill>
              </a:rPr>
              <a:t>Линейная и ведомая (с сохранением границ) интерполяции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80"/>
          <p:cNvSpPr txBox="1">
            <a:spLocks noGrp="1"/>
          </p:cNvSpPr>
          <p:nvPr>
            <p:ph type="title"/>
          </p:nvPr>
        </p:nvSpPr>
        <p:spPr>
          <a:xfrm>
            <a:off x="324850" y="423550"/>
            <a:ext cx="83970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Дебайеринг</a:t>
            </a:r>
            <a:endParaRPr/>
          </a:p>
        </p:txBody>
      </p:sp>
      <p:sp>
        <p:nvSpPr>
          <p:cNvPr id="512" name="Google Shape;512;p80"/>
          <p:cNvSpPr txBox="1"/>
          <p:nvPr/>
        </p:nvSpPr>
        <p:spPr>
          <a:xfrm>
            <a:off x="897425" y="1238950"/>
            <a:ext cx="7091100" cy="21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-"/>
            </a:pPr>
            <a:r>
              <a:rPr lang="ru" sz="1800">
                <a:solidFill>
                  <a:schemeClr val="dk2"/>
                </a:solidFill>
              </a:rPr>
              <a:t>Задача дебайеринга сложнее чем кажется:</a:t>
            </a:r>
            <a:endParaRPr sz="1800">
              <a:solidFill>
                <a:schemeClr val="dk2"/>
              </a:solidFill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-"/>
            </a:pPr>
            <a:r>
              <a:rPr lang="ru" sz="1800">
                <a:solidFill>
                  <a:schemeClr val="dk2"/>
                </a:solidFill>
              </a:rPr>
              <a:t>блики</a:t>
            </a:r>
            <a:endParaRPr sz="1800">
              <a:solidFill>
                <a:schemeClr val="dk2"/>
              </a:solidFill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-"/>
            </a:pPr>
            <a:r>
              <a:rPr lang="ru" sz="1800">
                <a:solidFill>
                  <a:schemeClr val="dk2"/>
                </a:solidFill>
              </a:rPr>
              <a:t>зашкалы</a:t>
            </a:r>
            <a:endParaRPr sz="1800">
              <a:solidFill>
                <a:schemeClr val="dk2"/>
              </a:solidFill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-"/>
            </a:pPr>
            <a:r>
              <a:rPr lang="ru" sz="1800">
                <a:solidFill>
                  <a:schemeClr val="dk2"/>
                </a:solidFill>
              </a:rPr>
              <a:t>шум</a:t>
            </a:r>
            <a:endParaRPr sz="1800">
              <a:solidFill>
                <a:schemeClr val="dk2"/>
              </a:solidFill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-"/>
            </a:pPr>
            <a:r>
              <a:rPr lang="ru" sz="1800">
                <a:solidFill>
                  <a:schemeClr val="dk2"/>
                </a:solidFill>
              </a:rPr>
              <a:t>размытие</a:t>
            </a:r>
            <a:endParaRPr sz="1800">
              <a:solidFill>
                <a:schemeClr val="dk2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-"/>
            </a:pPr>
            <a:r>
              <a:rPr lang="ru" sz="1800">
                <a:solidFill>
                  <a:schemeClr val="dk2"/>
                </a:solidFill>
              </a:rPr>
              <a:t>У каждого производителя свои решения</a:t>
            </a:r>
            <a:endParaRPr sz="1800">
              <a:solidFill>
                <a:schemeClr val="dk2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-"/>
            </a:pPr>
            <a:r>
              <a:rPr lang="ru" sz="1800">
                <a:solidFill>
                  <a:schemeClr val="dk2"/>
                </a:solidFill>
              </a:rPr>
              <a:t>Современные наилучшие решения нейросетевые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513" name="Google Shape;513;p80"/>
          <p:cNvSpPr txBox="1"/>
          <p:nvPr/>
        </p:nvSpPr>
        <p:spPr>
          <a:xfrm>
            <a:off x="408550" y="4744150"/>
            <a:ext cx="57447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 i="1">
                <a:solidFill>
                  <a:schemeClr val="dk2"/>
                </a:solidFill>
              </a:rPr>
              <a:t>M. Brown — Understanding color and your camera. London Imaging Meeting. 2020</a:t>
            </a:r>
            <a:endParaRPr sz="1100" i="1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8" name="Google Shape;518;p81"/>
          <p:cNvPicPr preferRelativeResize="0"/>
          <p:nvPr/>
        </p:nvPicPr>
        <p:blipFill rotWithShape="1">
          <a:blip r:embed="rId3">
            <a:alphaModFix/>
          </a:blip>
          <a:srcRect l="8975" r="7531" b="14199"/>
          <a:stretch/>
        </p:blipFill>
        <p:spPr>
          <a:xfrm>
            <a:off x="238650" y="667675"/>
            <a:ext cx="8517652" cy="3915325"/>
          </a:xfrm>
          <a:prstGeom prst="rect">
            <a:avLst/>
          </a:prstGeom>
          <a:noFill/>
          <a:ln>
            <a:noFill/>
          </a:ln>
        </p:spPr>
      </p:pic>
      <p:sp>
        <p:nvSpPr>
          <p:cNvPr id="519" name="Google Shape;519;p81"/>
          <p:cNvSpPr txBox="1"/>
          <p:nvPr/>
        </p:nvSpPr>
        <p:spPr>
          <a:xfrm>
            <a:off x="459850" y="4721750"/>
            <a:ext cx="77619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>
                <a:solidFill>
                  <a:schemeClr val="dk2"/>
                </a:solidFill>
              </a:rPr>
              <a:t>Mauricio Delbracio, Damien Kelly, Michael S. Brown, Peyman Milanfar — </a:t>
            </a:r>
            <a:r>
              <a:rPr lang="ru" sz="1000"/>
              <a:t>Mobile Computational Photography: A Tour</a:t>
            </a:r>
            <a:endParaRPr sz="1000"/>
          </a:p>
        </p:txBody>
      </p:sp>
      <p:sp>
        <p:nvSpPr>
          <p:cNvPr id="520" name="Google Shape;520;p81"/>
          <p:cNvSpPr/>
          <p:nvPr/>
        </p:nvSpPr>
        <p:spPr>
          <a:xfrm>
            <a:off x="3983125" y="1086309"/>
            <a:ext cx="831300" cy="510300"/>
          </a:xfrm>
          <a:prstGeom prst="rect">
            <a:avLst/>
          </a:prstGeom>
          <a:noFill/>
          <a:ln w="762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82"/>
          <p:cNvSpPr txBox="1">
            <a:spLocks noGrp="1"/>
          </p:cNvSpPr>
          <p:nvPr>
            <p:ph type="title"/>
          </p:nvPr>
        </p:nvSpPr>
        <p:spPr>
          <a:xfrm>
            <a:off x="324850" y="423550"/>
            <a:ext cx="83970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Баланс белого</a:t>
            </a:r>
            <a:endParaRPr/>
          </a:p>
        </p:txBody>
      </p:sp>
      <p:sp>
        <p:nvSpPr>
          <p:cNvPr id="526" name="Google Shape;526;p82"/>
          <p:cNvSpPr txBox="1"/>
          <p:nvPr/>
        </p:nvSpPr>
        <p:spPr>
          <a:xfrm>
            <a:off x="897425" y="1238950"/>
            <a:ext cx="7091100" cy="319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chemeClr val="dk2"/>
                </a:solidFill>
              </a:rPr>
              <a:t>Выполняется для двух целей: </a:t>
            </a:r>
            <a:endParaRPr sz="1800">
              <a:solidFill>
                <a:schemeClr val="dk2"/>
              </a:solidFill>
            </a:endParaRPr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Char char="-"/>
            </a:pPr>
            <a:r>
              <a:rPr lang="ru" sz="1800">
                <a:solidFill>
                  <a:schemeClr val="dk2"/>
                </a:solidFill>
              </a:rPr>
              <a:t>имитация механизмов зрительной системы человека</a:t>
            </a:r>
            <a:endParaRPr sz="1800">
              <a:solidFill>
                <a:schemeClr val="dk2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-"/>
            </a:pPr>
            <a:r>
              <a:rPr lang="ru" sz="1800">
                <a:solidFill>
                  <a:schemeClr val="dk2"/>
                </a:solidFill>
              </a:rPr>
              <a:t>часть алгоритма приведения изображения к интерфейсному цветовому пространству CIE XYZ</a:t>
            </a:r>
            <a:endParaRPr sz="18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ru" sz="1800">
                <a:solidFill>
                  <a:schemeClr val="dk2"/>
                </a:solidFill>
              </a:rPr>
              <a:t>Баланс белого можно выставлять вручную, а можно делать автоматически (AWB — automatic white balance)</a:t>
            </a:r>
            <a:endParaRPr sz="18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ru" sz="1800">
                <a:solidFill>
                  <a:schemeClr val="dk2"/>
                </a:solidFill>
              </a:rPr>
              <a:t>Автоматический баланс белого состоит из двух шагов:</a:t>
            </a:r>
            <a:endParaRPr sz="1800">
              <a:solidFill>
                <a:schemeClr val="dk2"/>
              </a:solidFill>
            </a:endParaRPr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Char char="-"/>
            </a:pPr>
            <a:r>
              <a:rPr lang="ru" sz="1800">
                <a:solidFill>
                  <a:schemeClr val="dk2"/>
                </a:solidFill>
              </a:rPr>
              <a:t>оценка параметров освещения</a:t>
            </a:r>
            <a:endParaRPr sz="1800">
              <a:solidFill>
                <a:schemeClr val="dk2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-"/>
            </a:pPr>
            <a:r>
              <a:rPr lang="ru" sz="1800">
                <a:solidFill>
                  <a:schemeClr val="dk2"/>
                </a:solidFill>
              </a:rPr>
              <a:t>коррекция изображения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p83"/>
          <p:cNvSpPr txBox="1">
            <a:spLocks noGrp="1"/>
          </p:cNvSpPr>
          <p:nvPr>
            <p:ph type="title"/>
          </p:nvPr>
        </p:nvSpPr>
        <p:spPr>
          <a:xfrm>
            <a:off x="324850" y="423550"/>
            <a:ext cx="83970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Баланс белого (ручная настройка)</a:t>
            </a:r>
            <a:endParaRPr/>
          </a:p>
        </p:txBody>
      </p:sp>
      <p:sp>
        <p:nvSpPr>
          <p:cNvPr id="532" name="Google Shape;532;p83"/>
          <p:cNvSpPr txBox="1"/>
          <p:nvPr/>
        </p:nvSpPr>
        <p:spPr>
          <a:xfrm>
            <a:off x="408550" y="4744150"/>
            <a:ext cx="57447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 i="1">
                <a:solidFill>
                  <a:schemeClr val="dk2"/>
                </a:solidFill>
              </a:rPr>
              <a:t>M. Brown — Understanding color and your camera. London Imaging Meeting. 2020</a:t>
            </a:r>
            <a:endParaRPr sz="1100" i="1">
              <a:solidFill>
                <a:schemeClr val="dk2"/>
              </a:solidFill>
            </a:endParaRPr>
          </a:p>
        </p:txBody>
      </p:sp>
      <p:pic>
        <p:nvPicPr>
          <p:cNvPr id="533" name="Google Shape;533;p8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3313" y="1141150"/>
            <a:ext cx="7857368" cy="3380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33"/>
          <p:cNvSpPr txBox="1">
            <a:spLocks noGrp="1"/>
          </p:cNvSpPr>
          <p:nvPr>
            <p:ph type="body" idx="1"/>
          </p:nvPr>
        </p:nvSpPr>
        <p:spPr>
          <a:xfrm>
            <a:off x="834325" y="1130375"/>
            <a:ext cx="7417200" cy="32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ru"/>
              <a:t>Как снять на камеру в точности то, что мы видим своим глазом?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ru"/>
              <a:t>Как напечатать на принтере фото, которое мы сняли на камеру или мобильный телефон? 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ru"/>
              <a:t>Как показать на мониторе ту же самую картинку?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ru"/>
              <a:t>Как показать ту же самую картинку на проекторе?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b="1"/>
              <a:t>И самое главное: мы правда можем это делать?</a:t>
            </a:r>
            <a:endParaRPr b="1"/>
          </a:p>
        </p:txBody>
      </p:sp>
      <p:sp>
        <p:nvSpPr>
          <p:cNvPr id="148" name="Google Shape;148;p33"/>
          <p:cNvSpPr txBox="1">
            <a:spLocks noGrp="1"/>
          </p:cNvSpPr>
          <p:nvPr>
            <p:ph type="title"/>
          </p:nvPr>
        </p:nvSpPr>
        <p:spPr>
          <a:xfrm>
            <a:off x="324850" y="423550"/>
            <a:ext cx="83970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Цвет вокруг нас, но как?</a:t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p84"/>
          <p:cNvSpPr txBox="1">
            <a:spLocks noGrp="1"/>
          </p:cNvSpPr>
          <p:nvPr>
            <p:ph type="title"/>
          </p:nvPr>
        </p:nvSpPr>
        <p:spPr>
          <a:xfrm>
            <a:off x="324850" y="423550"/>
            <a:ext cx="83970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Баланс белого (ручная настройка)</a:t>
            </a:r>
            <a:endParaRPr/>
          </a:p>
        </p:txBody>
      </p:sp>
      <p:sp>
        <p:nvSpPr>
          <p:cNvPr id="539" name="Google Shape;539;p84"/>
          <p:cNvSpPr txBox="1"/>
          <p:nvPr/>
        </p:nvSpPr>
        <p:spPr>
          <a:xfrm>
            <a:off x="408550" y="4744150"/>
            <a:ext cx="57447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 i="1">
                <a:solidFill>
                  <a:schemeClr val="dk2"/>
                </a:solidFill>
              </a:rPr>
              <a:t>M. Brown — Understanding color and your camera. London Imaging Meeting. 2020</a:t>
            </a:r>
            <a:endParaRPr sz="1100" i="1">
              <a:solidFill>
                <a:schemeClr val="dk2"/>
              </a:solidFill>
            </a:endParaRPr>
          </a:p>
        </p:txBody>
      </p:sp>
      <p:pic>
        <p:nvPicPr>
          <p:cNvPr id="540" name="Google Shape;540;p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30925" y="1211350"/>
            <a:ext cx="4918329" cy="3380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85"/>
          <p:cNvSpPr txBox="1">
            <a:spLocks noGrp="1"/>
          </p:cNvSpPr>
          <p:nvPr>
            <p:ph type="title"/>
          </p:nvPr>
        </p:nvSpPr>
        <p:spPr>
          <a:xfrm>
            <a:off x="324850" y="423550"/>
            <a:ext cx="83970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Автоматический баланс белого</a:t>
            </a:r>
            <a:endParaRPr/>
          </a:p>
        </p:txBody>
      </p:sp>
      <p:sp>
        <p:nvSpPr>
          <p:cNvPr id="546" name="Google Shape;546;p85"/>
          <p:cNvSpPr txBox="1"/>
          <p:nvPr/>
        </p:nvSpPr>
        <p:spPr>
          <a:xfrm>
            <a:off x="897425" y="1238950"/>
            <a:ext cx="7091100" cy="306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chemeClr val="dk2"/>
                </a:solidFill>
              </a:rPr>
              <a:t>Автоматический баланс белого состоит из двух шагов:</a:t>
            </a:r>
            <a:endParaRPr sz="1800">
              <a:solidFill>
                <a:schemeClr val="dk2"/>
              </a:solidFill>
            </a:endParaRPr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Char char="-"/>
            </a:pPr>
            <a:r>
              <a:rPr lang="ru" sz="1800">
                <a:solidFill>
                  <a:schemeClr val="dk2"/>
                </a:solidFill>
              </a:rPr>
              <a:t>оценка параметров освещения</a:t>
            </a:r>
            <a:endParaRPr sz="1800">
              <a:solidFill>
                <a:schemeClr val="dk2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-"/>
            </a:pPr>
            <a:r>
              <a:rPr lang="ru" sz="1800">
                <a:solidFill>
                  <a:schemeClr val="dk2"/>
                </a:solidFill>
              </a:rPr>
              <a:t>коррекция изображения</a:t>
            </a:r>
            <a:endParaRPr sz="18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ru" sz="1800">
                <a:solidFill>
                  <a:schemeClr val="dk2"/>
                </a:solidFill>
              </a:rPr>
              <a:t>Цель этого шага — преобразовать изображение в сцене так, чтобы белый объект в сцене был белого цвета на изображении</a:t>
            </a:r>
            <a:endParaRPr sz="18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1000"/>
              </a:spcBef>
              <a:spcAft>
                <a:spcPts val="1000"/>
              </a:spcAft>
              <a:buNone/>
            </a:pPr>
            <a:r>
              <a:rPr lang="ru" sz="1800">
                <a:solidFill>
                  <a:schemeClr val="dk2"/>
                </a:solidFill>
              </a:rPr>
              <a:t>Данная задача является непростой и </a:t>
            </a:r>
            <a:r>
              <a:rPr lang="ru" sz="1800" b="1">
                <a:solidFill>
                  <a:schemeClr val="dk2"/>
                </a:solidFill>
              </a:rPr>
              <a:t>некорректной: </a:t>
            </a:r>
            <a:r>
              <a:rPr lang="ru" sz="1800">
                <a:solidFill>
                  <a:schemeClr val="dk2"/>
                </a:solidFill>
              </a:rPr>
              <a:t>нужно предсказать цвет белого объекта в сцене (или параметров источников освещения), когда в сцене они могут не наблюдаются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p87"/>
          <p:cNvSpPr txBox="1"/>
          <p:nvPr/>
        </p:nvSpPr>
        <p:spPr>
          <a:xfrm>
            <a:off x="247600" y="511025"/>
            <a:ext cx="8534400" cy="63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000" b="1"/>
              <a:t>Оценка освещения</a:t>
            </a:r>
            <a:endParaRPr sz="3000" b="1">
              <a:solidFill>
                <a:srgbClr val="000000"/>
              </a:solidFill>
            </a:endParaRPr>
          </a:p>
        </p:txBody>
      </p:sp>
      <p:sp>
        <p:nvSpPr>
          <p:cNvPr id="559" name="Google Shape;559;p87"/>
          <p:cNvSpPr txBox="1"/>
          <p:nvPr/>
        </p:nvSpPr>
        <p:spPr>
          <a:xfrm>
            <a:off x="290950" y="1157725"/>
            <a:ext cx="7598400" cy="49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Lato"/>
                <a:ea typeface="Lato"/>
                <a:cs typeface="Lato"/>
                <a:sym typeface="Lato"/>
              </a:rPr>
              <a:t>Задача — оценить цвет источника освещения в сцене (без учета его яркости)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560" name="Google Shape;560;p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2375" y="1662525"/>
            <a:ext cx="3938001" cy="262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1" name="Google Shape;561;p87"/>
          <p:cNvPicPr preferRelativeResize="0"/>
          <p:nvPr/>
        </p:nvPicPr>
        <p:blipFill rotWithShape="1">
          <a:blip r:embed="rId4">
            <a:alphaModFix/>
          </a:blip>
          <a:srcRect b="7544"/>
          <a:stretch/>
        </p:blipFill>
        <p:spPr>
          <a:xfrm>
            <a:off x="6120750" y="1662525"/>
            <a:ext cx="2634285" cy="2627200"/>
          </a:xfrm>
          <a:prstGeom prst="rect">
            <a:avLst/>
          </a:prstGeom>
          <a:noFill/>
          <a:ln>
            <a:noFill/>
          </a:ln>
        </p:spPr>
      </p:pic>
      <p:sp>
        <p:nvSpPr>
          <p:cNvPr id="562" name="Google Shape;562;p87"/>
          <p:cNvSpPr/>
          <p:nvPr/>
        </p:nvSpPr>
        <p:spPr>
          <a:xfrm>
            <a:off x="4540713" y="2913650"/>
            <a:ext cx="1289700" cy="4935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757575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0000"/>
              </a:solidFill>
              <a:highlight>
                <a:srgbClr val="FF0000"/>
              </a:highlight>
            </a:endParaRPr>
          </a:p>
        </p:txBody>
      </p:sp>
      <p:pic>
        <p:nvPicPr>
          <p:cNvPr id="563" name="Google Shape;563;p87" descr="\begin{align}&#10;\begin{bmatrix}&#10;           R \\&#10;           G \\&#10;           B&#10;         \end{bmatrix}    &#10;&amp;= \begin{bmatrix}&#10;           255 \\&#10;           20 \\&#10;           20&#10;         \end{bmatrix}&#10;  \end{align}" title="MathEquation,#00000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26575" y="1913156"/>
            <a:ext cx="1658774" cy="8998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p88"/>
          <p:cNvSpPr txBox="1">
            <a:spLocks noGrp="1"/>
          </p:cNvSpPr>
          <p:nvPr>
            <p:ph type="title"/>
          </p:nvPr>
        </p:nvSpPr>
        <p:spPr>
          <a:xfrm>
            <a:off x="324850" y="423550"/>
            <a:ext cx="83970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Алгоритм серого мира (Gray World)</a:t>
            </a:r>
            <a:endParaRPr/>
          </a:p>
        </p:txBody>
      </p:sp>
      <p:pic>
        <p:nvPicPr>
          <p:cNvPr id="569" name="Google Shape;569;p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9650" y="1368650"/>
            <a:ext cx="8124700" cy="769775"/>
          </a:xfrm>
          <a:prstGeom prst="rect">
            <a:avLst/>
          </a:prstGeom>
          <a:noFill/>
          <a:ln>
            <a:noFill/>
          </a:ln>
        </p:spPr>
      </p:pic>
      <p:sp>
        <p:nvSpPr>
          <p:cNvPr id="570" name="Google Shape;570;p88"/>
          <p:cNvSpPr txBox="1"/>
          <p:nvPr/>
        </p:nvSpPr>
        <p:spPr>
          <a:xfrm>
            <a:off x="408550" y="4744150"/>
            <a:ext cx="57447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 i="1">
                <a:solidFill>
                  <a:schemeClr val="dk2"/>
                </a:solidFill>
              </a:rPr>
              <a:t>M. Brown — Understanding color and your camera. London Imaging Meeting. 2020</a:t>
            </a:r>
            <a:endParaRPr sz="1100" i="1">
              <a:solidFill>
                <a:schemeClr val="dk2"/>
              </a:solidFill>
            </a:endParaRPr>
          </a:p>
        </p:txBody>
      </p:sp>
      <p:pic>
        <p:nvPicPr>
          <p:cNvPr id="571" name="Google Shape;571;p8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01189" y="2310225"/>
            <a:ext cx="5341622" cy="2097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Google Shape;576;p89"/>
          <p:cNvSpPr txBox="1">
            <a:spLocks noGrp="1"/>
          </p:cNvSpPr>
          <p:nvPr>
            <p:ph type="title"/>
          </p:nvPr>
        </p:nvSpPr>
        <p:spPr>
          <a:xfrm>
            <a:off x="324850" y="423550"/>
            <a:ext cx="83970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Автоматический баланс белого</a:t>
            </a:r>
            <a:endParaRPr/>
          </a:p>
        </p:txBody>
      </p:sp>
      <p:pic>
        <p:nvPicPr>
          <p:cNvPr id="577" name="Google Shape;577;p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4850" y="1211350"/>
            <a:ext cx="8096250" cy="3324225"/>
          </a:xfrm>
          <a:prstGeom prst="rect">
            <a:avLst/>
          </a:prstGeom>
          <a:noFill/>
          <a:ln>
            <a:noFill/>
          </a:ln>
        </p:spPr>
      </p:pic>
      <p:sp>
        <p:nvSpPr>
          <p:cNvPr id="578" name="Google Shape;578;p89"/>
          <p:cNvSpPr txBox="1"/>
          <p:nvPr/>
        </p:nvSpPr>
        <p:spPr>
          <a:xfrm>
            <a:off x="324850" y="4789500"/>
            <a:ext cx="91440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solidFill>
                  <a:schemeClr val="dk2"/>
                </a:solidFill>
              </a:rPr>
              <a:t>Zhang, Weidong, et al. "A survey of restoration and enhancement for underwater images." </a:t>
            </a:r>
            <a:r>
              <a:rPr lang="ru" sz="1100" i="1">
                <a:solidFill>
                  <a:schemeClr val="dk2"/>
                </a:solidFill>
              </a:rPr>
              <a:t>IEEE Access</a:t>
            </a:r>
            <a:r>
              <a:rPr lang="ru" sz="1100">
                <a:solidFill>
                  <a:schemeClr val="dk2"/>
                </a:solidFill>
              </a:rPr>
              <a:t> 7 (2019): 182259-182279.</a:t>
            </a:r>
            <a:endParaRPr sz="11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p86"/>
          <p:cNvSpPr txBox="1"/>
          <p:nvPr/>
        </p:nvSpPr>
        <p:spPr>
          <a:xfrm>
            <a:off x="247600" y="511025"/>
            <a:ext cx="8534400" cy="63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000" b="1"/>
              <a:t>Оценка освещения</a:t>
            </a:r>
            <a:endParaRPr sz="3000" b="1">
              <a:solidFill>
                <a:srgbClr val="000000"/>
              </a:solidFill>
            </a:endParaRPr>
          </a:p>
        </p:txBody>
      </p:sp>
      <p:sp>
        <p:nvSpPr>
          <p:cNvPr id="553" name="Google Shape;553;p86"/>
          <p:cNvSpPr txBox="1"/>
          <p:nvPr/>
        </p:nvSpPr>
        <p:spPr>
          <a:xfrm>
            <a:off x="897425" y="1238950"/>
            <a:ext cx="3086700" cy="336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chemeClr val="dk2"/>
                </a:solidFill>
              </a:rPr>
              <a:t>Большинство алгоритмов можно разделить на 3 группы:</a:t>
            </a:r>
            <a:endParaRPr sz="1800">
              <a:solidFill>
                <a:schemeClr val="dk2"/>
              </a:solidFill>
            </a:endParaRPr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Char char="-"/>
            </a:pPr>
            <a:r>
              <a:rPr lang="ru" sz="1800" b="1">
                <a:solidFill>
                  <a:schemeClr val="dk2"/>
                </a:solidFill>
              </a:rPr>
              <a:t>предсказание одной точки белого (большинство)</a:t>
            </a:r>
            <a:endParaRPr sz="1800" b="1">
              <a:solidFill>
                <a:schemeClr val="dk2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-"/>
            </a:pPr>
            <a:r>
              <a:rPr lang="ru" sz="1800">
                <a:solidFill>
                  <a:schemeClr val="dk2"/>
                </a:solidFill>
              </a:rPr>
              <a:t>предсказание освещения в каждой точке</a:t>
            </a:r>
            <a:endParaRPr sz="1800">
              <a:solidFill>
                <a:schemeClr val="dk2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-"/>
            </a:pPr>
            <a:r>
              <a:rPr lang="ru" sz="1800">
                <a:solidFill>
                  <a:schemeClr val="dk2"/>
                </a:solidFill>
              </a:rPr>
              <a:t>предсказание распределения</a:t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5" name="бумажка">
            <a:hlinkClick r:id="" action="ppaction://media"/>
            <a:extLst>
              <a:ext uri="{FF2B5EF4-FFF2-40B4-BE49-F238E27FC236}">
                <a16:creationId xmlns:a16="http://schemas.microsoft.com/office/drawing/2014/main" id="{0273F00A-D2A0-4FAE-8BC1-36BC6A6A036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73029" y="1302464"/>
            <a:ext cx="4513118" cy="25385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Flat grey patch: Orientation 1</a:t>
            </a:r>
            <a:endParaRPr/>
          </a:p>
        </p:txBody>
      </p:sp>
      <p:pic>
        <p:nvPicPr>
          <p:cNvPr id="74" name="Google Shape;74;p15"/>
          <p:cNvPicPr preferRelativeResize="0"/>
          <p:nvPr/>
        </p:nvPicPr>
        <p:blipFill rotWithShape="1">
          <a:blip r:embed="rId3">
            <a:alphaModFix/>
          </a:blip>
          <a:srcRect r="23675"/>
          <a:stretch/>
        </p:blipFill>
        <p:spPr>
          <a:xfrm>
            <a:off x="2470662" y="1195500"/>
            <a:ext cx="4202675" cy="3664500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15"/>
          <p:cNvSpPr txBox="1"/>
          <p:nvPr/>
        </p:nvSpPr>
        <p:spPr>
          <a:xfrm>
            <a:off x="6669050" y="4599550"/>
            <a:ext cx="2312700" cy="3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14300" marR="114300" lvl="0" indent="0" algn="ctr" rtl="0">
              <a:lnSpc>
                <a:spcPct val="142857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050">
                <a:solidFill>
                  <a:schemeClr val="dk1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Chromaticity plane</a:t>
            </a:r>
            <a:endParaRPr/>
          </a:p>
        </p:txBody>
      </p:sp>
      <p:pic>
        <p:nvPicPr>
          <p:cNvPr id="76" name="Google Shape;76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18500" y="2860349"/>
            <a:ext cx="2013800" cy="1739200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15"/>
          <p:cNvSpPr/>
          <p:nvPr/>
        </p:nvSpPr>
        <p:spPr>
          <a:xfrm>
            <a:off x="6879425" y="250025"/>
            <a:ext cx="2057400" cy="20361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i="1"/>
              <a:t>Let’s analyse gray patch color for different orientations!</a:t>
            </a:r>
            <a:endParaRPr i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i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i="1">
                <a:solidFill>
                  <a:schemeClr val="dk1"/>
                </a:solidFill>
              </a:rPr>
              <a:t>We will observe that single WP problem statement is not physically plausible for this example.</a:t>
            </a:r>
            <a:endParaRPr i="1"/>
          </a:p>
        </p:txBody>
      </p:sp>
      <p:sp>
        <p:nvSpPr>
          <p:cNvPr id="78" name="Google Shape;78;p15"/>
          <p:cNvSpPr txBox="1"/>
          <p:nvPr/>
        </p:nvSpPr>
        <p:spPr>
          <a:xfrm>
            <a:off x="7524750" y="3556850"/>
            <a:ext cx="1862100" cy="3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14300" marR="114300" lvl="0" indent="0" algn="l" rtl="0">
              <a:lnSpc>
                <a:spcPct val="142857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ru" sz="1050">
                <a:solidFill>
                  <a:schemeClr val="dk1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Estimated white point</a:t>
            </a:r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ru"/>
              <a:t>Flat grey patch: Orientation 2</a:t>
            </a:r>
            <a:endParaRPr/>
          </a:p>
        </p:txBody>
      </p:sp>
      <p:pic>
        <p:nvPicPr>
          <p:cNvPr id="84" name="Google Shape;84;p16"/>
          <p:cNvPicPr preferRelativeResize="0"/>
          <p:nvPr/>
        </p:nvPicPr>
        <p:blipFill rotWithShape="1">
          <a:blip r:embed="rId3">
            <a:alphaModFix/>
          </a:blip>
          <a:srcRect r="23675"/>
          <a:stretch/>
        </p:blipFill>
        <p:spPr>
          <a:xfrm>
            <a:off x="2470663" y="1195500"/>
            <a:ext cx="4202675" cy="366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18500" y="2860342"/>
            <a:ext cx="2013800" cy="1739207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6"/>
          <p:cNvSpPr txBox="1"/>
          <p:nvPr/>
        </p:nvSpPr>
        <p:spPr>
          <a:xfrm>
            <a:off x="6669050" y="4599550"/>
            <a:ext cx="2312700" cy="3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14300" marR="114300" lvl="0" indent="0" algn="ctr" rtl="0">
              <a:lnSpc>
                <a:spcPct val="142857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ru" sz="1050">
                <a:solidFill>
                  <a:schemeClr val="dk1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Chromaticity plane</a:t>
            </a:r>
            <a:endParaRPr/>
          </a:p>
        </p:txBody>
      </p:sp>
      <p:sp>
        <p:nvSpPr>
          <p:cNvPr id="87" name="Google Shape;87;p16"/>
          <p:cNvSpPr txBox="1"/>
          <p:nvPr/>
        </p:nvSpPr>
        <p:spPr>
          <a:xfrm>
            <a:off x="7524750" y="3556850"/>
            <a:ext cx="1862100" cy="3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14300" marR="114300" lvl="0" indent="0" algn="l" rtl="0">
              <a:lnSpc>
                <a:spcPct val="142857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ru" sz="1050">
                <a:solidFill>
                  <a:schemeClr val="dk1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Estimated white point</a:t>
            </a:r>
            <a:endParaRPr/>
          </a:p>
        </p:txBody>
      </p:sp>
      <p:sp>
        <p:nvSpPr>
          <p:cNvPr id="88" name="Google Shape;88;p16"/>
          <p:cNvSpPr/>
          <p:nvPr/>
        </p:nvSpPr>
        <p:spPr>
          <a:xfrm>
            <a:off x="6879425" y="250025"/>
            <a:ext cx="2057400" cy="13359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i="1"/>
              <a:t>For the second orientation we have a new color of the patch, i.e. different ground truth!</a:t>
            </a:r>
            <a:endParaRPr i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i="1"/>
              <a:t>And both are correct!</a:t>
            </a:r>
            <a:endParaRPr i="1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ru"/>
              <a:t>Flat grey patch: Orientation 3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4" name="Google Shape;94;p17"/>
          <p:cNvPicPr preferRelativeResize="0"/>
          <p:nvPr/>
        </p:nvPicPr>
        <p:blipFill rotWithShape="1">
          <a:blip r:embed="rId3">
            <a:alphaModFix/>
          </a:blip>
          <a:srcRect r="23675"/>
          <a:stretch/>
        </p:blipFill>
        <p:spPr>
          <a:xfrm>
            <a:off x="2470675" y="1195500"/>
            <a:ext cx="4202675" cy="366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18500" y="2860362"/>
            <a:ext cx="2013800" cy="1739188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17"/>
          <p:cNvSpPr txBox="1"/>
          <p:nvPr/>
        </p:nvSpPr>
        <p:spPr>
          <a:xfrm>
            <a:off x="6669050" y="4599550"/>
            <a:ext cx="2312700" cy="3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14300" marR="114300" lvl="0" indent="0" algn="ctr" rtl="0">
              <a:lnSpc>
                <a:spcPct val="142857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ru" sz="1050">
                <a:solidFill>
                  <a:schemeClr val="dk1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Chromaticity plane</a:t>
            </a:r>
            <a:endParaRPr/>
          </a:p>
        </p:txBody>
      </p:sp>
      <p:sp>
        <p:nvSpPr>
          <p:cNvPr id="97" name="Google Shape;97;p17"/>
          <p:cNvSpPr txBox="1"/>
          <p:nvPr/>
        </p:nvSpPr>
        <p:spPr>
          <a:xfrm>
            <a:off x="7496150" y="3764025"/>
            <a:ext cx="1862100" cy="3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14300" marR="114300" lvl="0" indent="0" algn="l" rtl="0">
              <a:lnSpc>
                <a:spcPct val="142857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ru" sz="1050">
                <a:solidFill>
                  <a:schemeClr val="dk1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Estimated white point</a:t>
            </a:r>
            <a:endParaRPr/>
          </a:p>
        </p:txBody>
      </p:sp>
      <p:sp>
        <p:nvSpPr>
          <p:cNvPr id="98" name="Google Shape;98;p17"/>
          <p:cNvSpPr/>
          <p:nvPr/>
        </p:nvSpPr>
        <p:spPr>
          <a:xfrm>
            <a:off x="6879425" y="250025"/>
            <a:ext cx="2057400" cy="12216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i="1"/>
              <a:t>The smoother we rotate the patch the smoother WP estimation will change.</a:t>
            </a:r>
            <a:endParaRPr i="1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ru"/>
              <a:t>Flat grey patch: Orientation 4</a:t>
            </a:r>
            <a:endParaRPr/>
          </a:p>
        </p:txBody>
      </p:sp>
      <p:pic>
        <p:nvPicPr>
          <p:cNvPr id="104" name="Google Shape;104;p18"/>
          <p:cNvPicPr preferRelativeResize="0"/>
          <p:nvPr/>
        </p:nvPicPr>
        <p:blipFill rotWithShape="1">
          <a:blip r:embed="rId3">
            <a:alphaModFix/>
          </a:blip>
          <a:srcRect r="23675"/>
          <a:stretch/>
        </p:blipFill>
        <p:spPr>
          <a:xfrm>
            <a:off x="2470662" y="1195500"/>
            <a:ext cx="4202675" cy="366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18500" y="2860342"/>
            <a:ext cx="2013800" cy="1739207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18"/>
          <p:cNvSpPr txBox="1"/>
          <p:nvPr/>
        </p:nvSpPr>
        <p:spPr>
          <a:xfrm>
            <a:off x="7553750" y="3878325"/>
            <a:ext cx="1862100" cy="3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14300" marR="114300" lvl="0" indent="0" algn="l" rtl="0">
              <a:lnSpc>
                <a:spcPct val="142857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ru" sz="1050">
                <a:solidFill>
                  <a:schemeClr val="dk1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Estimated white point</a:t>
            </a:r>
            <a:endParaRPr/>
          </a:p>
        </p:txBody>
      </p:sp>
      <p:sp>
        <p:nvSpPr>
          <p:cNvPr id="107" name="Google Shape;107;p18"/>
          <p:cNvSpPr txBox="1"/>
          <p:nvPr/>
        </p:nvSpPr>
        <p:spPr>
          <a:xfrm>
            <a:off x="6669050" y="4599550"/>
            <a:ext cx="2312700" cy="3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14300" marR="114300" lvl="0" indent="0" algn="ctr" rtl="0">
              <a:lnSpc>
                <a:spcPct val="142857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ru" sz="1050">
                <a:solidFill>
                  <a:schemeClr val="dk1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Chromaticity plane</a:t>
            </a:r>
            <a:endParaRPr/>
          </a:p>
        </p:txBody>
      </p:sp>
      <p:sp>
        <p:nvSpPr>
          <p:cNvPr id="108" name="Google Shape;108;p18"/>
          <p:cNvSpPr/>
          <p:nvPr/>
        </p:nvSpPr>
        <p:spPr>
          <a:xfrm>
            <a:off x="6879425" y="250025"/>
            <a:ext cx="2102400" cy="10002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i="1"/>
              <a:t>We will observe same behaviour for any scene with multiple illuminants. </a:t>
            </a:r>
            <a:endParaRPr i="1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title"/>
          </p:nvPr>
        </p:nvSpPr>
        <p:spPr>
          <a:xfrm>
            <a:off x="423899" y="575950"/>
            <a:ext cx="7240825" cy="63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ru" dirty="0"/>
              <a:t>Где встретить выч. </a:t>
            </a:r>
            <a:r>
              <a:rPr lang="ru-RU" dirty="0"/>
              <a:t>Ф</a:t>
            </a:r>
            <a:r>
              <a:rPr lang="ru" dirty="0"/>
              <a:t>отографию?</a:t>
            </a:r>
            <a:endParaRPr dirty="0"/>
          </a:p>
        </p:txBody>
      </p:sp>
      <p:sp>
        <p:nvSpPr>
          <p:cNvPr id="55" name="Google Shape;55;p13"/>
          <p:cNvSpPr txBox="1"/>
          <p:nvPr/>
        </p:nvSpPr>
        <p:spPr>
          <a:xfrm>
            <a:off x="767775" y="1557367"/>
            <a:ext cx="34563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" sz="1200" b="0" i="0" u="none" strike="noStrike" cap="none">
                <a:solidFill>
                  <a:schemeClr val="dk2"/>
                </a:solidFill>
                <a:latin typeface="Lato Black"/>
                <a:ea typeface="Lato Black"/>
                <a:cs typeface="Lato Black"/>
                <a:sym typeface="Lato Black"/>
              </a:rPr>
              <a:t>HIGH QUALITY COLOR REPRODUCTION</a:t>
            </a:r>
            <a:endParaRPr sz="1200" b="0" i="0" u="none" strike="noStrike" cap="none">
              <a:solidFill>
                <a:schemeClr val="dk2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  <p:grpSp>
        <p:nvGrpSpPr>
          <p:cNvPr id="56" name="Google Shape;56;p13"/>
          <p:cNvGrpSpPr/>
          <p:nvPr/>
        </p:nvGrpSpPr>
        <p:grpSpPr>
          <a:xfrm>
            <a:off x="767807" y="1850470"/>
            <a:ext cx="3456205" cy="1549284"/>
            <a:chOff x="724600" y="1869900"/>
            <a:chExt cx="3606600" cy="1616700"/>
          </a:xfrm>
        </p:grpSpPr>
        <p:sp>
          <p:nvSpPr>
            <p:cNvPr id="57" name="Google Shape;57;p13"/>
            <p:cNvSpPr/>
            <p:nvPr/>
          </p:nvSpPr>
          <p:spPr>
            <a:xfrm>
              <a:off x="724600" y="1869900"/>
              <a:ext cx="3606600" cy="1616700"/>
            </a:xfrm>
            <a:prstGeom prst="rect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pic>
          <p:nvPicPr>
            <p:cNvPr id="58" name="Google Shape;58;p13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428987" y="1902800"/>
              <a:ext cx="2052372" cy="151642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9" name="Google Shape;59;p13"/>
          <p:cNvSpPr txBox="1"/>
          <p:nvPr/>
        </p:nvSpPr>
        <p:spPr>
          <a:xfrm>
            <a:off x="423900" y="1202475"/>
            <a:ext cx="8003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" sz="1200" b="0" i="0" u="none" strike="noStrike" cap="none" dirty="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We are selecting </a:t>
            </a:r>
            <a:r>
              <a:rPr lang="ru" sz="1200" b="1" i="0" u="none" strike="noStrike" cap="none" dirty="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two main application scenario</a:t>
            </a:r>
            <a:r>
              <a:rPr lang="ru" sz="1200" b="0" i="0" u="none" strike="noStrike" cap="none" dirty="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 for modern computational color photography:</a:t>
            </a:r>
            <a:endParaRPr sz="1200" b="0" i="0" u="none" strike="noStrike" cap="none" dirty="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0" name="Google Shape;60;p13"/>
          <p:cNvSpPr txBox="1"/>
          <p:nvPr/>
        </p:nvSpPr>
        <p:spPr>
          <a:xfrm>
            <a:off x="1080250" y="3419225"/>
            <a:ext cx="2831400" cy="147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" sz="12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Allows to generate close-to-reality dataset for developing:</a:t>
            </a:r>
            <a:endParaRPr sz="1200" b="0" i="0" u="none" strike="noStrike" cap="none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Lato"/>
              <a:buAutoNum type="arabicPeriod"/>
            </a:pPr>
            <a:r>
              <a:rPr lang="ru" sz="12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Color space transform</a:t>
            </a:r>
            <a:endParaRPr sz="1200" b="0" i="0" u="none" strike="noStrike" cap="none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Lato"/>
              <a:buAutoNum type="arabicPeriod"/>
            </a:pPr>
            <a:r>
              <a:rPr lang="ru" sz="12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Debayering</a:t>
            </a:r>
            <a:endParaRPr sz="1200" b="0" i="0" u="none" strike="noStrike" cap="none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Lato"/>
              <a:buAutoNum type="arabicPeriod"/>
            </a:pPr>
            <a:r>
              <a:rPr lang="ru" sz="12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Whole pipeline</a:t>
            </a:r>
            <a:endParaRPr sz="1200" b="0" i="0" u="none" strike="noStrike" cap="none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Lato"/>
              <a:buAutoNum type="arabicPeriod"/>
            </a:pPr>
            <a:r>
              <a:rPr lang="ru" sz="12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Domain adaptation methods</a:t>
            </a:r>
            <a:endParaRPr sz="1200" b="0" i="0" u="none" strike="noStrike" cap="none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1" name="Google Shape;61;p13"/>
          <p:cNvSpPr txBox="1"/>
          <p:nvPr/>
        </p:nvSpPr>
        <p:spPr>
          <a:xfrm>
            <a:off x="4404650" y="1557367"/>
            <a:ext cx="34563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" sz="1200" b="0" i="0" u="none" strike="noStrike" cap="none">
                <a:solidFill>
                  <a:schemeClr val="dk2"/>
                </a:solidFill>
                <a:latin typeface="Lato Black"/>
                <a:ea typeface="Lato Black"/>
                <a:cs typeface="Lato Black"/>
                <a:sym typeface="Lato Black"/>
              </a:rPr>
              <a:t>HIGH QUALITY SPECTRAL MEASUREMENTS</a:t>
            </a:r>
            <a:endParaRPr sz="1200" b="0" i="0" u="none" strike="noStrike" cap="none">
              <a:solidFill>
                <a:schemeClr val="dk2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  <p:sp>
        <p:nvSpPr>
          <p:cNvPr id="62" name="Google Shape;62;p13"/>
          <p:cNvSpPr txBox="1"/>
          <p:nvPr/>
        </p:nvSpPr>
        <p:spPr>
          <a:xfrm>
            <a:off x="4600825" y="3419225"/>
            <a:ext cx="3063900" cy="147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" sz="12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Precise knowledge about spectra allows to solve next tasks:</a:t>
            </a:r>
            <a:endParaRPr sz="1200" b="0" i="0" u="none" strike="noStrike" cap="none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Lato"/>
              <a:buAutoNum type="arabicPeriod"/>
            </a:pPr>
            <a:r>
              <a:rPr lang="ru" sz="12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Food diagnostics</a:t>
            </a:r>
            <a:endParaRPr sz="1200" b="0" i="0" u="none" strike="noStrike" cap="none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Lato"/>
              <a:buAutoNum type="arabicPeriod"/>
            </a:pPr>
            <a:r>
              <a:rPr lang="ru" sz="12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Remote healthcare</a:t>
            </a:r>
            <a:endParaRPr sz="1200" b="0" i="0" u="none" strike="noStrike" cap="none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Lato"/>
              <a:buAutoNum type="arabicPeriod"/>
            </a:pPr>
            <a:r>
              <a:rPr lang="ru" sz="12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Dye analysis for industrial purposes</a:t>
            </a:r>
            <a:endParaRPr sz="1200" b="0" i="0" u="none" strike="noStrike" cap="none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Lato"/>
              <a:buAutoNum type="arabicPeriod"/>
            </a:pPr>
            <a:r>
              <a:rPr lang="ru" sz="12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…</a:t>
            </a:r>
            <a:endParaRPr sz="1200" b="0" i="0" u="none" strike="noStrike" cap="none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63" name="Google Shape;63;p13"/>
          <p:cNvGrpSpPr/>
          <p:nvPr/>
        </p:nvGrpSpPr>
        <p:grpSpPr>
          <a:xfrm>
            <a:off x="4404653" y="1850470"/>
            <a:ext cx="3456205" cy="1549284"/>
            <a:chOff x="4519702" y="1869900"/>
            <a:chExt cx="3606600" cy="1616700"/>
          </a:xfrm>
        </p:grpSpPr>
        <p:sp>
          <p:nvSpPr>
            <p:cNvPr id="64" name="Google Shape;64;p13"/>
            <p:cNvSpPr/>
            <p:nvPr/>
          </p:nvSpPr>
          <p:spPr>
            <a:xfrm>
              <a:off x="4519702" y="1869900"/>
              <a:ext cx="3606600" cy="1616700"/>
            </a:xfrm>
            <a:prstGeom prst="rect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grpSp>
          <p:nvGrpSpPr>
            <p:cNvPr id="65" name="Google Shape;65;p13"/>
            <p:cNvGrpSpPr/>
            <p:nvPr/>
          </p:nvGrpSpPr>
          <p:grpSpPr>
            <a:xfrm>
              <a:off x="4703996" y="1917205"/>
              <a:ext cx="3354525" cy="1516429"/>
              <a:chOff x="4487600" y="1886348"/>
              <a:chExt cx="3354525" cy="1516429"/>
            </a:xfrm>
          </p:grpSpPr>
          <p:grpSp>
            <p:nvGrpSpPr>
              <p:cNvPr id="66" name="Google Shape;66;p13"/>
              <p:cNvGrpSpPr/>
              <p:nvPr/>
            </p:nvGrpSpPr>
            <p:grpSpPr>
              <a:xfrm>
                <a:off x="4487600" y="1886348"/>
                <a:ext cx="3354525" cy="1516429"/>
                <a:chOff x="4212828" y="1654100"/>
                <a:chExt cx="4455472" cy="2179716"/>
              </a:xfrm>
            </p:grpSpPr>
            <p:pic>
              <p:nvPicPr>
                <p:cNvPr id="67" name="Google Shape;67;p13"/>
                <p:cNvPicPr preferRelativeResize="0"/>
                <p:nvPr/>
              </p:nvPicPr>
              <p:blipFill rotWithShape="1">
                <a:blip r:embed="rId4">
                  <a:alphaModFix/>
                </a:blip>
                <a:srcRect t="3035"/>
                <a:stretch/>
              </p:blipFill>
              <p:spPr>
                <a:xfrm>
                  <a:off x="4212828" y="1732766"/>
                  <a:ext cx="4444150" cy="210105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68" name="Google Shape;68;p13"/>
                <p:cNvSpPr/>
                <p:nvPr/>
              </p:nvSpPr>
              <p:spPr>
                <a:xfrm>
                  <a:off x="8342500" y="1654100"/>
                  <a:ext cx="325800" cy="766800"/>
                </a:xfrm>
                <a:prstGeom prst="rect">
                  <a:avLst/>
                </a:prstGeom>
                <a:solidFill>
                  <a:schemeClr val="lt1"/>
                </a:solidFill>
                <a:ln w="9525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</p:grpSp>
          <p:sp>
            <p:nvSpPr>
              <p:cNvPr id="69" name="Google Shape;69;p13"/>
              <p:cNvSpPr/>
              <p:nvPr/>
            </p:nvSpPr>
            <p:spPr>
              <a:xfrm>
                <a:off x="7567689" y="1941075"/>
                <a:ext cx="266700" cy="5370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</p:grpSp>
      </p:grp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6862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Single WP approach is not plausible</a:t>
            </a:r>
            <a:endParaRPr/>
          </a:p>
        </p:txBody>
      </p:sp>
      <p:sp>
        <p:nvSpPr>
          <p:cNvPr id="114" name="Google Shape;114;p19"/>
          <p:cNvSpPr txBox="1"/>
          <p:nvPr/>
        </p:nvSpPr>
        <p:spPr>
          <a:xfrm>
            <a:off x="810000" y="1315150"/>
            <a:ext cx="7674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b="1"/>
              <a:t>We might have infinite amount of GT per scene!</a:t>
            </a:r>
            <a:endParaRPr/>
          </a:p>
        </p:txBody>
      </p:sp>
      <p:pic>
        <p:nvPicPr>
          <p:cNvPr id="115" name="Google Shape;115;p19"/>
          <p:cNvPicPr preferRelativeResize="0"/>
          <p:nvPr/>
        </p:nvPicPr>
        <p:blipFill rotWithShape="1">
          <a:blip r:embed="rId3">
            <a:alphaModFix/>
          </a:blip>
          <a:srcRect l="54277" t="27234" r="42733" b="61843"/>
          <a:stretch/>
        </p:blipFill>
        <p:spPr>
          <a:xfrm>
            <a:off x="1751307" y="3786100"/>
            <a:ext cx="260024" cy="1073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19"/>
          <p:cNvPicPr preferRelativeResize="0"/>
          <p:nvPr/>
        </p:nvPicPr>
        <p:blipFill rotWithShape="1">
          <a:blip r:embed="rId4">
            <a:alphaModFix/>
          </a:blip>
          <a:srcRect l="54277" t="27234" r="42733" b="61845"/>
          <a:stretch/>
        </p:blipFill>
        <p:spPr>
          <a:xfrm>
            <a:off x="3545095" y="3786213"/>
            <a:ext cx="260024" cy="10736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9"/>
          <p:cNvPicPr preferRelativeResize="0"/>
          <p:nvPr/>
        </p:nvPicPr>
        <p:blipFill rotWithShape="1">
          <a:blip r:embed="rId5">
            <a:alphaModFix/>
          </a:blip>
          <a:srcRect l="58463" t="32095" r="38547" b="56983"/>
          <a:stretch/>
        </p:blipFill>
        <p:spPr>
          <a:xfrm>
            <a:off x="5435785" y="3786100"/>
            <a:ext cx="260024" cy="10739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19"/>
          <p:cNvPicPr preferRelativeResize="0"/>
          <p:nvPr/>
        </p:nvPicPr>
        <p:blipFill rotWithShape="1">
          <a:blip r:embed="rId6">
            <a:alphaModFix/>
          </a:blip>
          <a:srcRect l="60674" t="22302" r="37565" b="66776"/>
          <a:stretch/>
        </p:blipFill>
        <p:spPr>
          <a:xfrm>
            <a:off x="7198798" y="3786088"/>
            <a:ext cx="260024" cy="107391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9" name="Google Shape;119;p19"/>
          <p:cNvGrpSpPr/>
          <p:nvPr/>
        </p:nvGrpSpPr>
        <p:grpSpPr>
          <a:xfrm>
            <a:off x="1140639" y="1828050"/>
            <a:ext cx="6862730" cy="1779887"/>
            <a:chOff x="810001" y="1860350"/>
            <a:chExt cx="6862730" cy="1779887"/>
          </a:xfrm>
        </p:grpSpPr>
        <p:pic>
          <p:nvPicPr>
            <p:cNvPr id="120" name="Google Shape;120;p19"/>
            <p:cNvPicPr preferRelativeResize="0"/>
            <p:nvPr/>
          </p:nvPicPr>
          <p:blipFill rotWithShape="1">
            <a:blip r:embed="rId3">
              <a:alphaModFix/>
            </a:blip>
            <a:srcRect l="44862" t="11206" r="28234" b="40425"/>
            <a:stretch/>
          </p:blipFill>
          <p:spPr>
            <a:xfrm>
              <a:off x="810001" y="1867813"/>
              <a:ext cx="1481324" cy="17724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1" name="Google Shape;121;p19"/>
            <p:cNvPicPr preferRelativeResize="0"/>
            <p:nvPr/>
          </p:nvPicPr>
          <p:blipFill rotWithShape="1">
            <a:blip r:embed="rId4">
              <a:alphaModFix/>
            </a:blip>
            <a:srcRect l="45733" t="11879" r="27364" b="39753"/>
            <a:stretch/>
          </p:blipFill>
          <p:spPr>
            <a:xfrm>
              <a:off x="2603792" y="1867825"/>
              <a:ext cx="1481324" cy="17724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2" name="Google Shape;122;p19"/>
            <p:cNvPicPr preferRelativeResize="0"/>
            <p:nvPr/>
          </p:nvPicPr>
          <p:blipFill rotWithShape="1">
            <a:blip r:embed="rId5">
              <a:alphaModFix/>
            </a:blip>
            <a:srcRect l="45582" t="11656" r="27515" b="39975"/>
            <a:stretch/>
          </p:blipFill>
          <p:spPr>
            <a:xfrm>
              <a:off x="4397608" y="1867825"/>
              <a:ext cx="1481324" cy="17724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3" name="Google Shape;123;p19"/>
            <p:cNvPicPr preferRelativeResize="0"/>
            <p:nvPr/>
          </p:nvPicPr>
          <p:blipFill rotWithShape="1">
            <a:blip r:embed="rId6">
              <a:alphaModFix/>
            </a:blip>
            <a:srcRect l="47245" t="11656" r="25852" b="39975"/>
            <a:stretch/>
          </p:blipFill>
          <p:spPr>
            <a:xfrm>
              <a:off x="6191408" y="1860350"/>
              <a:ext cx="1481324" cy="177240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24" name="Google Shape;124;p19"/>
          <p:cNvSpPr/>
          <p:nvPr/>
        </p:nvSpPr>
        <p:spPr>
          <a:xfrm>
            <a:off x="1832850" y="2339350"/>
            <a:ext cx="96900" cy="400200"/>
          </a:xfrm>
          <a:prstGeom prst="rect">
            <a:avLst/>
          </a:prstGeom>
          <a:noFill/>
          <a:ln w="19050" cap="flat" cmpd="sng">
            <a:solidFill>
              <a:srgbClr val="98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19"/>
          <p:cNvSpPr/>
          <p:nvPr/>
        </p:nvSpPr>
        <p:spPr>
          <a:xfrm>
            <a:off x="3626650" y="2339350"/>
            <a:ext cx="96900" cy="400200"/>
          </a:xfrm>
          <a:prstGeom prst="rect">
            <a:avLst/>
          </a:prstGeom>
          <a:noFill/>
          <a:ln w="19050" cap="flat" cmpd="sng">
            <a:solidFill>
              <a:srgbClr val="98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19"/>
          <p:cNvSpPr/>
          <p:nvPr/>
        </p:nvSpPr>
        <p:spPr>
          <a:xfrm>
            <a:off x="5517338" y="2339350"/>
            <a:ext cx="96900" cy="400200"/>
          </a:xfrm>
          <a:prstGeom prst="rect">
            <a:avLst/>
          </a:prstGeom>
          <a:noFill/>
          <a:ln w="19050" cap="flat" cmpd="sng">
            <a:solidFill>
              <a:srgbClr val="98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19"/>
          <p:cNvSpPr/>
          <p:nvPr/>
        </p:nvSpPr>
        <p:spPr>
          <a:xfrm>
            <a:off x="7280366" y="2339350"/>
            <a:ext cx="96900" cy="400200"/>
          </a:xfrm>
          <a:prstGeom prst="rect">
            <a:avLst/>
          </a:prstGeom>
          <a:noFill/>
          <a:ln w="19050" cap="flat" cmpd="sng">
            <a:solidFill>
              <a:srgbClr val="98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28" name="Google Shape;128;p19"/>
          <p:cNvCxnSpPr>
            <a:stCxn id="124" idx="2"/>
            <a:endCxn id="115" idx="1"/>
          </p:cNvCxnSpPr>
          <p:nvPr/>
        </p:nvCxnSpPr>
        <p:spPr>
          <a:xfrm rot="5400000">
            <a:off x="1024650" y="3466300"/>
            <a:ext cx="1583400" cy="129900"/>
          </a:xfrm>
          <a:prstGeom prst="curvedConnector4">
            <a:avLst>
              <a:gd name="adj1" fmla="val 33048"/>
              <a:gd name="adj2" fmla="val 283386"/>
            </a:avLst>
          </a:prstGeom>
          <a:noFill/>
          <a:ln w="19050" cap="flat" cmpd="sng">
            <a:solidFill>
              <a:srgbClr val="A61C00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129" name="Google Shape;129;p19"/>
          <p:cNvCxnSpPr>
            <a:stCxn id="125" idx="2"/>
            <a:endCxn id="116" idx="1"/>
          </p:cNvCxnSpPr>
          <p:nvPr/>
        </p:nvCxnSpPr>
        <p:spPr>
          <a:xfrm rot="5400000">
            <a:off x="2818450" y="3466300"/>
            <a:ext cx="1583400" cy="129900"/>
          </a:xfrm>
          <a:prstGeom prst="curvedConnector4">
            <a:avLst>
              <a:gd name="adj1" fmla="val 33051"/>
              <a:gd name="adj2" fmla="val 283395"/>
            </a:avLst>
          </a:prstGeom>
          <a:noFill/>
          <a:ln w="19050" cap="flat" cmpd="sng">
            <a:solidFill>
              <a:srgbClr val="A61C00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130" name="Google Shape;130;p19"/>
          <p:cNvCxnSpPr>
            <a:stCxn id="126" idx="2"/>
            <a:endCxn id="117" idx="1"/>
          </p:cNvCxnSpPr>
          <p:nvPr/>
        </p:nvCxnSpPr>
        <p:spPr>
          <a:xfrm rot="5400000">
            <a:off x="4709138" y="3466300"/>
            <a:ext cx="1583400" cy="129900"/>
          </a:xfrm>
          <a:prstGeom prst="curvedConnector4">
            <a:avLst>
              <a:gd name="adj1" fmla="val 33048"/>
              <a:gd name="adj2" fmla="val 283393"/>
            </a:avLst>
          </a:prstGeom>
          <a:noFill/>
          <a:ln w="19050" cap="flat" cmpd="sng">
            <a:solidFill>
              <a:srgbClr val="A61C00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131" name="Google Shape;131;p19"/>
          <p:cNvCxnSpPr>
            <a:stCxn id="127" idx="2"/>
            <a:endCxn id="118" idx="1"/>
          </p:cNvCxnSpPr>
          <p:nvPr/>
        </p:nvCxnSpPr>
        <p:spPr>
          <a:xfrm rot="5400000">
            <a:off x="6472166" y="3466300"/>
            <a:ext cx="1583400" cy="129900"/>
          </a:xfrm>
          <a:prstGeom prst="curvedConnector4">
            <a:avLst>
              <a:gd name="adj1" fmla="val 33047"/>
              <a:gd name="adj2" fmla="val 283405"/>
            </a:avLst>
          </a:prstGeom>
          <a:noFill/>
          <a:ln w="19050" cap="flat" cmpd="sng">
            <a:solidFill>
              <a:srgbClr val="A61C00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132" name="Google Shape;132;p19"/>
          <p:cNvSpPr txBox="1"/>
          <p:nvPr/>
        </p:nvSpPr>
        <p:spPr>
          <a:xfrm>
            <a:off x="1774350" y="4860000"/>
            <a:ext cx="213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/>
              <a:t>1</a:t>
            </a:r>
            <a:endParaRPr sz="1200"/>
          </a:p>
        </p:txBody>
      </p:sp>
      <p:sp>
        <p:nvSpPr>
          <p:cNvPr id="133" name="Google Shape;133;p19"/>
          <p:cNvSpPr txBox="1"/>
          <p:nvPr/>
        </p:nvSpPr>
        <p:spPr>
          <a:xfrm>
            <a:off x="3568150" y="4860000"/>
            <a:ext cx="213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/>
              <a:t>2</a:t>
            </a:r>
            <a:endParaRPr sz="1200"/>
          </a:p>
        </p:txBody>
      </p:sp>
      <p:sp>
        <p:nvSpPr>
          <p:cNvPr id="134" name="Google Shape;134;p19"/>
          <p:cNvSpPr txBox="1"/>
          <p:nvPr/>
        </p:nvSpPr>
        <p:spPr>
          <a:xfrm>
            <a:off x="5458850" y="4860000"/>
            <a:ext cx="213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/>
              <a:t>3</a:t>
            </a:r>
            <a:endParaRPr sz="1200"/>
          </a:p>
        </p:txBody>
      </p:sp>
      <p:sp>
        <p:nvSpPr>
          <p:cNvPr id="135" name="Google Shape;135;p19"/>
          <p:cNvSpPr txBox="1"/>
          <p:nvPr/>
        </p:nvSpPr>
        <p:spPr>
          <a:xfrm>
            <a:off x="7221875" y="4860000"/>
            <a:ext cx="213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/>
              <a:t>4</a:t>
            </a:r>
            <a:endParaRPr sz="1200"/>
          </a:p>
        </p:txBody>
      </p:sp>
      <p:sp>
        <p:nvSpPr>
          <p:cNvPr id="136" name="Google Shape;136;p19"/>
          <p:cNvSpPr txBox="1"/>
          <p:nvPr/>
        </p:nvSpPr>
        <p:spPr>
          <a:xfrm>
            <a:off x="0" y="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19"/>
          <p:cNvSpPr/>
          <p:nvPr/>
        </p:nvSpPr>
        <p:spPr>
          <a:xfrm>
            <a:off x="6879425" y="250025"/>
            <a:ext cx="2102400" cy="14652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>
                <a:solidFill>
                  <a:schemeClr val="dk1"/>
                </a:solidFill>
              </a:rPr>
              <a:t>It is impossible to properly predict WP for random UNKNOWN patch orientation on the same input image. 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i="1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Illumination distribution approach is physically-plausible</a:t>
            </a:r>
            <a:endParaRPr/>
          </a:p>
        </p:txBody>
      </p:sp>
      <p:sp>
        <p:nvSpPr>
          <p:cNvPr id="143" name="Google Shape;143;p20"/>
          <p:cNvSpPr/>
          <p:nvPr/>
        </p:nvSpPr>
        <p:spPr>
          <a:xfrm>
            <a:off x="421475" y="1174725"/>
            <a:ext cx="2102400" cy="14652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i="1"/>
              <a:t>1. </a:t>
            </a:r>
            <a:endParaRPr i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i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i="1"/>
              <a:t>We should get rid of unpredictable patch orientation! And we know how!</a:t>
            </a:r>
            <a:endParaRPr i="1"/>
          </a:p>
        </p:txBody>
      </p:sp>
      <p:sp>
        <p:nvSpPr>
          <p:cNvPr id="144" name="Google Shape;144;p20"/>
          <p:cNvSpPr/>
          <p:nvPr/>
        </p:nvSpPr>
        <p:spPr>
          <a:xfrm>
            <a:off x="6729900" y="1174725"/>
            <a:ext cx="2299800" cy="20400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i="1">
                <a:solidFill>
                  <a:schemeClr val="dk1"/>
                </a:solidFill>
              </a:rPr>
              <a:t>2. </a:t>
            </a:r>
            <a:endParaRPr i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i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i="1">
                <a:solidFill>
                  <a:schemeClr val="dk1"/>
                </a:solidFill>
              </a:rPr>
              <a:t>We must predict all WPs for image, i.e. predict the </a:t>
            </a:r>
            <a:r>
              <a:rPr lang="ru" b="1" i="1">
                <a:solidFill>
                  <a:schemeClr val="dk1"/>
                </a:solidFill>
              </a:rPr>
              <a:t>illumination distribution</a:t>
            </a:r>
            <a:r>
              <a:rPr lang="ru" i="1">
                <a:solidFill>
                  <a:schemeClr val="dk1"/>
                </a:solidFill>
              </a:rPr>
              <a:t>. </a:t>
            </a:r>
            <a:endParaRPr i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i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i="1">
                <a:solidFill>
                  <a:schemeClr val="dk1"/>
                </a:solidFill>
              </a:rPr>
              <a:t>This is the problem we propose to solve!</a:t>
            </a:r>
            <a:endParaRPr i="1">
              <a:solidFill>
                <a:schemeClr val="dk1"/>
              </a:solidFill>
            </a:endParaRPr>
          </a:p>
        </p:txBody>
      </p:sp>
      <p:pic>
        <p:nvPicPr>
          <p:cNvPr id="145" name="Google Shape;145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17300" y="1174725"/>
            <a:ext cx="2682377" cy="2316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20"/>
          <p:cNvPicPr preferRelativeResize="0"/>
          <p:nvPr/>
        </p:nvPicPr>
        <p:blipFill rotWithShape="1">
          <a:blip r:embed="rId4">
            <a:alphaModFix/>
          </a:blip>
          <a:srcRect l="54277" t="27234" r="42733" b="61843"/>
          <a:stretch/>
        </p:blipFill>
        <p:spPr>
          <a:xfrm>
            <a:off x="3062492" y="3655806"/>
            <a:ext cx="260024" cy="1073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20"/>
          <p:cNvPicPr preferRelativeResize="0"/>
          <p:nvPr/>
        </p:nvPicPr>
        <p:blipFill rotWithShape="1">
          <a:blip r:embed="rId5">
            <a:alphaModFix/>
          </a:blip>
          <a:srcRect l="54277" t="27234" r="42733" b="61845"/>
          <a:stretch/>
        </p:blipFill>
        <p:spPr>
          <a:xfrm>
            <a:off x="3560805" y="3648313"/>
            <a:ext cx="260024" cy="10736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20"/>
          <p:cNvPicPr preferRelativeResize="0"/>
          <p:nvPr/>
        </p:nvPicPr>
        <p:blipFill rotWithShape="1">
          <a:blip r:embed="rId6">
            <a:alphaModFix/>
          </a:blip>
          <a:srcRect l="58463" t="32095" r="38547" b="56983"/>
          <a:stretch/>
        </p:blipFill>
        <p:spPr>
          <a:xfrm>
            <a:off x="4059095" y="3648325"/>
            <a:ext cx="260024" cy="10739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20"/>
          <p:cNvPicPr preferRelativeResize="0"/>
          <p:nvPr/>
        </p:nvPicPr>
        <p:blipFill rotWithShape="1">
          <a:blip r:embed="rId7">
            <a:alphaModFix/>
          </a:blip>
          <a:srcRect l="60674" t="22302" r="37565" b="66776"/>
          <a:stretch/>
        </p:blipFill>
        <p:spPr>
          <a:xfrm>
            <a:off x="4557408" y="3648325"/>
            <a:ext cx="260024" cy="1073911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20"/>
          <p:cNvSpPr txBox="1"/>
          <p:nvPr/>
        </p:nvSpPr>
        <p:spPr>
          <a:xfrm>
            <a:off x="3085560" y="4729650"/>
            <a:ext cx="213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/>
              <a:t>1</a:t>
            </a:r>
            <a:endParaRPr sz="1200"/>
          </a:p>
        </p:txBody>
      </p:sp>
      <p:sp>
        <p:nvSpPr>
          <p:cNvPr id="151" name="Google Shape;151;p20"/>
          <p:cNvSpPr txBox="1"/>
          <p:nvPr/>
        </p:nvSpPr>
        <p:spPr>
          <a:xfrm>
            <a:off x="3583860" y="4729650"/>
            <a:ext cx="213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/>
              <a:t>2</a:t>
            </a:r>
            <a:endParaRPr sz="1200"/>
          </a:p>
        </p:txBody>
      </p:sp>
      <p:sp>
        <p:nvSpPr>
          <p:cNvPr id="152" name="Google Shape;152;p20"/>
          <p:cNvSpPr txBox="1"/>
          <p:nvPr/>
        </p:nvSpPr>
        <p:spPr>
          <a:xfrm>
            <a:off x="4052622" y="4729650"/>
            <a:ext cx="213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/>
              <a:t>3</a:t>
            </a:r>
            <a:endParaRPr sz="1200"/>
          </a:p>
        </p:txBody>
      </p:sp>
      <p:sp>
        <p:nvSpPr>
          <p:cNvPr id="153" name="Google Shape;153;p20"/>
          <p:cNvSpPr txBox="1"/>
          <p:nvPr/>
        </p:nvSpPr>
        <p:spPr>
          <a:xfrm>
            <a:off x="4580460" y="4729650"/>
            <a:ext cx="213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/>
              <a:t>4</a:t>
            </a:r>
            <a:endParaRPr sz="1200"/>
          </a:p>
        </p:txBody>
      </p:sp>
      <p:cxnSp>
        <p:nvCxnSpPr>
          <p:cNvPr id="154" name="Google Shape;154;p20"/>
          <p:cNvCxnSpPr>
            <a:stCxn id="146" idx="0"/>
          </p:cNvCxnSpPr>
          <p:nvPr/>
        </p:nvCxnSpPr>
        <p:spPr>
          <a:xfrm rot="-5400000">
            <a:off x="3305454" y="2512656"/>
            <a:ext cx="1030200" cy="1256100"/>
          </a:xfrm>
          <a:prstGeom prst="curvedConnector2">
            <a:avLst/>
          </a:prstGeom>
          <a:noFill/>
          <a:ln w="9525" cap="flat" cmpd="sng">
            <a:solidFill>
              <a:srgbClr val="E06666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55" name="Google Shape;155;p20"/>
          <p:cNvCxnSpPr>
            <a:stCxn id="147" idx="0"/>
          </p:cNvCxnSpPr>
          <p:nvPr/>
        </p:nvCxnSpPr>
        <p:spPr>
          <a:xfrm rot="-5400000">
            <a:off x="3695317" y="2775013"/>
            <a:ext cx="868800" cy="877800"/>
          </a:xfrm>
          <a:prstGeom prst="curvedConnector2">
            <a:avLst/>
          </a:prstGeom>
          <a:noFill/>
          <a:ln w="9525" cap="flat" cmpd="sng">
            <a:solidFill>
              <a:srgbClr val="E06666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56" name="Google Shape;156;p20"/>
          <p:cNvCxnSpPr>
            <a:stCxn id="148" idx="0"/>
          </p:cNvCxnSpPr>
          <p:nvPr/>
        </p:nvCxnSpPr>
        <p:spPr>
          <a:xfrm rot="-5400000">
            <a:off x="4111257" y="3071275"/>
            <a:ext cx="654900" cy="499200"/>
          </a:xfrm>
          <a:prstGeom prst="curvedConnector3">
            <a:avLst>
              <a:gd name="adj1" fmla="val 50000"/>
            </a:avLst>
          </a:prstGeom>
          <a:noFill/>
          <a:ln w="9525" cap="flat" cmpd="sng">
            <a:solidFill>
              <a:srgbClr val="E06666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57" name="Google Shape;157;p20"/>
          <p:cNvCxnSpPr>
            <a:stCxn id="149" idx="0"/>
          </p:cNvCxnSpPr>
          <p:nvPr/>
        </p:nvCxnSpPr>
        <p:spPr>
          <a:xfrm rot="-5400000">
            <a:off x="4488820" y="3371725"/>
            <a:ext cx="475200" cy="78000"/>
          </a:xfrm>
          <a:prstGeom prst="curvedConnector3">
            <a:avLst>
              <a:gd name="adj1" fmla="val 50000"/>
            </a:avLst>
          </a:prstGeom>
          <a:noFill/>
          <a:ln w="9525" cap="flat" cmpd="sng">
            <a:solidFill>
              <a:srgbClr val="E06666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Illumination distribution approach is physically-plausible</a:t>
            </a:r>
            <a:endParaRPr/>
          </a:p>
        </p:txBody>
      </p:sp>
      <p:pic>
        <p:nvPicPr>
          <p:cNvPr id="163" name="Google Shape;163;p21"/>
          <p:cNvPicPr preferRelativeResize="0"/>
          <p:nvPr/>
        </p:nvPicPr>
        <p:blipFill rotWithShape="1">
          <a:blip r:embed="rId3">
            <a:alphaModFix/>
          </a:blip>
          <a:srcRect l="54277" t="27234" r="42733" b="61843"/>
          <a:stretch/>
        </p:blipFill>
        <p:spPr>
          <a:xfrm>
            <a:off x="3062492" y="3655806"/>
            <a:ext cx="260024" cy="1073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21"/>
          <p:cNvPicPr preferRelativeResize="0"/>
          <p:nvPr/>
        </p:nvPicPr>
        <p:blipFill rotWithShape="1">
          <a:blip r:embed="rId4">
            <a:alphaModFix/>
          </a:blip>
          <a:srcRect l="54277" t="27234" r="42733" b="61845"/>
          <a:stretch/>
        </p:blipFill>
        <p:spPr>
          <a:xfrm>
            <a:off x="3560805" y="3648313"/>
            <a:ext cx="260024" cy="10736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21"/>
          <p:cNvPicPr preferRelativeResize="0"/>
          <p:nvPr/>
        </p:nvPicPr>
        <p:blipFill rotWithShape="1">
          <a:blip r:embed="rId5">
            <a:alphaModFix/>
          </a:blip>
          <a:srcRect l="58463" t="32095" r="38547" b="56983"/>
          <a:stretch/>
        </p:blipFill>
        <p:spPr>
          <a:xfrm>
            <a:off x="4059095" y="3648325"/>
            <a:ext cx="260024" cy="10739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21"/>
          <p:cNvPicPr preferRelativeResize="0"/>
          <p:nvPr/>
        </p:nvPicPr>
        <p:blipFill rotWithShape="1">
          <a:blip r:embed="rId6">
            <a:alphaModFix/>
          </a:blip>
          <a:srcRect l="60674" t="22302" r="37565" b="66776"/>
          <a:stretch/>
        </p:blipFill>
        <p:spPr>
          <a:xfrm>
            <a:off x="4557408" y="3648325"/>
            <a:ext cx="260024" cy="10739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1"/>
          <p:cNvPicPr preferRelativeResize="0"/>
          <p:nvPr/>
        </p:nvPicPr>
        <p:blipFill rotWithShape="1">
          <a:blip r:embed="rId7">
            <a:alphaModFix/>
          </a:blip>
          <a:srcRect r="24138"/>
          <a:stretch/>
        </p:blipFill>
        <p:spPr>
          <a:xfrm>
            <a:off x="6180550" y="2413050"/>
            <a:ext cx="2651750" cy="2316600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21"/>
          <p:cNvSpPr/>
          <p:nvPr/>
        </p:nvSpPr>
        <p:spPr>
          <a:xfrm>
            <a:off x="6425450" y="2862600"/>
            <a:ext cx="923975" cy="528150"/>
          </a:xfrm>
          <a:custGeom>
            <a:avLst/>
            <a:gdLst/>
            <a:ahLst/>
            <a:cxnLst/>
            <a:rect l="l" t="t" r="r" b="b"/>
            <a:pathLst>
              <a:path w="36959" h="21126" extrusionOk="0">
                <a:moveTo>
                  <a:pt x="17673" y="0"/>
                </a:moveTo>
                <a:lnTo>
                  <a:pt x="19652" y="0"/>
                </a:lnTo>
                <a:lnTo>
                  <a:pt x="21054" y="206"/>
                </a:lnTo>
                <a:lnTo>
                  <a:pt x="21920" y="330"/>
                </a:lnTo>
                <a:lnTo>
                  <a:pt x="23528" y="784"/>
                </a:lnTo>
                <a:lnTo>
                  <a:pt x="25696" y="1470"/>
                </a:lnTo>
                <a:lnTo>
                  <a:pt x="27267" y="2208"/>
                </a:lnTo>
                <a:lnTo>
                  <a:pt x="28172" y="2732"/>
                </a:lnTo>
                <a:lnTo>
                  <a:pt x="29172" y="3446"/>
                </a:lnTo>
                <a:lnTo>
                  <a:pt x="30053" y="4042"/>
                </a:lnTo>
                <a:lnTo>
                  <a:pt x="31054" y="4851"/>
                </a:lnTo>
                <a:lnTo>
                  <a:pt x="31768" y="5447"/>
                </a:lnTo>
                <a:lnTo>
                  <a:pt x="32649" y="6590"/>
                </a:lnTo>
                <a:lnTo>
                  <a:pt x="33482" y="7500"/>
                </a:lnTo>
                <a:lnTo>
                  <a:pt x="34387" y="8905"/>
                </a:lnTo>
                <a:lnTo>
                  <a:pt x="34935" y="9976"/>
                </a:lnTo>
                <a:lnTo>
                  <a:pt x="35483" y="11310"/>
                </a:lnTo>
                <a:lnTo>
                  <a:pt x="36030" y="12834"/>
                </a:lnTo>
                <a:lnTo>
                  <a:pt x="36721" y="14667"/>
                </a:lnTo>
                <a:lnTo>
                  <a:pt x="36864" y="16144"/>
                </a:lnTo>
                <a:lnTo>
                  <a:pt x="36911" y="16768"/>
                </a:lnTo>
                <a:lnTo>
                  <a:pt x="36959" y="18269"/>
                </a:lnTo>
                <a:lnTo>
                  <a:pt x="36935" y="21126"/>
                </a:lnTo>
                <a:lnTo>
                  <a:pt x="190" y="21106"/>
                </a:lnTo>
                <a:lnTo>
                  <a:pt x="0" y="18487"/>
                </a:lnTo>
                <a:lnTo>
                  <a:pt x="285" y="16153"/>
                </a:lnTo>
                <a:lnTo>
                  <a:pt x="762" y="14010"/>
                </a:lnTo>
                <a:lnTo>
                  <a:pt x="1428" y="12105"/>
                </a:lnTo>
                <a:lnTo>
                  <a:pt x="2667" y="9361"/>
                </a:lnTo>
                <a:lnTo>
                  <a:pt x="3476" y="7932"/>
                </a:lnTo>
                <a:lnTo>
                  <a:pt x="4286" y="6694"/>
                </a:lnTo>
                <a:lnTo>
                  <a:pt x="5429" y="5456"/>
                </a:lnTo>
                <a:lnTo>
                  <a:pt x="6715" y="4265"/>
                </a:lnTo>
                <a:lnTo>
                  <a:pt x="7762" y="3551"/>
                </a:lnTo>
                <a:lnTo>
                  <a:pt x="8858" y="2646"/>
                </a:lnTo>
                <a:lnTo>
                  <a:pt x="10096" y="1932"/>
                </a:lnTo>
                <a:lnTo>
                  <a:pt x="11239" y="1360"/>
                </a:lnTo>
                <a:lnTo>
                  <a:pt x="12811" y="836"/>
                </a:lnTo>
                <a:lnTo>
                  <a:pt x="13906" y="598"/>
                </a:lnTo>
                <a:lnTo>
                  <a:pt x="15382" y="265"/>
                </a:lnTo>
                <a:lnTo>
                  <a:pt x="16621" y="74"/>
                </a:lnTo>
                <a:close/>
              </a:path>
            </a:pathLst>
          </a:custGeom>
          <a:noFill/>
          <a:ln w="28575" cap="flat" cmpd="sng">
            <a:solidFill>
              <a:srgbClr val="DE4646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9" name="Google Shape;169;p21"/>
          <p:cNvSpPr txBox="1"/>
          <p:nvPr/>
        </p:nvSpPr>
        <p:spPr>
          <a:xfrm>
            <a:off x="3085560" y="4729650"/>
            <a:ext cx="213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/>
              <a:t>1</a:t>
            </a:r>
            <a:endParaRPr sz="1200"/>
          </a:p>
        </p:txBody>
      </p:sp>
      <p:sp>
        <p:nvSpPr>
          <p:cNvPr id="170" name="Google Shape;170;p21"/>
          <p:cNvSpPr txBox="1"/>
          <p:nvPr/>
        </p:nvSpPr>
        <p:spPr>
          <a:xfrm>
            <a:off x="3583860" y="4729650"/>
            <a:ext cx="213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/>
              <a:t>2</a:t>
            </a:r>
            <a:endParaRPr sz="1200"/>
          </a:p>
        </p:txBody>
      </p:sp>
      <p:pic>
        <p:nvPicPr>
          <p:cNvPr id="171" name="Google Shape;171;p2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317298" y="1174741"/>
            <a:ext cx="2682375" cy="2316583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21"/>
          <p:cNvSpPr txBox="1"/>
          <p:nvPr/>
        </p:nvSpPr>
        <p:spPr>
          <a:xfrm>
            <a:off x="4052622" y="4729650"/>
            <a:ext cx="213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/>
              <a:t>3</a:t>
            </a:r>
            <a:endParaRPr sz="1200"/>
          </a:p>
        </p:txBody>
      </p:sp>
      <p:sp>
        <p:nvSpPr>
          <p:cNvPr id="173" name="Google Shape;173;p21"/>
          <p:cNvSpPr txBox="1"/>
          <p:nvPr/>
        </p:nvSpPr>
        <p:spPr>
          <a:xfrm>
            <a:off x="4580460" y="4729650"/>
            <a:ext cx="213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/>
              <a:t>4</a:t>
            </a:r>
            <a:endParaRPr sz="1200"/>
          </a:p>
        </p:txBody>
      </p:sp>
      <p:cxnSp>
        <p:nvCxnSpPr>
          <p:cNvPr id="174" name="Google Shape;174;p21"/>
          <p:cNvCxnSpPr/>
          <p:nvPr/>
        </p:nvCxnSpPr>
        <p:spPr>
          <a:xfrm rot="10800000">
            <a:off x="5198175" y="2993325"/>
            <a:ext cx="1232400" cy="2826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rgbClr val="DE4646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75" name="Google Shape;175;p21"/>
          <p:cNvCxnSpPr>
            <a:stCxn id="163" idx="0"/>
          </p:cNvCxnSpPr>
          <p:nvPr/>
        </p:nvCxnSpPr>
        <p:spPr>
          <a:xfrm rot="-5400000">
            <a:off x="3305454" y="2512656"/>
            <a:ext cx="1030200" cy="1256100"/>
          </a:xfrm>
          <a:prstGeom prst="curvedConnector2">
            <a:avLst/>
          </a:prstGeom>
          <a:noFill/>
          <a:ln w="9525" cap="flat" cmpd="sng">
            <a:solidFill>
              <a:srgbClr val="FFFF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76" name="Google Shape;176;p21"/>
          <p:cNvCxnSpPr>
            <a:stCxn id="164" idx="0"/>
          </p:cNvCxnSpPr>
          <p:nvPr/>
        </p:nvCxnSpPr>
        <p:spPr>
          <a:xfrm rot="-5400000">
            <a:off x="3695317" y="2775013"/>
            <a:ext cx="868800" cy="877800"/>
          </a:xfrm>
          <a:prstGeom prst="curvedConnector2">
            <a:avLst/>
          </a:prstGeom>
          <a:noFill/>
          <a:ln w="9525" cap="flat" cmpd="sng">
            <a:solidFill>
              <a:srgbClr val="FFFF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77" name="Google Shape;177;p21"/>
          <p:cNvCxnSpPr>
            <a:stCxn id="165" idx="0"/>
          </p:cNvCxnSpPr>
          <p:nvPr/>
        </p:nvCxnSpPr>
        <p:spPr>
          <a:xfrm rot="-5400000">
            <a:off x="4111257" y="3071275"/>
            <a:ext cx="654900" cy="499200"/>
          </a:xfrm>
          <a:prstGeom prst="curvedConnector3">
            <a:avLst>
              <a:gd name="adj1" fmla="val 86918"/>
            </a:avLst>
          </a:prstGeom>
          <a:noFill/>
          <a:ln w="9525" cap="flat" cmpd="sng">
            <a:solidFill>
              <a:srgbClr val="FFFF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78" name="Google Shape;178;p21"/>
          <p:cNvCxnSpPr>
            <a:stCxn id="166" idx="0"/>
          </p:cNvCxnSpPr>
          <p:nvPr/>
        </p:nvCxnSpPr>
        <p:spPr>
          <a:xfrm rot="-5400000">
            <a:off x="4488820" y="3371725"/>
            <a:ext cx="475200" cy="78000"/>
          </a:xfrm>
          <a:prstGeom prst="curvedConnector3">
            <a:avLst>
              <a:gd name="adj1" fmla="val 50000"/>
            </a:avLst>
          </a:prstGeom>
          <a:noFill/>
          <a:ln w="9525" cap="flat" cmpd="sng">
            <a:solidFill>
              <a:srgbClr val="FFFF00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2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Visually plausible corrections</a:t>
            </a:r>
            <a:endParaRPr/>
          </a:p>
        </p:txBody>
      </p:sp>
      <p:sp>
        <p:nvSpPr>
          <p:cNvPr id="184" name="Google Shape;184;p22"/>
          <p:cNvSpPr/>
          <p:nvPr/>
        </p:nvSpPr>
        <p:spPr>
          <a:xfrm>
            <a:off x="810000" y="1548150"/>
            <a:ext cx="2186100" cy="20472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i="1"/>
              <a:t>Illumination distribution allows to generate multiple visually plausible WP for image correction.</a:t>
            </a:r>
            <a:endParaRPr i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i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i="1"/>
              <a:t>We also proved it via massive user studies (details in the paper)</a:t>
            </a:r>
            <a:endParaRPr i="1"/>
          </a:p>
        </p:txBody>
      </p:sp>
      <p:pic>
        <p:nvPicPr>
          <p:cNvPr id="185" name="Google Shape;185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45050" y="1017725"/>
            <a:ext cx="4579914" cy="204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45025" y="3064925"/>
            <a:ext cx="4579964" cy="204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More plausible corrections</a:t>
            </a:r>
            <a:endParaRPr/>
          </a:p>
        </p:txBody>
      </p:sp>
      <p:pic>
        <p:nvPicPr>
          <p:cNvPr id="192" name="Google Shape;192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3016575"/>
            <a:ext cx="4160757" cy="1859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71575" y="1017725"/>
            <a:ext cx="4160725" cy="1859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1713" y="1017725"/>
            <a:ext cx="4160725" cy="1859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671575" y="3016554"/>
            <a:ext cx="4160725" cy="18598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2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More plausible corrections</a:t>
            </a:r>
            <a:endParaRPr/>
          </a:p>
        </p:txBody>
      </p:sp>
      <p:pic>
        <p:nvPicPr>
          <p:cNvPr id="201" name="Google Shape;201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71550" y="1017725"/>
            <a:ext cx="4160752" cy="1859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3016576"/>
            <a:ext cx="4160752" cy="1859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1700" y="1017721"/>
            <a:ext cx="4160752" cy="185982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671550" y="3016568"/>
            <a:ext cx="4160752" cy="18598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p90"/>
          <p:cNvSpPr txBox="1">
            <a:spLocks noGrp="1"/>
          </p:cNvSpPr>
          <p:nvPr>
            <p:ph type="title"/>
          </p:nvPr>
        </p:nvSpPr>
        <p:spPr>
          <a:xfrm>
            <a:off x="324850" y="423550"/>
            <a:ext cx="83970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Современное состояние науки</a:t>
            </a:r>
            <a:endParaRPr/>
          </a:p>
        </p:txBody>
      </p:sp>
      <p:sp>
        <p:nvSpPr>
          <p:cNvPr id="584" name="Google Shape;584;p90"/>
          <p:cNvSpPr txBox="1"/>
          <p:nvPr/>
        </p:nvSpPr>
        <p:spPr>
          <a:xfrm>
            <a:off x="897425" y="1238950"/>
            <a:ext cx="7091100" cy="23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chemeClr val="dk2"/>
                </a:solidFill>
              </a:rPr>
              <a:t>Упомянутые классические алгоритмы — это только верхушка айсберга, хотя и по-прежнему встречаются во многих решениях и по сей день</a:t>
            </a:r>
            <a:endParaRPr sz="18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ru" sz="1800">
                <a:solidFill>
                  <a:schemeClr val="dk2"/>
                </a:solidFill>
              </a:rPr>
              <a:t>Современные работы посвящены уже более общим постановкам задач или проблемам доменной адаптации</a:t>
            </a:r>
            <a:endParaRPr sz="18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1000"/>
              </a:spcBef>
              <a:spcAft>
                <a:spcPts val="1000"/>
              </a:spcAft>
              <a:buNone/>
            </a:pPr>
            <a:r>
              <a:rPr lang="ru" sz="1800">
                <a:solidFill>
                  <a:schemeClr val="dk2"/>
                </a:solidFill>
              </a:rPr>
              <a:t>Большинство современных алгоритмов оценки освещения основаны на более сложных методах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9" name="Google Shape;589;p91"/>
          <p:cNvPicPr preferRelativeResize="0"/>
          <p:nvPr/>
        </p:nvPicPr>
        <p:blipFill rotWithShape="1">
          <a:blip r:embed="rId3">
            <a:alphaModFix/>
          </a:blip>
          <a:srcRect l="8975" r="7531" b="14199"/>
          <a:stretch/>
        </p:blipFill>
        <p:spPr>
          <a:xfrm>
            <a:off x="238650" y="667675"/>
            <a:ext cx="8517652" cy="3915325"/>
          </a:xfrm>
          <a:prstGeom prst="rect">
            <a:avLst/>
          </a:prstGeom>
          <a:noFill/>
          <a:ln>
            <a:noFill/>
          </a:ln>
        </p:spPr>
      </p:pic>
      <p:sp>
        <p:nvSpPr>
          <p:cNvPr id="590" name="Google Shape;590;p91"/>
          <p:cNvSpPr txBox="1"/>
          <p:nvPr/>
        </p:nvSpPr>
        <p:spPr>
          <a:xfrm>
            <a:off x="459850" y="4721750"/>
            <a:ext cx="77619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>
                <a:solidFill>
                  <a:schemeClr val="dk2"/>
                </a:solidFill>
              </a:rPr>
              <a:t>Mauricio Delbracio, Damien Kelly, Michael S. Brown, Peyman Milanfar — </a:t>
            </a:r>
            <a:r>
              <a:rPr lang="ru" sz="1000"/>
              <a:t>Mobile Computational Photography: A Tour</a:t>
            </a:r>
            <a:endParaRPr sz="1000"/>
          </a:p>
        </p:txBody>
      </p:sp>
      <p:sp>
        <p:nvSpPr>
          <p:cNvPr id="591" name="Google Shape;591;p91"/>
          <p:cNvSpPr/>
          <p:nvPr/>
        </p:nvSpPr>
        <p:spPr>
          <a:xfrm>
            <a:off x="5242250" y="1086309"/>
            <a:ext cx="831300" cy="510300"/>
          </a:xfrm>
          <a:prstGeom prst="rect">
            <a:avLst/>
          </a:prstGeom>
          <a:noFill/>
          <a:ln w="762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p92"/>
          <p:cNvSpPr txBox="1">
            <a:spLocks noGrp="1"/>
          </p:cNvSpPr>
          <p:nvPr>
            <p:ph type="title"/>
          </p:nvPr>
        </p:nvSpPr>
        <p:spPr>
          <a:xfrm>
            <a:off x="324850" y="423550"/>
            <a:ext cx="83970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Преобразование цветовых координат</a:t>
            </a:r>
            <a:endParaRPr/>
          </a:p>
        </p:txBody>
      </p:sp>
      <p:sp>
        <p:nvSpPr>
          <p:cNvPr id="597" name="Google Shape;597;p92"/>
          <p:cNvSpPr txBox="1"/>
          <p:nvPr/>
        </p:nvSpPr>
        <p:spPr>
          <a:xfrm>
            <a:off x="897425" y="1238950"/>
            <a:ext cx="4895100" cy="23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chemeClr val="dk2"/>
                </a:solidFill>
              </a:rPr>
              <a:t>Преобразование цветовых координат — задача перехода из цветового пространства сенсора в цветовое пространство стандартного наблюдателя. </a:t>
            </a:r>
            <a:endParaRPr sz="18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ru" sz="1800">
                <a:solidFill>
                  <a:schemeClr val="dk2"/>
                </a:solidFill>
              </a:rPr>
              <a:t>Она заведомо всегда некорректна! Ограничение Максвелла-Лютера-Айвса</a:t>
            </a:r>
            <a:endParaRPr sz="18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1000"/>
              </a:spcBef>
              <a:spcAft>
                <a:spcPts val="1000"/>
              </a:spcAft>
              <a:buNone/>
            </a:pPr>
            <a:endParaRPr sz="1800">
              <a:solidFill>
                <a:schemeClr val="dk2"/>
              </a:solidFill>
            </a:endParaRPr>
          </a:p>
        </p:txBody>
      </p:sp>
      <p:pic>
        <p:nvPicPr>
          <p:cNvPr id="598" name="Google Shape;598;p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77575" y="1145000"/>
            <a:ext cx="1835506" cy="1472100"/>
          </a:xfrm>
          <a:prstGeom prst="rect">
            <a:avLst/>
          </a:prstGeom>
          <a:noFill/>
          <a:ln>
            <a:noFill/>
          </a:ln>
        </p:spPr>
      </p:pic>
      <p:sp>
        <p:nvSpPr>
          <p:cNvPr id="599" name="Google Shape;599;p92"/>
          <p:cNvSpPr txBox="1"/>
          <p:nvPr/>
        </p:nvSpPr>
        <p:spPr>
          <a:xfrm rot="5400000">
            <a:off x="7816450" y="2015000"/>
            <a:ext cx="14721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/>
              <a:t>Canon 350D</a:t>
            </a:r>
            <a:endParaRPr sz="1000"/>
          </a:p>
        </p:txBody>
      </p:sp>
      <p:pic>
        <p:nvPicPr>
          <p:cNvPr id="600" name="Google Shape;600;p9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77575" y="3455000"/>
            <a:ext cx="1992376" cy="1228226"/>
          </a:xfrm>
          <a:prstGeom prst="rect">
            <a:avLst/>
          </a:prstGeom>
          <a:noFill/>
          <a:ln>
            <a:noFill/>
          </a:ln>
        </p:spPr>
      </p:pic>
      <p:sp>
        <p:nvSpPr>
          <p:cNvPr id="601" name="Google Shape;601;p92"/>
          <p:cNvSpPr txBox="1"/>
          <p:nvPr/>
        </p:nvSpPr>
        <p:spPr>
          <a:xfrm rot="5400000">
            <a:off x="7950750" y="4263175"/>
            <a:ext cx="14721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/>
              <a:t>CIE XYZ</a:t>
            </a:r>
            <a:endParaRPr sz="1000"/>
          </a:p>
        </p:txBody>
      </p:sp>
      <p:sp>
        <p:nvSpPr>
          <p:cNvPr id="602" name="Google Shape;602;p92"/>
          <p:cNvSpPr/>
          <p:nvPr/>
        </p:nvSpPr>
        <p:spPr>
          <a:xfrm>
            <a:off x="7377850" y="2739950"/>
            <a:ext cx="387600" cy="5160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Google Shape;607;p93"/>
          <p:cNvSpPr txBox="1">
            <a:spLocks noGrp="1"/>
          </p:cNvSpPr>
          <p:nvPr>
            <p:ph type="title"/>
          </p:nvPr>
        </p:nvSpPr>
        <p:spPr>
          <a:xfrm>
            <a:off x="324850" y="423550"/>
            <a:ext cx="83970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Преобразование цветовых координат</a:t>
            </a:r>
            <a:endParaRPr/>
          </a:p>
        </p:txBody>
      </p:sp>
      <p:sp>
        <p:nvSpPr>
          <p:cNvPr id="608" name="Google Shape;608;p93"/>
          <p:cNvSpPr txBox="1"/>
          <p:nvPr/>
        </p:nvSpPr>
        <p:spPr>
          <a:xfrm>
            <a:off x="408550" y="4744150"/>
            <a:ext cx="57447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 i="1">
                <a:solidFill>
                  <a:schemeClr val="dk2"/>
                </a:solidFill>
              </a:rPr>
              <a:t>M. Brown — Understanding color and your camera. London Imaging Meeting. 2020</a:t>
            </a:r>
            <a:endParaRPr sz="1100" i="1">
              <a:solidFill>
                <a:schemeClr val="dk2"/>
              </a:solidFill>
            </a:endParaRPr>
          </a:p>
        </p:txBody>
      </p:sp>
      <p:pic>
        <p:nvPicPr>
          <p:cNvPr id="609" name="Google Shape;609;p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74700" y="1211350"/>
            <a:ext cx="5397492" cy="3380401"/>
          </a:xfrm>
          <a:prstGeom prst="rect">
            <a:avLst/>
          </a:prstGeom>
          <a:noFill/>
          <a:ln>
            <a:noFill/>
          </a:ln>
        </p:spPr>
      </p:pic>
      <p:sp>
        <p:nvSpPr>
          <p:cNvPr id="610" name="Google Shape;610;p93"/>
          <p:cNvSpPr txBox="1"/>
          <p:nvPr/>
        </p:nvSpPr>
        <p:spPr>
          <a:xfrm>
            <a:off x="897425" y="1238950"/>
            <a:ext cx="2346900" cy="336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chemeClr val="dk2"/>
                </a:solidFill>
              </a:rPr>
              <a:t>Большинство используемых преобразований цветовых координат описывается линейным преобразованием</a:t>
            </a:r>
            <a:endParaRPr sz="18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1000"/>
              </a:spcBef>
              <a:spcAft>
                <a:spcPts val="1000"/>
              </a:spcAft>
              <a:buNone/>
            </a:pPr>
            <a:r>
              <a:rPr lang="ru" sz="1800">
                <a:solidFill>
                  <a:schemeClr val="dk2"/>
                </a:solidFill>
              </a:rPr>
              <a:t>Но одного линейного преобразования обычно не хватает!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4" name="Google Shape;344;p59"/>
          <p:cNvPicPr preferRelativeResize="0"/>
          <p:nvPr/>
        </p:nvPicPr>
        <p:blipFill rotWithShape="1">
          <a:blip r:embed="rId3">
            <a:alphaModFix/>
          </a:blip>
          <a:srcRect l="8975" r="7531" b="14199"/>
          <a:stretch/>
        </p:blipFill>
        <p:spPr>
          <a:xfrm>
            <a:off x="926075" y="1219400"/>
            <a:ext cx="7291848" cy="3351850"/>
          </a:xfrm>
          <a:prstGeom prst="rect">
            <a:avLst/>
          </a:prstGeom>
          <a:noFill/>
          <a:ln>
            <a:noFill/>
          </a:ln>
        </p:spPr>
      </p:pic>
      <p:sp>
        <p:nvSpPr>
          <p:cNvPr id="345" name="Google Shape;345;p59"/>
          <p:cNvSpPr txBox="1"/>
          <p:nvPr/>
        </p:nvSpPr>
        <p:spPr>
          <a:xfrm>
            <a:off x="459850" y="4721750"/>
            <a:ext cx="77619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>
                <a:solidFill>
                  <a:schemeClr val="dk2"/>
                </a:solidFill>
              </a:rPr>
              <a:t>Mauricio Delbracio, Damien Kelly, Michael S. Brown, Peyman Milanfar — </a:t>
            </a:r>
            <a:r>
              <a:rPr lang="ru" sz="1000"/>
              <a:t>Mobile Computational Photography: A Tour</a:t>
            </a:r>
            <a:endParaRPr sz="1000"/>
          </a:p>
        </p:txBody>
      </p:sp>
      <p:sp>
        <p:nvSpPr>
          <p:cNvPr id="346" name="Google Shape;346;p59"/>
          <p:cNvSpPr txBox="1">
            <a:spLocks noGrp="1"/>
          </p:cNvSpPr>
          <p:nvPr>
            <p:ph type="title"/>
          </p:nvPr>
        </p:nvSpPr>
        <p:spPr>
          <a:xfrm>
            <a:off x="324850" y="423550"/>
            <a:ext cx="83970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Вид современных конвейеров</a:t>
            </a:r>
            <a:endParaRPr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p94"/>
          <p:cNvSpPr txBox="1">
            <a:spLocks noGrp="1"/>
          </p:cNvSpPr>
          <p:nvPr>
            <p:ph type="title"/>
          </p:nvPr>
        </p:nvSpPr>
        <p:spPr>
          <a:xfrm>
            <a:off x="324850" y="423550"/>
            <a:ext cx="83970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Преобразование цветовых координат</a:t>
            </a:r>
            <a:endParaRPr/>
          </a:p>
        </p:txBody>
      </p:sp>
      <p:sp>
        <p:nvSpPr>
          <p:cNvPr id="616" name="Google Shape;616;p94"/>
          <p:cNvSpPr txBox="1"/>
          <p:nvPr/>
        </p:nvSpPr>
        <p:spPr>
          <a:xfrm>
            <a:off x="408550" y="4744150"/>
            <a:ext cx="57447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 i="1">
                <a:solidFill>
                  <a:schemeClr val="dk2"/>
                </a:solidFill>
              </a:rPr>
              <a:t>M. Brown — Understanding color and your camera. London Imaging Meeting. 2020</a:t>
            </a:r>
            <a:endParaRPr sz="1100" i="1">
              <a:solidFill>
                <a:schemeClr val="dk2"/>
              </a:solidFill>
            </a:endParaRPr>
          </a:p>
        </p:txBody>
      </p:sp>
      <p:pic>
        <p:nvPicPr>
          <p:cNvPr id="617" name="Google Shape;617;p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45975" y="1129125"/>
            <a:ext cx="5554757" cy="3380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Google Shape;622;p95"/>
          <p:cNvSpPr txBox="1">
            <a:spLocks noGrp="1"/>
          </p:cNvSpPr>
          <p:nvPr>
            <p:ph type="title"/>
          </p:nvPr>
        </p:nvSpPr>
        <p:spPr>
          <a:xfrm>
            <a:off x="324850" y="423550"/>
            <a:ext cx="83970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Преобразование цветовых координат</a:t>
            </a:r>
            <a:endParaRPr/>
          </a:p>
        </p:txBody>
      </p:sp>
      <p:sp>
        <p:nvSpPr>
          <p:cNvPr id="623" name="Google Shape;623;p95"/>
          <p:cNvSpPr txBox="1"/>
          <p:nvPr/>
        </p:nvSpPr>
        <p:spPr>
          <a:xfrm>
            <a:off x="408550" y="4744150"/>
            <a:ext cx="57447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 i="1">
                <a:solidFill>
                  <a:schemeClr val="dk2"/>
                </a:solidFill>
              </a:rPr>
              <a:t>M. Brown — Understanding color and your camera. London Imaging Meeting. 2020</a:t>
            </a:r>
            <a:endParaRPr sz="1100" i="1">
              <a:solidFill>
                <a:schemeClr val="dk2"/>
              </a:solidFill>
            </a:endParaRPr>
          </a:p>
        </p:txBody>
      </p:sp>
      <p:pic>
        <p:nvPicPr>
          <p:cNvPr id="624" name="Google Shape;624;p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32400" y="1058950"/>
            <a:ext cx="6604591" cy="33804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36"/>
          <p:cNvSpPr txBox="1">
            <a:spLocks noGrp="1"/>
          </p:cNvSpPr>
          <p:nvPr>
            <p:ph type="title"/>
          </p:nvPr>
        </p:nvSpPr>
        <p:spPr>
          <a:xfrm>
            <a:off x="411025" y="909225"/>
            <a:ext cx="8367900" cy="63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ru" sz="1400" b="0">
                <a:latin typeface="Lato"/>
                <a:ea typeface="Lato"/>
                <a:cs typeface="Lato"/>
                <a:sym typeface="Lato"/>
              </a:rPr>
              <a:t>Общая постановка задачи: найти преобразование между цветовыми пространствами RGB камеры и CIE XYZ:</a:t>
            </a:r>
            <a:endParaRPr sz="1400" b="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84" name="Google Shape;184;p36"/>
          <p:cNvSpPr txBox="1">
            <a:spLocks noGrp="1"/>
          </p:cNvSpPr>
          <p:nvPr>
            <p:ph type="title"/>
          </p:nvPr>
        </p:nvSpPr>
        <p:spPr>
          <a:xfrm>
            <a:off x="411025" y="440450"/>
            <a:ext cx="8367900" cy="51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ru" sz="1800"/>
              <a:t>Задача преобразование цветовых координат: формальная постановка</a:t>
            </a:r>
            <a:endParaRPr sz="1800"/>
          </a:p>
        </p:txBody>
      </p:sp>
      <p:sp>
        <p:nvSpPr>
          <p:cNvPr id="185" name="Google Shape;185;p36"/>
          <p:cNvSpPr txBox="1">
            <a:spLocks noGrp="1"/>
          </p:cNvSpPr>
          <p:nvPr>
            <p:ph type="title"/>
          </p:nvPr>
        </p:nvSpPr>
        <p:spPr>
          <a:xfrm>
            <a:off x="514125" y="2222625"/>
            <a:ext cx="8367900" cy="63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ru" sz="1400" b="0">
                <a:latin typeface="Lato"/>
                <a:ea typeface="Lato"/>
                <a:cs typeface="Lato"/>
                <a:sym typeface="Lato"/>
              </a:rPr>
              <a:t>Одним из подходов к решению этой задачи является метод конструирования признаков, таким образом задача может быть переписана в виде:</a:t>
            </a:r>
            <a:endParaRPr sz="1400" b="0"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86" name="Google Shape;186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1150" y="1483325"/>
            <a:ext cx="5318576" cy="686700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36"/>
          <p:cNvSpPr txBox="1"/>
          <p:nvPr/>
        </p:nvSpPr>
        <p:spPr>
          <a:xfrm>
            <a:off x="514125" y="3913400"/>
            <a:ext cx="739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ru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где </a:t>
            </a:r>
            <a:endParaRPr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88" name="Google Shape;188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1150" y="2824275"/>
            <a:ext cx="7718124" cy="1089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59850" y="3998175"/>
            <a:ext cx="2515424" cy="230650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36"/>
          <p:cNvSpPr txBox="1"/>
          <p:nvPr/>
        </p:nvSpPr>
        <p:spPr>
          <a:xfrm>
            <a:off x="3475275" y="3913400"/>
            <a:ext cx="3915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Lato"/>
                <a:ea typeface="Lato"/>
                <a:cs typeface="Lato"/>
                <a:sym typeface="Lato"/>
              </a:rPr>
              <a:t>функции для конструирования признаков.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37"/>
          <p:cNvSpPr txBox="1">
            <a:spLocks noGrp="1"/>
          </p:cNvSpPr>
          <p:nvPr>
            <p:ph type="title"/>
          </p:nvPr>
        </p:nvSpPr>
        <p:spPr>
          <a:xfrm>
            <a:off x="411025" y="440450"/>
            <a:ext cx="8367900" cy="51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ru" sz="1800"/>
              <a:t>Методология оценки качества моделей</a:t>
            </a:r>
            <a:endParaRPr sz="1800"/>
          </a:p>
        </p:txBody>
      </p:sp>
      <p:sp>
        <p:nvSpPr>
          <p:cNvPr id="196" name="Google Shape;196;p37"/>
          <p:cNvSpPr txBox="1">
            <a:spLocks noGrp="1"/>
          </p:cNvSpPr>
          <p:nvPr>
            <p:ph type="title"/>
          </p:nvPr>
        </p:nvSpPr>
        <p:spPr>
          <a:xfrm>
            <a:off x="411025" y="1806750"/>
            <a:ext cx="8344800" cy="63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ru" sz="1400" b="0">
                <a:latin typeface="Lato"/>
                <a:ea typeface="Lato"/>
                <a:cs typeface="Lato"/>
                <a:sym typeface="Lato"/>
              </a:rPr>
              <a:t>Для тестовых данных и оцененных данных выполняется преобразование в цветовое пространство CIE Lab, цветовое расстояние  вычисляется согласно метрики CIEDE2000:</a:t>
            </a:r>
            <a:endParaRPr sz="1400" b="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97" name="Google Shape;197;p37"/>
          <p:cNvSpPr txBox="1">
            <a:spLocks noGrp="1"/>
          </p:cNvSpPr>
          <p:nvPr>
            <p:ph type="title"/>
          </p:nvPr>
        </p:nvSpPr>
        <p:spPr>
          <a:xfrm>
            <a:off x="378275" y="822375"/>
            <a:ext cx="8400600" cy="63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ru" sz="1400" b="0">
                <a:latin typeface="Lato"/>
                <a:ea typeface="Lato"/>
                <a:cs typeface="Lato"/>
                <a:sym typeface="Lato"/>
              </a:rPr>
              <a:t>На тестовых данных выполняется преобразование между цветовыми пространствами RGB и CIE XYZ:</a:t>
            </a:r>
            <a:endParaRPr sz="1400" b="0"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98" name="Google Shape;198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51550" y="1191087"/>
            <a:ext cx="4392899" cy="542650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37"/>
          <p:cNvSpPr txBox="1">
            <a:spLocks noGrp="1"/>
          </p:cNvSpPr>
          <p:nvPr>
            <p:ph type="title"/>
          </p:nvPr>
        </p:nvSpPr>
        <p:spPr>
          <a:xfrm>
            <a:off x="422575" y="2710050"/>
            <a:ext cx="8344800" cy="96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ru" sz="1400" b="0">
                <a:latin typeface="Lato"/>
                <a:ea typeface="Lato"/>
                <a:cs typeface="Lato"/>
                <a:sym typeface="Lato"/>
              </a:rPr>
              <a:t>Для полученного вектора вычисляются статистики: среднее, среднеквадратичное отклонения, медиана, а также 95 процентиль. Также строятся гистограммы, которые позволяют графически исследовать распределения значений.</a:t>
            </a:r>
            <a:endParaRPr sz="1400" b="0"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00" name="Google Shape;200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08688" y="2365750"/>
            <a:ext cx="3926624" cy="265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38"/>
          <p:cNvSpPr txBox="1">
            <a:spLocks noGrp="1"/>
          </p:cNvSpPr>
          <p:nvPr>
            <p:ph type="title"/>
          </p:nvPr>
        </p:nvSpPr>
        <p:spPr>
          <a:xfrm>
            <a:off x="348925" y="440450"/>
            <a:ext cx="8367900" cy="57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ru" sz="1800"/>
              <a:t>Решение: линейная модель.</a:t>
            </a:r>
            <a:endParaRPr sz="1800"/>
          </a:p>
        </p:txBody>
      </p:sp>
      <p:pic>
        <p:nvPicPr>
          <p:cNvPr id="206" name="Google Shape;206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39875" y="749975"/>
            <a:ext cx="5986000" cy="906400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p38"/>
          <p:cNvSpPr txBox="1"/>
          <p:nvPr/>
        </p:nvSpPr>
        <p:spPr>
          <a:xfrm>
            <a:off x="348925" y="1588625"/>
            <a:ext cx="8367900" cy="8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Линейная модель является простой, что позволяет получить аналитическое решение, точность преобразования является невысокой. </a:t>
            </a:r>
            <a:endParaRPr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Линейная модель обеспечивает инвариантность при изменении интенсивности излучения</a:t>
            </a:r>
            <a:endParaRPr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08" name="Google Shape;208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3275" y="2416675"/>
            <a:ext cx="8839200" cy="781893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38"/>
          <p:cNvSpPr txBox="1"/>
          <p:nvPr/>
        </p:nvSpPr>
        <p:spPr>
          <a:xfrm>
            <a:off x="337375" y="3226800"/>
            <a:ext cx="8391000" cy="114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Конструирование признаков позволяет усложнить линейную модель и повысить точность преобразования. </a:t>
            </a:r>
            <a:endParaRPr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Сконструированные признаки должны быть линейно независимы, рекомендуется, чтобы они обеспечивали инвариантность при изменении интенсивности излучения.</a:t>
            </a:r>
            <a:endParaRPr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39"/>
          <p:cNvSpPr txBox="1">
            <a:spLocks noGrp="1"/>
          </p:cNvSpPr>
          <p:nvPr>
            <p:ph type="title"/>
          </p:nvPr>
        </p:nvSpPr>
        <p:spPr>
          <a:xfrm>
            <a:off x="348925" y="440450"/>
            <a:ext cx="8367900" cy="41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ru" sz="1800"/>
              <a:t>Решение: polynomial признаки, линейная модель.</a:t>
            </a:r>
            <a:endParaRPr sz="1800"/>
          </a:p>
        </p:txBody>
      </p:sp>
      <p:sp>
        <p:nvSpPr>
          <p:cNvPr id="215" name="Google Shape;215;p39"/>
          <p:cNvSpPr txBox="1"/>
          <p:nvPr/>
        </p:nvSpPr>
        <p:spPr>
          <a:xfrm>
            <a:off x="417825" y="807350"/>
            <a:ext cx="1739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Lato"/>
                <a:ea typeface="Lato"/>
                <a:cs typeface="Lato"/>
                <a:sym typeface="Lato"/>
              </a:rPr>
              <a:t>Общая формула: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16" name="Google Shape;216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93050" y="829988"/>
            <a:ext cx="4062626" cy="354925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39"/>
          <p:cNvSpPr txBox="1"/>
          <p:nvPr/>
        </p:nvSpPr>
        <p:spPr>
          <a:xfrm>
            <a:off x="417825" y="1275975"/>
            <a:ext cx="8367900" cy="8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Lato"/>
                <a:ea typeface="Lato"/>
                <a:cs typeface="Lato"/>
                <a:sym typeface="Lato"/>
              </a:rPr>
              <a:t>Признаки позволяют увеличить точность преобразования.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Lato"/>
                <a:ea typeface="Lato"/>
                <a:cs typeface="Lato"/>
                <a:sym typeface="Lato"/>
              </a:rPr>
              <a:t>Признаки не обеспечивают инвариантность при изменении интенсивности излучения.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218" name="Google Shape;218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2175" y="2866200"/>
            <a:ext cx="8839204" cy="17825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40"/>
          <p:cNvSpPr txBox="1">
            <a:spLocks noGrp="1"/>
          </p:cNvSpPr>
          <p:nvPr>
            <p:ph type="title"/>
          </p:nvPr>
        </p:nvSpPr>
        <p:spPr>
          <a:xfrm>
            <a:off x="355700" y="440425"/>
            <a:ext cx="8400300" cy="41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ru" sz="1800"/>
              <a:t>Решение: root-polynomial признаки, линейная модель</a:t>
            </a:r>
            <a:endParaRPr sz="1800"/>
          </a:p>
        </p:txBody>
      </p:sp>
      <p:pic>
        <p:nvPicPr>
          <p:cNvPr id="224" name="Google Shape;224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03625" y="807350"/>
            <a:ext cx="2673799" cy="400200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40"/>
          <p:cNvSpPr txBox="1"/>
          <p:nvPr/>
        </p:nvSpPr>
        <p:spPr>
          <a:xfrm>
            <a:off x="417825" y="807350"/>
            <a:ext cx="1739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Lato"/>
                <a:ea typeface="Lato"/>
                <a:cs typeface="Lato"/>
                <a:sym typeface="Lato"/>
              </a:rPr>
              <a:t>Общая формула: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26" name="Google Shape;226;p40"/>
          <p:cNvSpPr txBox="1"/>
          <p:nvPr/>
        </p:nvSpPr>
        <p:spPr>
          <a:xfrm>
            <a:off x="446075" y="1207550"/>
            <a:ext cx="8141400" cy="139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Признаки обеспечивают инвариантность при изменении интенсивности излучения. </a:t>
            </a:r>
            <a:endParaRPr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Признаки позволяют увеличить точность преобразования.</a:t>
            </a:r>
            <a:endParaRPr>
              <a:solidFill>
                <a:srgbClr val="8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Признаки линейно зависимые, поэтому некоторые из них требуется исключить.</a:t>
            </a:r>
            <a:endParaRPr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endParaRPr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При вычислении признаков используются трудоемкие операции, вычисление корня.</a:t>
            </a:r>
            <a:endParaRPr>
              <a:solidFill>
                <a:srgbClr val="8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27" name="Google Shape;227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5000" y="2876175"/>
            <a:ext cx="8839204" cy="17868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2025" y="2005050"/>
            <a:ext cx="2951775" cy="320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41"/>
          <p:cNvSpPr txBox="1">
            <a:spLocks noGrp="1"/>
          </p:cNvSpPr>
          <p:nvPr>
            <p:ph type="title"/>
          </p:nvPr>
        </p:nvSpPr>
        <p:spPr>
          <a:xfrm>
            <a:off x="388050" y="440450"/>
            <a:ext cx="8367900" cy="41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ru" sz="1800"/>
              <a:t>Решение: scalable-rational признаки, линейная модель</a:t>
            </a:r>
            <a:endParaRPr sz="1800"/>
          </a:p>
        </p:txBody>
      </p:sp>
      <p:pic>
        <p:nvPicPr>
          <p:cNvPr id="234" name="Google Shape;234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49475" y="778900"/>
            <a:ext cx="3085501" cy="457100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41"/>
          <p:cNvSpPr txBox="1"/>
          <p:nvPr/>
        </p:nvSpPr>
        <p:spPr>
          <a:xfrm>
            <a:off x="417825" y="807350"/>
            <a:ext cx="1739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Lato"/>
                <a:ea typeface="Lato"/>
                <a:cs typeface="Lato"/>
                <a:sym typeface="Lato"/>
              </a:rPr>
              <a:t>Общая формула: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36" name="Google Shape;236;p41"/>
          <p:cNvSpPr txBox="1"/>
          <p:nvPr/>
        </p:nvSpPr>
        <p:spPr>
          <a:xfrm>
            <a:off x="417825" y="1276000"/>
            <a:ext cx="8429400" cy="16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Признаки обеспечивают инвариантность при изменении интенсивности излучения.</a:t>
            </a:r>
            <a:endParaRPr>
              <a:solidFill>
                <a:srgbClr val="8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Признаки позволяют увеличить точность преобразования.</a:t>
            </a:r>
            <a:endParaRPr>
              <a:solidFill>
                <a:srgbClr val="8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ru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Признаки линейно зависимые, поэтому некоторые из них требуется исключить.</a:t>
            </a:r>
            <a:endParaRPr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endParaRPr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При вычислении признаков используются элементарные операции.</a:t>
            </a:r>
            <a:endParaRPr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37" name="Google Shape;237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0600" y="2605250"/>
            <a:ext cx="8839204" cy="20975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44"/>
          <p:cNvSpPr txBox="1">
            <a:spLocks noGrp="1"/>
          </p:cNvSpPr>
          <p:nvPr>
            <p:ph type="title"/>
          </p:nvPr>
        </p:nvSpPr>
        <p:spPr>
          <a:xfrm>
            <a:off x="388050" y="446100"/>
            <a:ext cx="8367900" cy="41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ru" sz="1800">
                <a:latin typeface="Lato"/>
                <a:ea typeface="Lato"/>
                <a:cs typeface="Lato"/>
                <a:sym typeface="Lato"/>
              </a:rPr>
              <a:t>Численные результаты: чистые данные, метрика CIEDE2000: </a:t>
            </a:r>
            <a:endParaRPr sz="1800"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62" name="Google Shape;262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4025" y="1055400"/>
            <a:ext cx="8755948" cy="29243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45"/>
          <p:cNvSpPr txBox="1">
            <a:spLocks noGrp="1"/>
          </p:cNvSpPr>
          <p:nvPr>
            <p:ph type="title"/>
          </p:nvPr>
        </p:nvSpPr>
        <p:spPr>
          <a:xfrm>
            <a:off x="388050" y="440450"/>
            <a:ext cx="8367900" cy="41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ru" sz="1800">
                <a:latin typeface="Lato"/>
                <a:ea typeface="Lato"/>
                <a:cs typeface="Lato"/>
                <a:sym typeface="Lato"/>
              </a:rPr>
              <a:t>Численные результаты: случайный шум, метрика CIEDE2000</a:t>
            </a:r>
            <a:endParaRPr sz="1800"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68" name="Google Shape;268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9138" y="1005050"/>
            <a:ext cx="8545725" cy="2845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1" name="Google Shape;351;p60"/>
          <p:cNvPicPr preferRelativeResize="0"/>
          <p:nvPr/>
        </p:nvPicPr>
        <p:blipFill rotWithShape="1">
          <a:blip r:embed="rId3">
            <a:alphaModFix/>
          </a:blip>
          <a:srcRect l="8975" r="7531" b="14199"/>
          <a:stretch/>
        </p:blipFill>
        <p:spPr>
          <a:xfrm>
            <a:off x="238650" y="667675"/>
            <a:ext cx="8517652" cy="3915325"/>
          </a:xfrm>
          <a:prstGeom prst="rect">
            <a:avLst/>
          </a:prstGeom>
          <a:noFill/>
          <a:ln>
            <a:noFill/>
          </a:ln>
        </p:spPr>
      </p:pic>
      <p:sp>
        <p:nvSpPr>
          <p:cNvPr id="352" name="Google Shape;352;p60"/>
          <p:cNvSpPr txBox="1"/>
          <p:nvPr/>
        </p:nvSpPr>
        <p:spPr>
          <a:xfrm>
            <a:off x="459850" y="4721750"/>
            <a:ext cx="77619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>
                <a:solidFill>
                  <a:schemeClr val="dk2"/>
                </a:solidFill>
              </a:rPr>
              <a:t>Mauricio Delbracio, Damien Kelly, Michael S. Brown, Peyman Milanfar — </a:t>
            </a:r>
            <a:r>
              <a:rPr lang="ru" sz="1000"/>
              <a:t>Mobile Computational Photography: A Tour</a:t>
            </a:r>
            <a:endParaRPr sz="1000"/>
          </a:p>
        </p:txBody>
      </p:sp>
      <p:sp>
        <p:nvSpPr>
          <p:cNvPr id="353" name="Google Shape;353;p60"/>
          <p:cNvSpPr/>
          <p:nvPr/>
        </p:nvSpPr>
        <p:spPr>
          <a:xfrm>
            <a:off x="324850" y="787151"/>
            <a:ext cx="1498500" cy="1065900"/>
          </a:xfrm>
          <a:prstGeom prst="rect">
            <a:avLst/>
          </a:prstGeom>
          <a:noFill/>
          <a:ln w="762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51"/>
          <p:cNvSpPr txBox="1">
            <a:spLocks noGrp="1"/>
          </p:cNvSpPr>
          <p:nvPr>
            <p:ph type="title"/>
          </p:nvPr>
        </p:nvSpPr>
        <p:spPr>
          <a:xfrm>
            <a:off x="354550" y="453875"/>
            <a:ext cx="8367900" cy="41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ru" sz="1800"/>
              <a:t>Сравнение сложности вычислений признаков: </a:t>
            </a:r>
            <a:endParaRPr sz="1800"/>
          </a:p>
        </p:txBody>
      </p:sp>
      <p:pic>
        <p:nvPicPr>
          <p:cNvPr id="312" name="Google Shape;312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07650" y="965525"/>
            <a:ext cx="3661707" cy="37206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47"/>
          <p:cNvSpPr txBox="1"/>
          <p:nvPr/>
        </p:nvSpPr>
        <p:spPr>
          <a:xfrm>
            <a:off x="439624" y="429013"/>
            <a:ext cx="7668300" cy="63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ru" sz="3000" b="1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Спектральный подход</a:t>
            </a:r>
            <a:endParaRPr sz="3000" b="1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93" name="Google Shape;293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55050" y="1130073"/>
            <a:ext cx="4129325" cy="2618475"/>
          </a:xfrm>
          <a:prstGeom prst="rect">
            <a:avLst/>
          </a:prstGeom>
          <a:noFill/>
          <a:ln>
            <a:noFill/>
          </a:ln>
        </p:spPr>
      </p:pic>
      <p:sp>
        <p:nvSpPr>
          <p:cNvPr id="294" name="Google Shape;294;p47"/>
          <p:cNvSpPr txBox="1"/>
          <p:nvPr/>
        </p:nvSpPr>
        <p:spPr>
          <a:xfrm>
            <a:off x="208800" y="4740200"/>
            <a:ext cx="87264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>
                <a:solidFill>
                  <a:schemeClr val="dk2"/>
                </a:solidFill>
              </a:rPr>
              <a:t>Lin, Yi Tun, and Graham D. Finlayson. "Per-channel regularization for regression-based spectral reconstruction." </a:t>
            </a:r>
            <a:r>
              <a:rPr lang="ru" sz="800" i="1">
                <a:solidFill>
                  <a:schemeClr val="dk2"/>
                </a:solidFill>
              </a:rPr>
              <a:t>CEUR Workshop Proceedings</a:t>
            </a:r>
            <a:r>
              <a:rPr lang="ru" sz="800">
                <a:solidFill>
                  <a:schemeClr val="dk2"/>
                </a:solidFill>
              </a:rPr>
              <a:t>. Vol. 2688. 2020.</a:t>
            </a:r>
            <a:endParaRPr sz="800">
              <a:solidFill>
                <a:schemeClr val="dk2"/>
              </a:solidFill>
            </a:endParaRPr>
          </a:p>
        </p:txBody>
      </p:sp>
      <p:sp>
        <p:nvSpPr>
          <p:cNvPr id="295" name="Google Shape;295;p47"/>
          <p:cNvSpPr txBox="1">
            <a:spLocks noGrp="1"/>
          </p:cNvSpPr>
          <p:nvPr>
            <p:ph type="body" idx="1"/>
          </p:nvPr>
        </p:nvSpPr>
        <p:spPr>
          <a:xfrm>
            <a:off x="787550" y="1106325"/>
            <a:ext cx="3368100" cy="91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AutoNum type="arabicPeriod"/>
            </a:pPr>
            <a:r>
              <a:rPr lang="ru">
                <a:latin typeface="Arial"/>
                <a:ea typeface="Arial"/>
                <a:cs typeface="Arial"/>
                <a:sym typeface="Arial"/>
              </a:rPr>
              <a:t>Определяем спектр в конкретном пикселе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AutoNum type="arabicPeriod"/>
            </a:pPr>
            <a:r>
              <a:rPr lang="ru">
                <a:latin typeface="Arial"/>
                <a:ea typeface="Arial"/>
                <a:cs typeface="Arial"/>
                <a:sym typeface="Arial"/>
              </a:rPr>
              <a:t>Определяем спектр источника освещения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AutoNum type="arabicPeriod"/>
            </a:pPr>
            <a:r>
              <a:rPr lang="ru">
                <a:latin typeface="Arial"/>
                <a:ea typeface="Arial"/>
                <a:cs typeface="Arial"/>
                <a:sym typeface="Arial"/>
              </a:rPr>
              <a:t>Делим один спектр на другой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AutoNum type="arabicPeriod"/>
            </a:pPr>
            <a:r>
              <a:rPr lang="ru">
                <a:latin typeface="Arial"/>
                <a:ea typeface="Arial"/>
                <a:cs typeface="Arial"/>
                <a:sym typeface="Arial"/>
              </a:rPr>
              <a:t>Формируем итоговое изображение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Arial"/>
                <a:ea typeface="Arial"/>
                <a:cs typeface="Arial"/>
                <a:sym typeface="Arial"/>
              </a:rPr>
              <a:t>фон Криз в спектральной области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6" name="Google Shape;296;p47"/>
          <p:cNvPicPr preferRelativeResize="0"/>
          <p:nvPr/>
        </p:nvPicPr>
        <p:blipFill rotWithShape="1">
          <a:blip r:embed="rId4">
            <a:alphaModFix/>
          </a:blip>
          <a:srcRect t="25571" b="7"/>
          <a:stretch/>
        </p:blipFill>
        <p:spPr>
          <a:xfrm>
            <a:off x="3991406" y="3872650"/>
            <a:ext cx="5152588" cy="804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48"/>
          <p:cNvSpPr txBox="1"/>
          <p:nvPr/>
        </p:nvSpPr>
        <p:spPr>
          <a:xfrm>
            <a:off x="439624" y="429013"/>
            <a:ext cx="7668300" cy="63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ru" sz="3000" b="1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Спектральный подход</a:t>
            </a:r>
            <a:endParaRPr sz="3000" b="1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302" name="Google Shape;302;p48"/>
          <p:cNvPicPr preferRelativeResize="0"/>
          <p:nvPr/>
        </p:nvPicPr>
        <p:blipFill rotWithShape="1">
          <a:blip r:embed="rId3">
            <a:alphaModFix/>
          </a:blip>
          <a:srcRect l="34465" t="27981" r="35998" b="41979"/>
          <a:stretch/>
        </p:blipFill>
        <p:spPr>
          <a:xfrm>
            <a:off x="834325" y="1332650"/>
            <a:ext cx="1958024" cy="707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p48"/>
          <p:cNvPicPr preferRelativeResize="0"/>
          <p:nvPr/>
        </p:nvPicPr>
        <p:blipFill rotWithShape="1">
          <a:blip r:embed="rId4">
            <a:alphaModFix/>
          </a:blip>
          <a:srcRect l="29982" t="6883" r="31950" b="52023"/>
          <a:stretch/>
        </p:blipFill>
        <p:spPr>
          <a:xfrm>
            <a:off x="834325" y="2542550"/>
            <a:ext cx="2238599" cy="1601474"/>
          </a:xfrm>
          <a:prstGeom prst="rect">
            <a:avLst/>
          </a:prstGeom>
          <a:noFill/>
          <a:ln>
            <a:noFill/>
          </a:ln>
        </p:spPr>
      </p:pic>
      <p:sp>
        <p:nvSpPr>
          <p:cNvPr id="304" name="Google Shape;304;p48"/>
          <p:cNvSpPr txBox="1">
            <a:spLocks noGrp="1"/>
          </p:cNvSpPr>
          <p:nvPr>
            <p:ph type="body" idx="1"/>
          </p:nvPr>
        </p:nvSpPr>
        <p:spPr>
          <a:xfrm>
            <a:off x="799250" y="2039875"/>
            <a:ext cx="3870900" cy="54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ru">
                <a:latin typeface="Arial"/>
                <a:ea typeface="Arial"/>
                <a:cs typeface="Arial"/>
                <a:sym typeface="Arial"/>
              </a:rPr>
              <a:t>Формальная запись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5" name="Google Shape;305;p48"/>
          <p:cNvPicPr preferRelativeResize="0"/>
          <p:nvPr/>
        </p:nvPicPr>
        <p:blipFill rotWithShape="1">
          <a:blip r:embed="rId4">
            <a:alphaModFix/>
          </a:blip>
          <a:srcRect l="38134" t="57875" r="39999" b="21579"/>
          <a:stretch/>
        </p:blipFill>
        <p:spPr>
          <a:xfrm>
            <a:off x="3319899" y="2641975"/>
            <a:ext cx="1285876" cy="8006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06" name="Google Shape;306;p48"/>
          <p:cNvCxnSpPr/>
          <p:nvPr/>
        </p:nvCxnSpPr>
        <p:spPr>
          <a:xfrm>
            <a:off x="4781125" y="1502125"/>
            <a:ext cx="0" cy="2741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07" name="Google Shape;307;p48"/>
          <p:cNvSpPr txBox="1">
            <a:spLocks noGrp="1"/>
          </p:cNvSpPr>
          <p:nvPr>
            <p:ph type="body" idx="1"/>
          </p:nvPr>
        </p:nvSpPr>
        <p:spPr>
          <a:xfrm>
            <a:off x="4914475" y="1461675"/>
            <a:ext cx="3870900" cy="54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ru">
                <a:latin typeface="Arial"/>
                <a:ea typeface="Arial"/>
                <a:cs typeface="Arial"/>
                <a:sym typeface="Arial"/>
              </a:rPr>
              <a:t>Как восстанавливать спектры?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AutoNum type="arabicPeriod"/>
            </a:pPr>
            <a:r>
              <a:rPr lang="ru">
                <a:latin typeface="Arial"/>
                <a:ea typeface="Arial"/>
                <a:cs typeface="Arial"/>
                <a:sym typeface="Arial"/>
              </a:rPr>
              <a:t>Использовать нейросетевые методы спектральной реконструкции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AutoNum type="arabicPeriod"/>
            </a:pPr>
            <a:r>
              <a:rPr lang="ru">
                <a:latin typeface="Arial"/>
                <a:ea typeface="Arial"/>
                <a:cs typeface="Arial"/>
                <a:sym typeface="Arial"/>
              </a:rPr>
              <a:t>Строить малопараметрические модели спектров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49"/>
          <p:cNvSpPr txBox="1"/>
          <p:nvPr/>
        </p:nvSpPr>
        <p:spPr>
          <a:xfrm>
            <a:off x="439624" y="429013"/>
            <a:ext cx="8023776" cy="63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ru" sz="3000" b="1" dirty="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Что такое хорошая спектральная модель?</a:t>
            </a:r>
            <a:endParaRPr sz="3000" b="1" dirty="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313" name="Google Shape;313;p49"/>
          <p:cNvPicPr preferRelativeResize="0"/>
          <p:nvPr/>
        </p:nvPicPr>
        <p:blipFill rotWithShape="1">
          <a:blip r:embed="rId3">
            <a:alphaModFix/>
          </a:blip>
          <a:srcRect l="29429" t="12723" r="28866" b="62160"/>
          <a:stretch/>
        </p:blipFill>
        <p:spPr>
          <a:xfrm>
            <a:off x="2891463" y="1240050"/>
            <a:ext cx="2764626" cy="742300"/>
          </a:xfrm>
          <a:prstGeom prst="rect">
            <a:avLst/>
          </a:prstGeom>
          <a:noFill/>
          <a:ln>
            <a:noFill/>
          </a:ln>
        </p:spPr>
      </p:pic>
      <p:sp>
        <p:nvSpPr>
          <p:cNvPr id="314" name="Google Shape;314;p49"/>
          <p:cNvSpPr txBox="1">
            <a:spLocks noGrp="1"/>
          </p:cNvSpPr>
          <p:nvPr>
            <p:ph type="body" idx="1"/>
          </p:nvPr>
        </p:nvSpPr>
        <p:spPr>
          <a:xfrm>
            <a:off x="740775" y="2205575"/>
            <a:ext cx="3753900" cy="91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AutoNum type="arabicPeriod"/>
            </a:pPr>
            <a:r>
              <a:rPr lang="ru">
                <a:latin typeface="Arial"/>
                <a:ea typeface="Arial"/>
                <a:cs typeface="Arial"/>
                <a:sym typeface="Arial"/>
              </a:rPr>
              <a:t>Может описать любые цвета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AutoNum type="arabicPeriod"/>
            </a:pPr>
            <a:r>
              <a:rPr lang="ru">
                <a:latin typeface="Arial"/>
                <a:ea typeface="Arial"/>
                <a:cs typeface="Arial"/>
                <a:sym typeface="Arial"/>
              </a:rPr>
              <a:t>Замкнута относительно сложения и вычитания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AutoNum type="arabicPeriod"/>
            </a:pPr>
            <a:r>
              <a:rPr lang="ru">
                <a:latin typeface="Arial"/>
                <a:ea typeface="Arial"/>
                <a:cs typeface="Arial"/>
                <a:sym typeface="Arial"/>
              </a:rPr>
              <a:t>Позволяет умножать на константу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AutoNum type="arabicPeriod"/>
            </a:pPr>
            <a:r>
              <a:rPr lang="ru">
                <a:latin typeface="Arial"/>
                <a:ea typeface="Arial"/>
                <a:cs typeface="Arial"/>
                <a:sym typeface="Arial"/>
              </a:rPr>
              <a:t>Что ещё?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5" name="Google Shape;315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18975" y="2131925"/>
            <a:ext cx="3444425" cy="2487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50"/>
          <p:cNvSpPr txBox="1"/>
          <p:nvPr/>
        </p:nvSpPr>
        <p:spPr>
          <a:xfrm>
            <a:off x="439624" y="429013"/>
            <a:ext cx="7668300" cy="63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ru" sz="3000" b="1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Зональная модель</a:t>
            </a:r>
            <a:endParaRPr sz="3000" b="1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321" name="Google Shape;321;p50"/>
          <p:cNvCxnSpPr/>
          <p:nvPr/>
        </p:nvCxnSpPr>
        <p:spPr>
          <a:xfrm>
            <a:off x="862399" y="2467042"/>
            <a:ext cx="3969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triangle" w="med" len="med"/>
          </a:ln>
        </p:spPr>
      </p:cxnSp>
      <p:pic>
        <p:nvPicPr>
          <p:cNvPr id="322" name="Google Shape;322;p5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90852" y="1718915"/>
            <a:ext cx="2249437" cy="1707981"/>
          </a:xfrm>
          <a:prstGeom prst="rect">
            <a:avLst/>
          </a:prstGeom>
          <a:noFill/>
          <a:ln>
            <a:noFill/>
          </a:ln>
        </p:spPr>
      </p:pic>
      <p:sp>
        <p:nvSpPr>
          <p:cNvPr id="323" name="Google Shape;323;p50"/>
          <p:cNvSpPr txBox="1"/>
          <p:nvPr/>
        </p:nvSpPr>
        <p:spPr>
          <a:xfrm>
            <a:off x="524464" y="2293917"/>
            <a:ext cx="350700" cy="346200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l="-1749" t="-17098" r="-31568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24" name="Google Shape;324;p50"/>
          <p:cNvGrpSpPr/>
          <p:nvPr/>
        </p:nvGrpSpPr>
        <p:grpSpPr>
          <a:xfrm>
            <a:off x="3617977" y="1718931"/>
            <a:ext cx="4925367" cy="1584170"/>
            <a:chOff x="3814915" y="1333631"/>
            <a:chExt cx="4925367" cy="1584170"/>
          </a:xfrm>
        </p:grpSpPr>
        <p:sp>
          <p:nvSpPr>
            <p:cNvPr id="325" name="Google Shape;325;p50"/>
            <p:cNvSpPr/>
            <p:nvPr/>
          </p:nvSpPr>
          <p:spPr>
            <a:xfrm>
              <a:off x="3814915" y="1551453"/>
              <a:ext cx="528900" cy="180600"/>
            </a:xfrm>
            <a:prstGeom prst="leftRightArrow">
              <a:avLst>
                <a:gd name="adj1" fmla="val 50000"/>
                <a:gd name="adj2" fmla="val 50000"/>
              </a:avLst>
            </a:prstGeom>
            <a:solidFill>
              <a:srgbClr val="FFAB40"/>
            </a:solidFill>
            <a:ln w="25400" cap="flat" cmpd="sng">
              <a:solidFill>
                <a:srgbClr val="BA946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" name="Google Shape;326;p50"/>
            <p:cNvSpPr txBox="1"/>
            <p:nvPr/>
          </p:nvSpPr>
          <p:spPr>
            <a:xfrm>
              <a:off x="4492786" y="1433538"/>
              <a:ext cx="1436700" cy="346200"/>
            </a:xfrm>
            <a:prstGeom prst="rect">
              <a:avLst/>
            </a:prstGeom>
            <a:blipFill rotWithShape="1">
              <a:blip r:embed="rId5">
                <a:alphaModFix/>
              </a:blip>
              <a:stretch>
                <a:fillRect l="-848" t="-17329" r="-26809"/>
              </a:stretch>
            </a:blip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ru"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 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" name="Google Shape;327;p50"/>
            <p:cNvSpPr txBox="1"/>
            <p:nvPr/>
          </p:nvSpPr>
          <p:spPr>
            <a:xfrm>
              <a:off x="4477629" y="1813500"/>
              <a:ext cx="2033400" cy="1104300"/>
            </a:xfrm>
            <a:prstGeom prst="rect">
              <a:avLst/>
            </a:prstGeom>
            <a:blipFill rotWithShape="1">
              <a:blip r:embed="rId6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ru"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 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28" name="Google Shape;328;p50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6492441" y="1333631"/>
              <a:ext cx="1844952" cy="13099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29" name="Google Shape;329;p50"/>
            <p:cNvSpPr/>
            <p:nvPr/>
          </p:nvSpPr>
          <p:spPr>
            <a:xfrm>
              <a:off x="6424633" y="1523090"/>
              <a:ext cx="785400" cy="276900"/>
            </a:xfrm>
            <a:prstGeom prst="rect">
              <a:avLst/>
            </a:prstGeom>
            <a:blipFill rotWithShape="1">
              <a:blip r:embed="rId8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ru"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 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" name="Google Shape;330;p50"/>
            <p:cNvSpPr/>
            <p:nvPr/>
          </p:nvSpPr>
          <p:spPr>
            <a:xfrm>
              <a:off x="7949482" y="1683086"/>
              <a:ext cx="790800" cy="276900"/>
            </a:xfrm>
            <a:prstGeom prst="rect">
              <a:avLst/>
            </a:prstGeom>
            <a:blipFill rotWithShape="1">
              <a:blip r:embed="rId9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ru"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 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" name="Google Shape;331;p50"/>
            <p:cNvSpPr/>
            <p:nvPr/>
          </p:nvSpPr>
          <p:spPr>
            <a:xfrm>
              <a:off x="7115874" y="1421558"/>
              <a:ext cx="790800" cy="276900"/>
            </a:xfrm>
            <a:prstGeom prst="rect">
              <a:avLst/>
            </a:prstGeom>
            <a:blipFill rotWithShape="1">
              <a:blip r:embed="rId10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ru"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 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32" name="Google Shape;332;p50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3157872" y="3776187"/>
            <a:ext cx="2828256" cy="438004"/>
          </a:xfrm>
          <a:prstGeom prst="rect">
            <a:avLst/>
          </a:prstGeom>
          <a:noFill/>
          <a:ln>
            <a:noFill/>
          </a:ln>
        </p:spPr>
      </p:pic>
      <p:sp>
        <p:nvSpPr>
          <p:cNvPr id="333" name="Google Shape;333;p50"/>
          <p:cNvSpPr txBox="1"/>
          <p:nvPr/>
        </p:nvSpPr>
        <p:spPr>
          <a:xfrm>
            <a:off x="1492800" y="2309428"/>
            <a:ext cx="315300" cy="276900"/>
          </a:xfrm>
          <a:prstGeom prst="rect">
            <a:avLst/>
          </a:prstGeom>
          <a:blipFill rotWithShape="1">
            <a:blip r:embed="rId1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4" name="Google Shape;334;p50"/>
          <p:cNvSpPr txBox="1"/>
          <p:nvPr/>
        </p:nvSpPr>
        <p:spPr>
          <a:xfrm>
            <a:off x="2079907" y="2170925"/>
            <a:ext cx="315300" cy="276900"/>
          </a:xfrm>
          <a:prstGeom prst="rect">
            <a:avLst/>
          </a:prstGeom>
          <a:blipFill rotWithShape="1">
            <a:blip r:embed="rId1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5" name="Google Shape;335;p50"/>
          <p:cNvSpPr txBox="1"/>
          <p:nvPr/>
        </p:nvSpPr>
        <p:spPr>
          <a:xfrm>
            <a:off x="2636690" y="2404348"/>
            <a:ext cx="315300" cy="276900"/>
          </a:xfrm>
          <a:prstGeom prst="rect">
            <a:avLst/>
          </a:prstGeom>
          <a:blipFill rotWithShape="1">
            <a:blip r:embed="rId1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36" name="Google Shape;336;p50"/>
          <p:cNvCxnSpPr/>
          <p:nvPr/>
        </p:nvCxnSpPr>
        <p:spPr>
          <a:xfrm>
            <a:off x="1551874" y="2554383"/>
            <a:ext cx="0" cy="703800"/>
          </a:xfrm>
          <a:prstGeom prst="straightConnector1">
            <a:avLst/>
          </a:prstGeom>
          <a:noFill/>
          <a:ln w="15875" cap="flat" cmpd="sng">
            <a:solidFill>
              <a:srgbClr val="000000">
                <a:alpha val="49410"/>
              </a:srgbClr>
            </a:solidFill>
            <a:prstDash val="dot"/>
            <a:round/>
            <a:headEnd type="none" w="sm" len="sm"/>
            <a:tailEnd type="none" w="sm" len="sm"/>
          </a:ln>
        </p:spPr>
      </p:cxnSp>
      <p:cxnSp>
        <p:nvCxnSpPr>
          <p:cNvPr id="337" name="Google Shape;337;p50"/>
          <p:cNvCxnSpPr/>
          <p:nvPr/>
        </p:nvCxnSpPr>
        <p:spPr>
          <a:xfrm>
            <a:off x="2125849" y="2449031"/>
            <a:ext cx="0" cy="830400"/>
          </a:xfrm>
          <a:prstGeom prst="straightConnector1">
            <a:avLst/>
          </a:prstGeom>
          <a:noFill/>
          <a:ln w="15875" cap="flat" cmpd="sng">
            <a:solidFill>
              <a:srgbClr val="000000">
                <a:alpha val="49410"/>
              </a:srgbClr>
            </a:solidFill>
            <a:prstDash val="dot"/>
            <a:round/>
            <a:headEnd type="none" w="sm" len="sm"/>
            <a:tailEnd type="none" w="sm" len="sm"/>
          </a:ln>
        </p:spPr>
      </p:cxnSp>
      <p:cxnSp>
        <p:nvCxnSpPr>
          <p:cNvPr id="338" name="Google Shape;338;p50"/>
          <p:cNvCxnSpPr/>
          <p:nvPr/>
        </p:nvCxnSpPr>
        <p:spPr>
          <a:xfrm>
            <a:off x="2664025" y="2449031"/>
            <a:ext cx="0" cy="830400"/>
          </a:xfrm>
          <a:prstGeom prst="straightConnector1">
            <a:avLst/>
          </a:prstGeom>
          <a:noFill/>
          <a:ln w="15875" cap="flat" cmpd="sng">
            <a:solidFill>
              <a:srgbClr val="000000">
                <a:alpha val="49410"/>
              </a:srgbClr>
            </a:solidFill>
            <a:prstDash val="dot"/>
            <a:round/>
            <a:headEnd type="none" w="sm" len="sm"/>
            <a:tailEnd type="none" w="sm" len="sm"/>
          </a:ln>
        </p:spPr>
      </p:cxnSp>
      <p:cxnSp>
        <p:nvCxnSpPr>
          <p:cNvPr id="339" name="Google Shape;339;p50"/>
          <p:cNvCxnSpPr/>
          <p:nvPr/>
        </p:nvCxnSpPr>
        <p:spPr>
          <a:xfrm>
            <a:off x="3381196" y="2656599"/>
            <a:ext cx="0" cy="623100"/>
          </a:xfrm>
          <a:prstGeom prst="straightConnector1">
            <a:avLst/>
          </a:prstGeom>
          <a:noFill/>
          <a:ln w="15875" cap="flat" cmpd="sng">
            <a:solidFill>
              <a:srgbClr val="000000">
                <a:alpha val="49410"/>
              </a:srgbClr>
            </a:solidFill>
            <a:prstDash val="dot"/>
            <a:round/>
            <a:headEnd type="none" w="sm" len="sm"/>
            <a:tailEnd type="none" w="sm" len="sm"/>
          </a:ln>
        </p:spPr>
      </p:cxnSp>
      <p:sp>
        <p:nvSpPr>
          <p:cNvPr id="340" name="Google Shape;340;p50"/>
          <p:cNvSpPr txBox="1"/>
          <p:nvPr/>
        </p:nvSpPr>
        <p:spPr>
          <a:xfrm>
            <a:off x="1680136" y="2885390"/>
            <a:ext cx="362400" cy="276900"/>
          </a:xfrm>
          <a:prstGeom prst="rect">
            <a:avLst/>
          </a:prstGeom>
          <a:blipFill rotWithShape="1">
            <a:blip r:embed="rId1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1" name="Google Shape;341;p50"/>
          <p:cNvSpPr txBox="1"/>
          <p:nvPr/>
        </p:nvSpPr>
        <p:spPr>
          <a:xfrm>
            <a:off x="2250067" y="2884526"/>
            <a:ext cx="366600" cy="276900"/>
          </a:xfrm>
          <a:prstGeom prst="rect">
            <a:avLst/>
          </a:prstGeom>
          <a:blipFill rotWithShape="1">
            <a:blip r:embed="rId16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2" name="Google Shape;342;p50"/>
          <p:cNvSpPr txBox="1"/>
          <p:nvPr/>
        </p:nvSpPr>
        <p:spPr>
          <a:xfrm>
            <a:off x="2873321" y="2885390"/>
            <a:ext cx="366600" cy="276900"/>
          </a:xfrm>
          <a:prstGeom prst="rect">
            <a:avLst/>
          </a:prstGeom>
          <a:blipFill rotWithShape="1">
            <a:blip r:embed="rId17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43" name="Google Shape;343;p50"/>
          <p:cNvCxnSpPr/>
          <p:nvPr/>
        </p:nvCxnSpPr>
        <p:spPr>
          <a:xfrm>
            <a:off x="1559120" y="3131166"/>
            <a:ext cx="566700" cy="0"/>
          </a:xfrm>
          <a:prstGeom prst="straightConnector1">
            <a:avLst/>
          </a:prstGeom>
          <a:noFill/>
          <a:ln w="15875" cap="flat" cmpd="sng">
            <a:solidFill>
              <a:srgbClr val="000000"/>
            </a:solidFill>
            <a:prstDash val="solid"/>
            <a:round/>
            <a:headEnd type="triangle" w="med" len="med"/>
            <a:tailEnd type="triangle" w="med" len="med"/>
          </a:ln>
        </p:spPr>
      </p:cxnSp>
      <p:cxnSp>
        <p:nvCxnSpPr>
          <p:cNvPr id="344" name="Google Shape;344;p50"/>
          <p:cNvCxnSpPr/>
          <p:nvPr/>
        </p:nvCxnSpPr>
        <p:spPr>
          <a:xfrm>
            <a:off x="2127084" y="3130576"/>
            <a:ext cx="537000" cy="0"/>
          </a:xfrm>
          <a:prstGeom prst="straightConnector1">
            <a:avLst/>
          </a:prstGeom>
          <a:noFill/>
          <a:ln w="15875" cap="flat" cmpd="sng">
            <a:solidFill>
              <a:srgbClr val="000000"/>
            </a:solidFill>
            <a:prstDash val="solid"/>
            <a:round/>
            <a:headEnd type="triangle" w="med" len="med"/>
            <a:tailEnd type="triangle" w="med" len="med"/>
          </a:ln>
        </p:spPr>
      </p:cxnSp>
      <p:cxnSp>
        <p:nvCxnSpPr>
          <p:cNvPr id="345" name="Google Shape;345;p50"/>
          <p:cNvCxnSpPr/>
          <p:nvPr/>
        </p:nvCxnSpPr>
        <p:spPr>
          <a:xfrm>
            <a:off x="2664025" y="3129686"/>
            <a:ext cx="717300" cy="0"/>
          </a:xfrm>
          <a:prstGeom prst="straightConnector1">
            <a:avLst/>
          </a:prstGeom>
          <a:noFill/>
          <a:ln w="15875" cap="flat" cmpd="sng">
            <a:solidFill>
              <a:srgbClr val="000000"/>
            </a:solidFill>
            <a:prstDash val="solid"/>
            <a:round/>
            <a:headEnd type="triangle" w="med" len="med"/>
            <a:tailEnd type="triangle" w="med" len="med"/>
          </a:ln>
        </p:spPr>
      </p:cxn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51"/>
          <p:cNvSpPr txBox="1"/>
          <p:nvPr/>
        </p:nvSpPr>
        <p:spPr>
          <a:xfrm>
            <a:off x="439624" y="429013"/>
            <a:ext cx="7668300" cy="63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ru" sz="3000" b="1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Зональная модель</a:t>
            </a:r>
            <a:endParaRPr sz="3000" b="1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51" name="Google Shape;351;p51"/>
          <p:cNvSpPr txBox="1">
            <a:spLocks noGrp="1"/>
          </p:cNvSpPr>
          <p:nvPr>
            <p:ph type="body" idx="1"/>
          </p:nvPr>
        </p:nvSpPr>
        <p:spPr>
          <a:xfrm>
            <a:off x="605180" y="1177378"/>
            <a:ext cx="5191800" cy="249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ru" dirty="0">
                <a:latin typeface="Arial"/>
                <a:ea typeface="Arial"/>
                <a:cs typeface="Arial"/>
                <a:sym typeface="Arial"/>
              </a:rPr>
              <a:t>Модель обладает хорошими свойствами:</a:t>
            </a:r>
            <a:endParaRPr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dirty="0"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AutoNum type="arabicPeriod"/>
            </a:pPr>
            <a:r>
              <a:rPr lang="ru" dirty="0">
                <a:latin typeface="Arial"/>
                <a:ea typeface="Arial"/>
                <a:cs typeface="Arial"/>
                <a:sym typeface="Arial"/>
              </a:rPr>
              <a:t>Замкнута относительно умножения и сложения</a:t>
            </a:r>
            <a:endParaRPr dirty="0"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AutoNum type="arabicPeriod"/>
            </a:pPr>
            <a:r>
              <a:rPr lang="ru" dirty="0">
                <a:latin typeface="Arial"/>
                <a:ea typeface="Arial"/>
                <a:cs typeface="Arial"/>
                <a:sym typeface="Arial"/>
              </a:rPr>
              <a:t>Содержит Е</a:t>
            </a:r>
            <a:endParaRPr dirty="0"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AutoNum type="arabicPeriod"/>
            </a:pPr>
            <a:r>
              <a:rPr lang="ru" dirty="0">
                <a:latin typeface="Arial"/>
                <a:ea typeface="Arial"/>
                <a:cs typeface="Arial"/>
                <a:sym typeface="Arial"/>
              </a:rPr>
              <a:t>Легко вычисляется</a:t>
            </a:r>
            <a:endParaRPr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>
                <a:latin typeface="Arial"/>
                <a:ea typeface="Arial"/>
                <a:cs typeface="Arial"/>
                <a:sym typeface="Arial"/>
              </a:rPr>
              <a:t>По-существу это метод фон Криса для спектров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ru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b="1" dirty="0">
                <a:latin typeface="Arial"/>
                <a:ea typeface="Arial"/>
                <a:cs typeface="Arial"/>
                <a:sym typeface="Arial"/>
              </a:rPr>
              <a:t>Недостаток:</a:t>
            </a:r>
            <a:r>
              <a:rPr lang="ru" dirty="0">
                <a:latin typeface="Arial"/>
                <a:ea typeface="Arial"/>
                <a:cs typeface="Arial"/>
                <a:sym typeface="Arial"/>
              </a:rPr>
              <a:t> беднее, чем матрица</a:t>
            </a:r>
            <a:endParaRPr dirty="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52" name="Google Shape;352;p5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89489" y="1268865"/>
            <a:ext cx="2249437" cy="1707981"/>
          </a:xfrm>
          <a:prstGeom prst="rect">
            <a:avLst/>
          </a:prstGeom>
          <a:noFill/>
          <a:ln>
            <a:noFill/>
          </a:ln>
        </p:spPr>
      </p:pic>
      <p:sp>
        <p:nvSpPr>
          <p:cNvPr id="353" name="Google Shape;353;p51"/>
          <p:cNvSpPr txBox="1"/>
          <p:nvPr/>
        </p:nvSpPr>
        <p:spPr>
          <a:xfrm>
            <a:off x="6279776" y="1830176"/>
            <a:ext cx="317700" cy="276900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4" name="Google Shape;354;p51"/>
          <p:cNvSpPr txBox="1"/>
          <p:nvPr/>
        </p:nvSpPr>
        <p:spPr>
          <a:xfrm>
            <a:off x="6871412" y="1691675"/>
            <a:ext cx="317700" cy="276900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5" name="Google Shape;355;p51"/>
          <p:cNvSpPr txBox="1"/>
          <p:nvPr/>
        </p:nvSpPr>
        <p:spPr>
          <a:xfrm>
            <a:off x="7432490" y="1925094"/>
            <a:ext cx="317700" cy="276900"/>
          </a:xfrm>
          <a:prstGeom prst="rect">
            <a:avLst/>
          </a:pr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56" name="Google Shape;356;p51"/>
          <p:cNvCxnSpPr/>
          <p:nvPr/>
        </p:nvCxnSpPr>
        <p:spPr>
          <a:xfrm>
            <a:off x="6339306" y="2075128"/>
            <a:ext cx="0" cy="703800"/>
          </a:xfrm>
          <a:prstGeom prst="straightConnector1">
            <a:avLst/>
          </a:prstGeom>
          <a:noFill/>
          <a:ln w="15875" cap="flat" cmpd="sng">
            <a:solidFill>
              <a:srgbClr val="000000">
                <a:alpha val="49410"/>
              </a:srgbClr>
            </a:solidFill>
            <a:prstDash val="dot"/>
            <a:round/>
            <a:headEnd type="none" w="sm" len="sm"/>
            <a:tailEnd type="none" w="sm" len="sm"/>
          </a:ln>
        </p:spPr>
      </p:cxnSp>
      <p:cxnSp>
        <p:nvCxnSpPr>
          <p:cNvPr id="357" name="Google Shape;357;p51"/>
          <p:cNvCxnSpPr/>
          <p:nvPr/>
        </p:nvCxnSpPr>
        <p:spPr>
          <a:xfrm>
            <a:off x="6917708" y="1969778"/>
            <a:ext cx="0" cy="830400"/>
          </a:xfrm>
          <a:prstGeom prst="straightConnector1">
            <a:avLst/>
          </a:prstGeom>
          <a:noFill/>
          <a:ln w="15875" cap="flat" cmpd="sng">
            <a:solidFill>
              <a:srgbClr val="000000">
                <a:alpha val="49410"/>
              </a:srgbClr>
            </a:solidFill>
            <a:prstDash val="dot"/>
            <a:round/>
            <a:headEnd type="none" w="sm" len="sm"/>
            <a:tailEnd type="none" w="sm" len="sm"/>
          </a:ln>
        </p:spPr>
      </p:cxnSp>
      <p:cxnSp>
        <p:nvCxnSpPr>
          <p:cNvPr id="358" name="Google Shape;358;p51"/>
          <p:cNvCxnSpPr/>
          <p:nvPr/>
        </p:nvCxnSpPr>
        <p:spPr>
          <a:xfrm>
            <a:off x="7460035" y="1969778"/>
            <a:ext cx="0" cy="830400"/>
          </a:xfrm>
          <a:prstGeom prst="straightConnector1">
            <a:avLst/>
          </a:prstGeom>
          <a:noFill/>
          <a:ln w="15875" cap="flat" cmpd="sng">
            <a:solidFill>
              <a:srgbClr val="000000">
                <a:alpha val="49410"/>
              </a:srgbClr>
            </a:solidFill>
            <a:prstDash val="dot"/>
            <a:round/>
            <a:headEnd type="none" w="sm" len="sm"/>
            <a:tailEnd type="none" w="sm" len="sm"/>
          </a:ln>
        </p:spPr>
      </p:cxnSp>
      <p:cxnSp>
        <p:nvCxnSpPr>
          <p:cNvPr id="359" name="Google Shape;359;p51"/>
          <p:cNvCxnSpPr/>
          <p:nvPr/>
        </p:nvCxnSpPr>
        <p:spPr>
          <a:xfrm>
            <a:off x="8182738" y="2177342"/>
            <a:ext cx="0" cy="623100"/>
          </a:xfrm>
          <a:prstGeom prst="straightConnector1">
            <a:avLst/>
          </a:prstGeom>
          <a:noFill/>
          <a:ln w="15875" cap="flat" cmpd="sng">
            <a:solidFill>
              <a:srgbClr val="000000">
                <a:alpha val="49410"/>
              </a:srgbClr>
            </a:solidFill>
            <a:prstDash val="dot"/>
            <a:round/>
            <a:headEnd type="none" w="sm" len="sm"/>
            <a:tailEnd type="none" w="sm" len="sm"/>
          </a:ln>
        </p:spPr>
      </p:cxnSp>
      <p:sp>
        <p:nvSpPr>
          <p:cNvPr id="360" name="Google Shape;360;p51"/>
          <p:cNvSpPr txBox="1"/>
          <p:nvPr/>
        </p:nvSpPr>
        <p:spPr>
          <a:xfrm>
            <a:off x="6468557" y="2406130"/>
            <a:ext cx="365400" cy="276900"/>
          </a:xfrm>
          <a:prstGeom prst="rect">
            <a:avLst/>
          </a:pr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1" name="Google Shape;361;p51"/>
          <p:cNvSpPr txBox="1"/>
          <p:nvPr/>
        </p:nvSpPr>
        <p:spPr>
          <a:xfrm>
            <a:off x="7042884" y="2405266"/>
            <a:ext cx="369300" cy="276900"/>
          </a:xfrm>
          <a:prstGeom prst="rect">
            <a:avLst/>
          </a:pr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2" name="Google Shape;362;p51"/>
          <p:cNvSpPr txBox="1"/>
          <p:nvPr/>
        </p:nvSpPr>
        <p:spPr>
          <a:xfrm>
            <a:off x="7670945" y="2406130"/>
            <a:ext cx="369300" cy="276900"/>
          </a:xfrm>
          <a:prstGeom prst="rect">
            <a:avLst/>
          </a:prstGeom>
          <a:blipFill rotWithShape="1">
            <a:blip r:embed="rId9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63" name="Google Shape;363;p51"/>
          <p:cNvCxnSpPr/>
          <p:nvPr/>
        </p:nvCxnSpPr>
        <p:spPr>
          <a:xfrm>
            <a:off x="6346608" y="2651903"/>
            <a:ext cx="570900" cy="0"/>
          </a:xfrm>
          <a:prstGeom prst="straightConnector1">
            <a:avLst/>
          </a:prstGeom>
          <a:noFill/>
          <a:ln w="15875" cap="flat" cmpd="sng">
            <a:solidFill>
              <a:srgbClr val="000000"/>
            </a:solidFill>
            <a:prstDash val="solid"/>
            <a:round/>
            <a:headEnd type="triangle" w="med" len="med"/>
            <a:tailEnd type="triangle" w="med" len="med"/>
          </a:ln>
        </p:spPr>
      </p:cxnSp>
      <p:cxnSp>
        <p:nvCxnSpPr>
          <p:cNvPr id="364" name="Google Shape;364;p51"/>
          <p:cNvCxnSpPr/>
          <p:nvPr/>
        </p:nvCxnSpPr>
        <p:spPr>
          <a:xfrm>
            <a:off x="6918953" y="2651314"/>
            <a:ext cx="541200" cy="0"/>
          </a:xfrm>
          <a:prstGeom prst="straightConnector1">
            <a:avLst/>
          </a:prstGeom>
          <a:noFill/>
          <a:ln w="15875" cap="flat" cmpd="sng">
            <a:solidFill>
              <a:srgbClr val="000000"/>
            </a:solidFill>
            <a:prstDash val="solid"/>
            <a:round/>
            <a:headEnd type="triangle" w="med" len="med"/>
            <a:tailEnd type="triangle" w="med" len="med"/>
          </a:ln>
        </p:spPr>
      </p:cxnSp>
      <p:cxnSp>
        <p:nvCxnSpPr>
          <p:cNvPr id="365" name="Google Shape;365;p51"/>
          <p:cNvCxnSpPr/>
          <p:nvPr/>
        </p:nvCxnSpPr>
        <p:spPr>
          <a:xfrm>
            <a:off x="7460035" y="2650423"/>
            <a:ext cx="722700" cy="0"/>
          </a:xfrm>
          <a:prstGeom prst="straightConnector1">
            <a:avLst/>
          </a:prstGeom>
          <a:noFill/>
          <a:ln w="15875" cap="flat" cmpd="sng">
            <a:solidFill>
              <a:srgbClr val="000000"/>
            </a:solidFill>
            <a:prstDash val="solid"/>
            <a:round/>
            <a:headEnd type="triangle" w="med" len="med"/>
            <a:tailEnd type="triangle" w="med" len="med"/>
          </a:ln>
        </p:spPr>
      </p:cxn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52"/>
          <p:cNvSpPr txBox="1"/>
          <p:nvPr/>
        </p:nvSpPr>
        <p:spPr>
          <a:xfrm>
            <a:off x="439624" y="429013"/>
            <a:ext cx="7668300" cy="63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ru" sz="3000" b="1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Гауссовская модель</a:t>
            </a:r>
            <a:endParaRPr sz="3000" b="1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371" name="Google Shape;371;p5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04213" y="3110363"/>
            <a:ext cx="3750469" cy="814388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" name="Google Shape;372;p5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907888" y="1218750"/>
            <a:ext cx="1943100" cy="1464469"/>
          </a:xfrm>
          <a:prstGeom prst="rect">
            <a:avLst/>
          </a:prstGeom>
          <a:noFill/>
          <a:ln>
            <a:noFill/>
          </a:ln>
        </p:spPr>
      </p:pic>
      <p:sp>
        <p:nvSpPr>
          <p:cNvPr id="373" name="Google Shape;373;p52"/>
          <p:cNvSpPr txBox="1">
            <a:spLocks noGrp="1"/>
          </p:cNvSpPr>
          <p:nvPr>
            <p:ph type="body" idx="1"/>
          </p:nvPr>
        </p:nvSpPr>
        <p:spPr>
          <a:xfrm>
            <a:off x="740800" y="1498625"/>
            <a:ext cx="4524900" cy="32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ru">
                <a:latin typeface="Arial"/>
                <a:ea typeface="Arial"/>
                <a:cs typeface="Arial"/>
                <a:sym typeface="Arial"/>
              </a:rPr>
              <a:t>Модель обладает хорошими свойствами: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AutoNum type="arabicPeriod"/>
            </a:pPr>
            <a:r>
              <a:rPr lang="ru">
                <a:latin typeface="Arial"/>
                <a:ea typeface="Arial"/>
                <a:cs typeface="Arial"/>
                <a:sym typeface="Arial"/>
              </a:rPr>
              <a:t>Замкнута относительно умножения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AutoNum type="arabicPeriod"/>
            </a:pPr>
            <a:r>
              <a:rPr lang="ru">
                <a:latin typeface="Arial"/>
                <a:ea typeface="Arial"/>
                <a:cs typeface="Arial"/>
                <a:sym typeface="Arial"/>
              </a:rPr>
              <a:t>Содержит Е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AutoNum type="arabicPeriod"/>
            </a:pPr>
            <a:r>
              <a:rPr lang="ru">
                <a:latin typeface="Arial"/>
                <a:ea typeface="Arial"/>
                <a:cs typeface="Arial"/>
                <a:sym typeface="Arial"/>
              </a:rPr>
              <a:t>Содержит узкие спектры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AutoNum type="arabicPeriod"/>
            </a:pPr>
            <a:r>
              <a:rPr lang="ru">
                <a:latin typeface="Arial"/>
                <a:ea typeface="Arial"/>
                <a:cs typeface="Arial"/>
                <a:sym typeface="Arial"/>
              </a:rPr>
              <a:t>Имеет интерпретируемые параметры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53"/>
          <p:cNvSpPr txBox="1"/>
          <p:nvPr/>
        </p:nvSpPr>
        <p:spPr>
          <a:xfrm>
            <a:off x="439624" y="429013"/>
            <a:ext cx="7668300" cy="63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ru" sz="3000" b="1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Гауссовская модель</a:t>
            </a:r>
            <a:endParaRPr sz="3000" b="1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379" name="Google Shape;379;p5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59075" y="1459194"/>
            <a:ext cx="6629400" cy="2761830"/>
          </a:xfrm>
          <a:prstGeom prst="rect">
            <a:avLst/>
          </a:prstGeom>
          <a:noFill/>
          <a:ln>
            <a:noFill/>
          </a:ln>
        </p:spPr>
      </p:pic>
      <p:sp>
        <p:nvSpPr>
          <p:cNvPr id="380" name="Google Shape;380;p53"/>
          <p:cNvSpPr txBox="1"/>
          <p:nvPr/>
        </p:nvSpPr>
        <p:spPr>
          <a:xfrm>
            <a:off x="358450" y="4726969"/>
            <a:ext cx="8520600" cy="59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>
                <a:solidFill>
                  <a:srgbClr val="000000"/>
                </a:solidFill>
              </a:rPr>
              <a:t>A. D. Logvinenko, “Object-colour manifold,” Int. J. Comput. Vis. 101, 143–160 (2013)</a:t>
            </a:r>
            <a:endParaRPr sz="800" b="1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54"/>
          <p:cNvSpPr txBox="1"/>
          <p:nvPr/>
        </p:nvSpPr>
        <p:spPr>
          <a:xfrm>
            <a:off x="439624" y="429013"/>
            <a:ext cx="7668300" cy="63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ru" sz="3000" b="1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Модель фон Мизеса</a:t>
            </a:r>
            <a:endParaRPr sz="3000" b="1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86" name="Google Shape;386;p54"/>
          <p:cNvSpPr txBox="1">
            <a:spLocks noGrp="1"/>
          </p:cNvSpPr>
          <p:nvPr>
            <p:ph type="body" idx="1"/>
          </p:nvPr>
        </p:nvSpPr>
        <p:spPr>
          <a:xfrm>
            <a:off x="834325" y="1130375"/>
            <a:ext cx="4524900" cy="32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ru">
                <a:latin typeface="Arial"/>
                <a:ea typeface="Arial"/>
                <a:cs typeface="Arial"/>
                <a:sym typeface="Arial"/>
              </a:rPr>
              <a:t>Модель обладает хорошими свойствами: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AutoNum type="arabicPeriod"/>
            </a:pPr>
            <a:r>
              <a:rPr lang="ru">
                <a:latin typeface="Arial"/>
                <a:ea typeface="Arial"/>
                <a:cs typeface="Arial"/>
                <a:sym typeface="Arial"/>
              </a:rPr>
              <a:t>Замкнута относительно умножения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AutoNum type="arabicPeriod"/>
            </a:pPr>
            <a:r>
              <a:rPr lang="ru">
                <a:latin typeface="Arial"/>
                <a:ea typeface="Arial"/>
                <a:cs typeface="Arial"/>
                <a:sym typeface="Arial"/>
              </a:rPr>
              <a:t>Содержит Е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AutoNum type="arabicPeriod"/>
            </a:pPr>
            <a:r>
              <a:rPr lang="ru">
                <a:latin typeface="Arial"/>
                <a:ea typeface="Arial"/>
                <a:cs typeface="Arial"/>
                <a:sym typeface="Arial"/>
              </a:rPr>
              <a:t>Содержит узкие спектры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AutoNum type="arabicPeriod"/>
            </a:pPr>
            <a:r>
              <a:rPr lang="ru">
                <a:latin typeface="Arial"/>
                <a:ea typeface="Arial"/>
                <a:cs typeface="Arial"/>
                <a:sym typeface="Arial"/>
              </a:rPr>
              <a:t>Покрывает более равномерно цветовой треугольник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AutoNum type="arabicPeriod"/>
            </a:pPr>
            <a:r>
              <a:rPr lang="ru">
                <a:latin typeface="Arial"/>
                <a:ea typeface="Arial"/>
                <a:cs typeface="Arial"/>
                <a:sym typeface="Arial"/>
              </a:rPr>
              <a:t>Имеет интерпретируемые параметры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87" name="Google Shape;387;p5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05199" y="3771333"/>
            <a:ext cx="4738792" cy="603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88" name="Google Shape;388;p5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87382" y="1010970"/>
            <a:ext cx="3023991" cy="226934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89" name="Google Shape;389;p54"/>
          <p:cNvCxnSpPr/>
          <p:nvPr/>
        </p:nvCxnSpPr>
        <p:spPr>
          <a:xfrm>
            <a:off x="6400062" y="1263127"/>
            <a:ext cx="0" cy="1926900"/>
          </a:xfrm>
          <a:prstGeom prst="straightConnector1">
            <a:avLst/>
          </a:prstGeom>
          <a:noFill/>
          <a:ln w="15875" cap="flat" cmpd="sng">
            <a:solidFill>
              <a:srgbClr val="000000">
                <a:alpha val="49410"/>
              </a:srgbClr>
            </a:solidFill>
            <a:prstDash val="dot"/>
            <a:round/>
            <a:headEnd type="none" w="sm" len="sm"/>
            <a:tailEnd type="none" w="sm" len="sm"/>
          </a:ln>
        </p:spPr>
      </p:cxnSp>
      <p:sp>
        <p:nvSpPr>
          <p:cNvPr id="390" name="Google Shape;390;p54"/>
          <p:cNvSpPr txBox="1"/>
          <p:nvPr/>
        </p:nvSpPr>
        <p:spPr>
          <a:xfrm>
            <a:off x="6269560" y="3201555"/>
            <a:ext cx="234900" cy="207600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91" name="Google Shape;391;p54"/>
          <p:cNvCxnSpPr/>
          <p:nvPr/>
        </p:nvCxnSpPr>
        <p:spPr>
          <a:xfrm rot="10800000" flipH="1">
            <a:off x="5989959" y="2454908"/>
            <a:ext cx="794100" cy="1800"/>
          </a:xfrm>
          <a:prstGeom prst="straightConnector1">
            <a:avLst/>
          </a:prstGeom>
          <a:noFill/>
          <a:ln w="15875" cap="flat" cmpd="sng">
            <a:solidFill>
              <a:srgbClr val="000000"/>
            </a:solidFill>
            <a:prstDash val="solid"/>
            <a:round/>
            <a:headEnd type="triangle" w="med" len="med"/>
            <a:tailEnd type="triangle" w="med" len="med"/>
          </a:ln>
        </p:spPr>
      </p:cxnSp>
      <p:sp>
        <p:nvSpPr>
          <p:cNvPr id="392" name="Google Shape;392;p54"/>
          <p:cNvSpPr txBox="1"/>
          <p:nvPr/>
        </p:nvSpPr>
        <p:spPr>
          <a:xfrm>
            <a:off x="6328990" y="2228574"/>
            <a:ext cx="208500" cy="207600"/>
          </a:xfrm>
          <a:prstGeom prst="rect">
            <a:avLst/>
          </a:pr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93" name="Google Shape;393;p54"/>
          <p:cNvCxnSpPr/>
          <p:nvPr/>
        </p:nvCxnSpPr>
        <p:spPr>
          <a:xfrm>
            <a:off x="5767828" y="2927030"/>
            <a:ext cx="1374600" cy="0"/>
          </a:xfrm>
          <a:prstGeom prst="straightConnector1">
            <a:avLst/>
          </a:prstGeom>
          <a:noFill/>
          <a:ln w="15875" cap="flat" cmpd="sng">
            <a:solidFill>
              <a:srgbClr val="000000"/>
            </a:solidFill>
            <a:prstDash val="solid"/>
            <a:round/>
            <a:headEnd type="triangle" w="med" len="med"/>
            <a:tailEnd type="triangle" w="med" len="med"/>
          </a:ln>
        </p:spPr>
      </p:cxnSp>
      <p:sp>
        <p:nvSpPr>
          <p:cNvPr id="394" name="Google Shape;394;p54"/>
          <p:cNvSpPr txBox="1"/>
          <p:nvPr/>
        </p:nvSpPr>
        <p:spPr>
          <a:xfrm>
            <a:off x="6280697" y="2680400"/>
            <a:ext cx="348900" cy="276900"/>
          </a:xfrm>
          <a:prstGeom prst="rect">
            <a:avLst/>
          </a:pr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55"/>
          <p:cNvSpPr txBox="1"/>
          <p:nvPr/>
        </p:nvSpPr>
        <p:spPr>
          <a:xfrm>
            <a:off x="439624" y="429013"/>
            <a:ext cx="7668300" cy="63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ru" sz="3000" b="1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Модель фон Мизеса</a:t>
            </a:r>
            <a:endParaRPr sz="3000" b="1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400" name="Google Shape;400;p55"/>
          <p:cNvPicPr preferRelativeResize="0"/>
          <p:nvPr/>
        </p:nvPicPr>
        <p:blipFill rotWithShape="1">
          <a:blip r:embed="rId3">
            <a:alphaModFix/>
          </a:blip>
          <a:srcRect t="15074"/>
          <a:stretch/>
        </p:blipFill>
        <p:spPr>
          <a:xfrm>
            <a:off x="815900" y="2148450"/>
            <a:ext cx="2667650" cy="2261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1" name="Google Shape;401;p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83550" y="2259825"/>
            <a:ext cx="5148176" cy="2106325"/>
          </a:xfrm>
          <a:prstGeom prst="rect">
            <a:avLst/>
          </a:prstGeom>
          <a:noFill/>
          <a:ln>
            <a:noFill/>
          </a:ln>
        </p:spPr>
      </p:pic>
      <p:sp>
        <p:nvSpPr>
          <p:cNvPr id="402" name="Google Shape;402;p55"/>
          <p:cNvSpPr txBox="1">
            <a:spLocks noGrp="1"/>
          </p:cNvSpPr>
          <p:nvPr>
            <p:ph type="body" idx="1"/>
          </p:nvPr>
        </p:nvSpPr>
        <p:spPr>
          <a:xfrm>
            <a:off x="834325" y="1130375"/>
            <a:ext cx="6144600" cy="32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ru">
                <a:latin typeface="Arial"/>
                <a:ea typeface="Arial"/>
                <a:cs typeface="Arial"/>
                <a:sym typeface="Arial"/>
              </a:rPr>
              <a:t>Позволяет параметризовать все цвета в том числе для </a:t>
            </a:r>
            <a:r>
              <a:rPr lang="ru" b="1">
                <a:latin typeface="Arial"/>
                <a:ea typeface="Arial"/>
                <a:cs typeface="Arial"/>
                <a:sym typeface="Arial"/>
              </a:rPr>
              <a:t>невыпуклых цветовых треугольников!</a:t>
            </a:r>
            <a:endParaRPr b="1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61"/>
          <p:cNvSpPr txBox="1">
            <a:spLocks noGrp="1"/>
          </p:cNvSpPr>
          <p:nvPr>
            <p:ph type="title"/>
          </p:nvPr>
        </p:nvSpPr>
        <p:spPr>
          <a:xfrm>
            <a:off x="324850" y="423550"/>
            <a:ext cx="83970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Формирование изображения</a:t>
            </a:r>
            <a:endParaRPr/>
          </a:p>
        </p:txBody>
      </p:sp>
      <p:pic>
        <p:nvPicPr>
          <p:cNvPr id="359" name="Google Shape;359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83566" y="1058950"/>
            <a:ext cx="2577784" cy="3554301"/>
          </a:xfrm>
          <a:prstGeom prst="rect">
            <a:avLst/>
          </a:prstGeom>
          <a:noFill/>
          <a:ln>
            <a:noFill/>
          </a:ln>
        </p:spPr>
      </p:pic>
      <p:sp>
        <p:nvSpPr>
          <p:cNvPr id="360" name="Google Shape;360;p61"/>
          <p:cNvSpPr txBox="1"/>
          <p:nvPr/>
        </p:nvSpPr>
        <p:spPr>
          <a:xfrm>
            <a:off x="27550" y="4744150"/>
            <a:ext cx="91164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solidFill>
                  <a:schemeClr val="dk2"/>
                </a:solidFill>
              </a:rPr>
              <a:t>Kylberg, Gustaf. </a:t>
            </a:r>
            <a:r>
              <a:rPr lang="ru" sz="1100" i="1">
                <a:solidFill>
                  <a:schemeClr val="dk2"/>
                </a:solidFill>
              </a:rPr>
              <a:t>Automatic virus identification using TEM: Image segmentation and texture analysis</a:t>
            </a:r>
            <a:r>
              <a:rPr lang="ru" sz="1100">
                <a:solidFill>
                  <a:schemeClr val="dk2"/>
                </a:solidFill>
              </a:rPr>
              <a:t>. Diss. Acta Universitatis Upsaliensis, 2014.</a:t>
            </a:r>
            <a:endParaRPr sz="1100">
              <a:solidFill>
                <a:schemeClr val="dk2"/>
              </a:solidFill>
            </a:endParaRPr>
          </a:p>
        </p:txBody>
      </p:sp>
      <p:pic>
        <p:nvPicPr>
          <p:cNvPr id="361" name="Google Shape;361;p61"/>
          <p:cNvPicPr preferRelativeResize="0"/>
          <p:nvPr/>
        </p:nvPicPr>
        <p:blipFill rotWithShape="1">
          <a:blip r:embed="rId4">
            <a:alphaModFix/>
          </a:blip>
          <a:srcRect t="15275" b="5697"/>
          <a:stretch/>
        </p:blipFill>
        <p:spPr>
          <a:xfrm>
            <a:off x="909950" y="2018013"/>
            <a:ext cx="4374351" cy="2671426"/>
          </a:xfrm>
          <a:prstGeom prst="rect">
            <a:avLst/>
          </a:prstGeom>
          <a:noFill/>
          <a:ln>
            <a:noFill/>
          </a:ln>
        </p:spPr>
      </p:pic>
      <p:sp>
        <p:nvSpPr>
          <p:cNvPr id="362" name="Google Shape;362;p61"/>
          <p:cNvSpPr txBox="1"/>
          <p:nvPr/>
        </p:nvSpPr>
        <p:spPr>
          <a:xfrm>
            <a:off x="897425" y="1238950"/>
            <a:ext cx="43743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chemeClr val="dk2"/>
                </a:solidFill>
              </a:rPr>
              <a:t>Размер сенсора очень маленький! Сколько размер одного пикселя? 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56"/>
          <p:cNvSpPr txBox="1"/>
          <p:nvPr/>
        </p:nvSpPr>
        <p:spPr>
          <a:xfrm>
            <a:off x="439624" y="429013"/>
            <a:ext cx="7668300" cy="63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ru" sz="3000" b="1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Как оценивать точность</a:t>
            </a:r>
            <a:endParaRPr sz="3000" b="1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08" name="Google Shape;408;p56"/>
          <p:cNvSpPr txBox="1">
            <a:spLocks noGrp="1"/>
          </p:cNvSpPr>
          <p:nvPr>
            <p:ph type="body" idx="1"/>
          </p:nvPr>
        </p:nvSpPr>
        <p:spPr>
          <a:xfrm>
            <a:off x="834325" y="1130375"/>
            <a:ext cx="7722600" cy="32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Arial"/>
                <a:ea typeface="Arial"/>
                <a:cs typeface="Arial"/>
                <a:sym typeface="Arial"/>
              </a:rPr>
              <a:t>Формируем множество цветов под источником освещения и без него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Arial"/>
                <a:ea typeface="Arial"/>
                <a:cs typeface="Arial"/>
                <a:sym typeface="Arial"/>
              </a:rPr>
              <a:t>Выполняем коррекцию одним из наших алгоритмов: CW, BSM, GSM, BSM.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Arial"/>
                <a:ea typeface="Arial"/>
                <a:cs typeface="Arial"/>
                <a:sym typeface="Arial"/>
              </a:rPr>
              <a:t>Сравниваем </a:t>
            </a:r>
            <a:r>
              <a:rPr lang="ru" b="1">
                <a:latin typeface="Arial"/>
                <a:ea typeface="Arial"/>
                <a:cs typeface="Arial"/>
                <a:sym typeface="Arial"/>
              </a:rPr>
              <a:t>угол</a:t>
            </a:r>
            <a:r>
              <a:rPr lang="ru">
                <a:latin typeface="Arial"/>
                <a:ea typeface="Arial"/>
                <a:cs typeface="Arial"/>
                <a:sym typeface="Arial"/>
              </a:rPr>
              <a:t> между истинным значением и оценённым (почему угол?)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09" name="Google Shape;409;p56"/>
          <p:cNvGrpSpPr/>
          <p:nvPr/>
        </p:nvGrpSpPr>
        <p:grpSpPr>
          <a:xfrm>
            <a:off x="1149725" y="1551851"/>
            <a:ext cx="3384176" cy="635400"/>
            <a:chOff x="986050" y="2375976"/>
            <a:chExt cx="3384176" cy="635400"/>
          </a:xfrm>
        </p:grpSpPr>
        <p:pic>
          <p:nvPicPr>
            <p:cNvPr id="410" name="Google Shape;410;p56"/>
            <p:cNvPicPr preferRelativeResize="0"/>
            <p:nvPr/>
          </p:nvPicPr>
          <p:blipFill rotWithShape="1">
            <a:blip r:embed="rId3">
              <a:alphaModFix/>
            </a:blip>
            <a:srcRect l="24507" t="77644" r="24446" b="-2"/>
            <a:stretch/>
          </p:blipFill>
          <p:spPr>
            <a:xfrm>
              <a:off x="986050" y="2375976"/>
              <a:ext cx="3384176" cy="635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1" name="Google Shape;411;p56"/>
            <p:cNvPicPr preferRelativeResize="0"/>
            <p:nvPr/>
          </p:nvPicPr>
          <p:blipFill rotWithShape="1">
            <a:blip r:embed="rId3">
              <a:alphaModFix/>
            </a:blip>
            <a:srcRect l="26738" t="61287" r="69206" b="24316"/>
            <a:stretch/>
          </p:blipFill>
          <p:spPr>
            <a:xfrm>
              <a:off x="1338475" y="2423511"/>
              <a:ext cx="268874" cy="40912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12" name="Google Shape;412;p56"/>
          <p:cNvPicPr preferRelativeResize="0"/>
          <p:nvPr/>
        </p:nvPicPr>
        <p:blipFill rotWithShape="1">
          <a:blip r:embed="rId4">
            <a:alphaModFix/>
          </a:blip>
          <a:srcRect l="26963" t="60961" r="26483"/>
          <a:stretch/>
        </p:blipFill>
        <p:spPr>
          <a:xfrm>
            <a:off x="4787000" y="1594250"/>
            <a:ext cx="3086101" cy="1153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3" name="Google Shape;413;p56"/>
          <p:cNvPicPr preferRelativeResize="0"/>
          <p:nvPr/>
        </p:nvPicPr>
        <p:blipFill rotWithShape="1">
          <a:blip r:embed="rId4">
            <a:alphaModFix/>
          </a:blip>
          <a:srcRect l="29429" t="12723" r="28866" b="62160"/>
          <a:stretch/>
        </p:blipFill>
        <p:spPr>
          <a:xfrm>
            <a:off x="1459500" y="2087575"/>
            <a:ext cx="2764626" cy="742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57"/>
          <p:cNvSpPr txBox="1"/>
          <p:nvPr/>
        </p:nvSpPr>
        <p:spPr>
          <a:xfrm>
            <a:off x="439624" y="429013"/>
            <a:ext cx="7668300" cy="63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ru" sz="3000" b="1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Сравнение точности</a:t>
            </a:r>
            <a:endParaRPr sz="3000" b="1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graphicFrame>
        <p:nvGraphicFramePr>
          <p:cNvPr id="419" name="Google Shape;419;p57"/>
          <p:cNvGraphicFramePr/>
          <p:nvPr/>
        </p:nvGraphicFramePr>
        <p:xfrm>
          <a:off x="1041926" y="1358625"/>
          <a:ext cx="7438975" cy="278096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487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5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301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87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87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86750">
                <a:tc gridSpan="5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lang="ru" sz="1500" b="1" u="none" strike="noStrike" cap="none"/>
                        <a:t>Mean</a:t>
                      </a:r>
                      <a:endParaRPr sz="1100" u="none" strike="noStrike" cap="none"/>
                    </a:p>
                  </a:txBody>
                  <a:tcPr marL="16225" marR="16225" marT="8125" marB="8125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62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16225" marR="16225" marT="8125" marB="8125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ru" sz="1400" b="1" u="none" strike="noStrike" cap="none"/>
                        <a:t>Baseline</a:t>
                      </a:r>
                      <a:endParaRPr sz="1100" u="none" strike="noStrike" cap="none"/>
                    </a:p>
                  </a:txBody>
                  <a:tcPr marL="16225" marR="16225" marT="8125" marB="8125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ru" sz="1400" b="1" u="none" strike="noStrike" cap="none"/>
                        <a:t>Channel-Wise</a:t>
                      </a:r>
                      <a:endParaRPr sz="1100" u="none" strike="noStrike" cap="none"/>
                    </a:p>
                  </a:txBody>
                  <a:tcPr marL="16225" marR="16225" marT="8125" marB="8125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ru" sz="1400" b="1" u="none" strike="noStrike" cap="none"/>
                        <a:t>BSM</a:t>
                      </a:r>
                      <a:endParaRPr sz="1100" u="none" strike="noStrike" cap="none"/>
                    </a:p>
                  </a:txBody>
                  <a:tcPr marL="16225" marR="16225" marT="8125" marB="8125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ru" sz="1400" b="1" u="none" strike="noStrike" cap="none"/>
                        <a:t>MSM</a:t>
                      </a:r>
                      <a:endParaRPr sz="1100" u="none" strike="noStrike" cap="none"/>
                    </a:p>
                  </a:txBody>
                  <a:tcPr marL="16225" marR="16225" marT="8125" marB="8125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93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ru" sz="1400" b="1" u="none" strike="noStrike" cap="none"/>
                        <a:t>ALL</a:t>
                      </a:r>
                      <a:endParaRPr sz="1100" u="none" strike="noStrike" cap="none"/>
                    </a:p>
                  </a:txBody>
                  <a:tcPr marL="16225" marR="16225" marT="8125" marB="8125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0D49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ru" sz="1400" u="none" strike="noStrike" cap="none"/>
                        <a:t>2.86</a:t>
                      </a:r>
                      <a:endParaRPr sz="1100" u="none" strike="noStrike" cap="none"/>
                    </a:p>
                  </a:txBody>
                  <a:tcPr marL="16225" marR="16225" marT="8125" marB="8125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0D49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ru" sz="1400" u="none" strike="noStrike" cap="none"/>
                        <a:t>2.41</a:t>
                      </a:r>
                      <a:endParaRPr sz="1100" u="none" strike="noStrike" cap="none"/>
                    </a:p>
                  </a:txBody>
                  <a:tcPr marL="16225" marR="16225" marT="8125" marB="8125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0D49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ru" sz="1400" i="1" u="none" strike="noStrike" cap="none"/>
                        <a:t>1.23</a:t>
                      </a:r>
                      <a:endParaRPr sz="1100" u="none" strike="noStrike" cap="none"/>
                    </a:p>
                  </a:txBody>
                  <a:tcPr marL="16225" marR="16225" marT="8125" marB="8125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0D49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ru" sz="1400" b="1" u="none" strike="noStrike" cap="none"/>
                        <a:t>1.09</a:t>
                      </a:r>
                      <a:endParaRPr sz="1100" u="none" strike="noStrike" cap="none"/>
                    </a:p>
                  </a:txBody>
                  <a:tcPr marL="16225" marR="16225" marT="8125" marB="8125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0D4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53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ru" sz="1200" b="1" u="none" strike="noStrike" cap="none"/>
                        <a:t>CIE</a:t>
                      </a:r>
                      <a:endParaRPr sz="1100" u="none" strike="noStrike" cap="none"/>
                    </a:p>
                  </a:txBody>
                  <a:tcPr marL="16225" marR="16225" marT="8125" marB="8125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ru" sz="1200" u="none" strike="noStrike" cap="none"/>
                        <a:t>0.66</a:t>
                      </a:r>
                      <a:endParaRPr sz="1100" u="none" strike="noStrike" cap="none"/>
                    </a:p>
                  </a:txBody>
                  <a:tcPr marL="16225" marR="16225" marT="8125" marB="8125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ru" sz="1200" u="none" strike="noStrike" cap="none"/>
                        <a:t>1.03</a:t>
                      </a:r>
                      <a:endParaRPr sz="1100" u="none" strike="noStrike" cap="none"/>
                    </a:p>
                  </a:txBody>
                  <a:tcPr marL="16225" marR="16225" marT="8125" marB="8125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ru" sz="1200" i="1" u="none" strike="noStrike" cap="none"/>
                        <a:t>0.54</a:t>
                      </a:r>
                      <a:endParaRPr sz="1100" u="none" strike="noStrike" cap="none"/>
                    </a:p>
                  </a:txBody>
                  <a:tcPr marL="16225" marR="16225" marT="8125" marB="8125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ru" sz="1200" b="1" u="none" strike="noStrike" cap="none"/>
                        <a:t>0.39</a:t>
                      </a:r>
                      <a:endParaRPr sz="1100" u="none" strike="noStrike" cap="none"/>
                    </a:p>
                  </a:txBody>
                  <a:tcPr marL="16225" marR="16225" marT="8125" marB="8125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53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ru" sz="1200" b="1" u="none" strike="noStrike" cap="none"/>
                        <a:t>IITP</a:t>
                      </a:r>
                      <a:endParaRPr sz="1100" u="none" strike="noStrike" cap="none"/>
                    </a:p>
                  </a:txBody>
                  <a:tcPr marL="16225" marR="16225" marT="8125" marB="8125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ru" sz="1200" u="none" strike="noStrike" cap="none"/>
                        <a:t>4.84</a:t>
                      </a:r>
                      <a:endParaRPr sz="1100" u="none" strike="noStrike" cap="none"/>
                    </a:p>
                  </a:txBody>
                  <a:tcPr marL="16225" marR="16225" marT="8125" marB="8125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ru" sz="1200" u="none" strike="noStrike" cap="none"/>
                        <a:t>3.14</a:t>
                      </a:r>
                      <a:endParaRPr sz="1100" u="none" strike="noStrike" cap="none"/>
                    </a:p>
                  </a:txBody>
                  <a:tcPr marL="16225" marR="16225" marT="8125" marB="8125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ru" sz="1200" i="1" u="none" strike="noStrike" cap="none"/>
                        <a:t>1.77</a:t>
                      </a:r>
                      <a:endParaRPr sz="1100" u="none" strike="noStrike" cap="none"/>
                    </a:p>
                  </a:txBody>
                  <a:tcPr marL="16225" marR="16225" marT="8125" marB="8125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ru" sz="1200" b="1" u="none" strike="noStrike" cap="none"/>
                        <a:t>1.50</a:t>
                      </a:r>
                      <a:endParaRPr sz="1100" u="none" strike="noStrike" cap="none"/>
                    </a:p>
                  </a:txBody>
                  <a:tcPr marL="16225" marR="16225" marT="8125" marB="8125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553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ru" sz="1200" b="1" u="none" strike="noStrike" cap="none"/>
                        <a:t>PLANCK</a:t>
                      </a:r>
                      <a:endParaRPr sz="1100" u="none" strike="noStrike" cap="none"/>
                    </a:p>
                  </a:txBody>
                  <a:tcPr marL="16225" marR="16225" marT="8125" marB="8125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ru" sz="1200" u="none" strike="noStrike" cap="none"/>
                        <a:t>4.20</a:t>
                      </a:r>
                      <a:endParaRPr sz="1100" u="none" strike="noStrike" cap="none"/>
                    </a:p>
                  </a:txBody>
                  <a:tcPr marL="16225" marR="16225" marT="8125" marB="8125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ru" sz="1200" u="none" strike="noStrike" cap="none"/>
                        <a:t>2.50</a:t>
                      </a:r>
                      <a:endParaRPr sz="1100" u="none" strike="noStrike" cap="none"/>
                    </a:p>
                  </a:txBody>
                  <a:tcPr marL="16225" marR="16225" marT="8125" marB="8125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ru" sz="1200" i="1" u="none" strike="noStrike" cap="none"/>
                        <a:t>0.87</a:t>
                      </a:r>
                      <a:endParaRPr sz="1100" u="none" strike="noStrike" cap="none"/>
                    </a:p>
                  </a:txBody>
                  <a:tcPr marL="16225" marR="16225" marT="8125" marB="8125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ru" sz="1200" b="1" u="none" strike="noStrike" cap="none"/>
                        <a:t>0.67</a:t>
                      </a:r>
                      <a:endParaRPr sz="1100" u="none" strike="noStrike" cap="none"/>
                    </a:p>
                  </a:txBody>
                  <a:tcPr marL="16225" marR="16225" marT="8125" marB="8125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69300">
                <a:tc gridSpan="5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ru" sz="1400" b="1" u="none" strike="noStrike" cap="none"/>
                        <a:t>Median</a:t>
                      </a:r>
                      <a:endParaRPr sz="1100" u="none" strike="noStrike" cap="none"/>
                    </a:p>
                  </a:txBody>
                  <a:tcPr marL="16225" marR="16225" marT="8125" marB="8125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62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16225" marR="16225" marT="8125" marB="8125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ru" sz="1400" b="1" u="none" strike="noStrike" cap="none"/>
                        <a:t>Baseline</a:t>
                      </a:r>
                      <a:endParaRPr sz="1100" u="none" strike="noStrike" cap="none"/>
                    </a:p>
                  </a:txBody>
                  <a:tcPr marL="16225" marR="16225" marT="8125" marB="8125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ru" sz="1400" b="1" u="none" strike="noStrike" cap="none"/>
                        <a:t>Channel-Wise</a:t>
                      </a:r>
                      <a:endParaRPr sz="1100" u="none" strike="noStrike" cap="none"/>
                    </a:p>
                  </a:txBody>
                  <a:tcPr marL="16225" marR="16225" marT="8125" marB="8125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ru" sz="1400" b="1" u="none" strike="noStrike" cap="none"/>
                        <a:t>BSM</a:t>
                      </a:r>
                      <a:endParaRPr sz="1100" u="none" strike="noStrike" cap="none"/>
                    </a:p>
                  </a:txBody>
                  <a:tcPr marL="16225" marR="16225" marT="8125" marB="8125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ru" sz="1400" b="1" u="none" strike="noStrike" cap="none"/>
                        <a:t>MSM</a:t>
                      </a:r>
                      <a:endParaRPr sz="1100" u="none" strike="noStrike" cap="none"/>
                    </a:p>
                  </a:txBody>
                  <a:tcPr marL="16225" marR="16225" marT="8125" marB="8125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693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ru" sz="1400" b="1" u="none" strike="noStrike" cap="none"/>
                        <a:t>ALL</a:t>
                      </a:r>
                      <a:endParaRPr sz="1100" u="none" strike="noStrike" cap="none"/>
                    </a:p>
                  </a:txBody>
                  <a:tcPr marL="16225" marR="16225" marT="8125" marB="8125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0D49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ru" sz="1400" u="none" strike="noStrike" cap="none"/>
                        <a:t>1.24</a:t>
                      </a:r>
                      <a:endParaRPr sz="1100" u="none" strike="noStrike" cap="none"/>
                    </a:p>
                  </a:txBody>
                  <a:tcPr marL="16225" marR="16225" marT="8125" marB="8125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0D49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ru" sz="1400" u="none" strike="noStrike" cap="none"/>
                        <a:t>1.40</a:t>
                      </a:r>
                      <a:endParaRPr sz="1100" u="none" strike="noStrike" cap="none"/>
                    </a:p>
                  </a:txBody>
                  <a:tcPr marL="16225" marR="16225" marT="8125" marB="8125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0D49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ru" sz="1400" i="1" u="none" strike="noStrike" cap="none"/>
                        <a:t>0.66</a:t>
                      </a:r>
                      <a:endParaRPr sz="1100" u="none" strike="noStrike" cap="none"/>
                    </a:p>
                  </a:txBody>
                  <a:tcPr marL="16225" marR="16225" marT="8125" marB="8125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0D49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ru" sz="1400" b="1" u="none" strike="noStrike" cap="none"/>
                        <a:t>0.50</a:t>
                      </a:r>
                      <a:endParaRPr sz="1100" u="none" strike="noStrike" cap="none"/>
                    </a:p>
                  </a:txBody>
                  <a:tcPr marL="16225" marR="16225" marT="8125" marB="8125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0D4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553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ru" sz="1200" b="1" u="none" strike="noStrike" cap="none"/>
                        <a:t>CIE</a:t>
                      </a:r>
                      <a:endParaRPr sz="1100" u="none" strike="noStrike" cap="none"/>
                    </a:p>
                  </a:txBody>
                  <a:tcPr marL="16225" marR="16225" marT="8125" marB="8125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ru" sz="1200" u="none" strike="noStrike" cap="none"/>
                        <a:t>0.61</a:t>
                      </a:r>
                      <a:endParaRPr sz="1100" u="none" strike="noStrike" cap="none"/>
                    </a:p>
                  </a:txBody>
                  <a:tcPr marL="16225" marR="16225" marT="8125" marB="8125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ru" sz="1200" u="none" strike="noStrike" cap="none"/>
                        <a:t>0.58</a:t>
                      </a:r>
                      <a:endParaRPr sz="1100" u="none" strike="noStrike" cap="none"/>
                    </a:p>
                  </a:txBody>
                  <a:tcPr marL="16225" marR="16225" marT="8125" marB="8125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ru" sz="1200" i="1" u="none" strike="noStrike" cap="none"/>
                        <a:t>0.40</a:t>
                      </a:r>
                      <a:endParaRPr sz="1100" u="none" strike="noStrike" cap="none"/>
                    </a:p>
                  </a:txBody>
                  <a:tcPr marL="16225" marR="16225" marT="8125" marB="8125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ru" sz="1200" b="1" u="none" strike="noStrike" cap="none"/>
                        <a:t>0.29</a:t>
                      </a:r>
                      <a:endParaRPr sz="1100" u="none" strike="noStrike" cap="none"/>
                    </a:p>
                  </a:txBody>
                  <a:tcPr marL="16225" marR="16225" marT="8125" marB="8125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553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ru" sz="1200" b="1" u="none" strike="noStrike" cap="none"/>
                        <a:t>IITP</a:t>
                      </a:r>
                      <a:endParaRPr sz="1100" u="none" strike="noStrike" cap="none"/>
                    </a:p>
                  </a:txBody>
                  <a:tcPr marL="16225" marR="16225" marT="8125" marB="8125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ru" sz="1200" u="none" strike="noStrike" cap="none"/>
                        <a:t>3.06</a:t>
                      </a:r>
                      <a:endParaRPr sz="1100" u="none" strike="noStrike" cap="none"/>
                    </a:p>
                  </a:txBody>
                  <a:tcPr marL="16225" marR="16225" marT="8125" marB="8125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ru" sz="1200" u="none" strike="noStrike" cap="none"/>
                        <a:t>2.35</a:t>
                      </a:r>
                      <a:endParaRPr sz="1100" u="none" strike="noStrike" cap="none"/>
                    </a:p>
                  </a:txBody>
                  <a:tcPr marL="16225" marR="16225" marT="8125" marB="8125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ru" sz="1200" i="1" u="none" strike="noStrike" cap="none"/>
                        <a:t>0.96</a:t>
                      </a:r>
                      <a:endParaRPr sz="1100" u="none" strike="noStrike" cap="none"/>
                    </a:p>
                  </a:txBody>
                  <a:tcPr marL="16225" marR="16225" marT="8125" marB="8125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ru" sz="1200" b="1" u="none" strike="noStrike" cap="none"/>
                        <a:t>0.76</a:t>
                      </a:r>
                      <a:endParaRPr sz="1100" u="none" strike="noStrike" cap="none"/>
                    </a:p>
                  </a:txBody>
                  <a:tcPr marL="16225" marR="16225" marT="8125" marB="8125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553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ru" sz="1200" b="1" u="none" strike="noStrike" cap="none"/>
                        <a:t>PLANCK</a:t>
                      </a:r>
                      <a:endParaRPr sz="1100" u="none" strike="noStrike" cap="none"/>
                    </a:p>
                  </a:txBody>
                  <a:tcPr marL="16225" marR="16225" marT="8125" marB="8125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ru" sz="1200" u="none" strike="noStrike" cap="none"/>
                        <a:t>2.24</a:t>
                      </a:r>
                      <a:endParaRPr sz="1100" u="none" strike="noStrike" cap="none"/>
                    </a:p>
                  </a:txBody>
                  <a:tcPr marL="16225" marR="16225" marT="8125" marB="8125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ru" sz="1200" u="none" strike="noStrike" cap="none"/>
                        <a:t>1.60</a:t>
                      </a:r>
                      <a:endParaRPr sz="1100" u="none" strike="noStrike" cap="none"/>
                    </a:p>
                  </a:txBody>
                  <a:tcPr marL="16225" marR="16225" marT="8125" marB="8125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ru" sz="1200" i="1" u="none" strike="noStrike" cap="none"/>
                        <a:t>0.55</a:t>
                      </a:r>
                      <a:endParaRPr sz="1100" u="none" strike="noStrike" cap="none"/>
                    </a:p>
                  </a:txBody>
                  <a:tcPr marL="16225" marR="16225" marT="8125" marB="8125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ru" sz="1200" b="1" u="none" strike="noStrike" cap="none"/>
                        <a:t>0.40</a:t>
                      </a:r>
                      <a:endParaRPr sz="1100" u="none" strike="noStrike" cap="none"/>
                    </a:p>
                  </a:txBody>
                  <a:tcPr marL="16225" marR="16225" marT="8125" marB="8125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Google Shape;629;p96"/>
          <p:cNvSpPr txBox="1">
            <a:spLocks noGrp="1"/>
          </p:cNvSpPr>
          <p:nvPr>
            <p:ph type="title"/>
          </p:nvPr>
        </p:nvSpPr>
        <p:spPr>
          <a:xfrm>
            <a:off x="324850" y="423550"/>
            <a:ext cx="83970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Современное состояние науки</a:t>
            </a:r>
            <a:endParaRPr/>
          </a:p>
        </p:txBody>
      </p:sp>
      <p:sp>
        <p:nvSpPr>
          <p:cNvPr id="630" name="Google Shape;630;p96"/>
          <p:cNvSpPr txBox="1"/>
          <p:nvPr/>
        </p:nvSpPr>
        <p:spPr>
          <a:xfrm>
            <a:off x="897425" y="1238950"/>
            <a:ext cx="7091100" cy="29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chemeClr val="dk2"/>
                </a:solidFill>
              </a:rPr>
              <a:t>Задача преобразования цветовых координат очень интересна и важна, вокруг ведётся много интересных математических исследований:</a:t>
            </a:r>
            <a:endParaRPr sz="1800">
              <a:solidFill>
                <a:schemeClr val="dk2"/>
              </a:solidFill>
            </a:endParaRPr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Char char="-"/>
            </a:pPr>
            <a:r>
              <a:rPr lang="ru" sz="1800">
                <a:solidFill>
                  <a:schemeClr val="dk2"/>
                </a:solidFill>
              </a:rPr>
              <a:t>как описать такое преобразование?</a:t>
            </a:r>
            <a:endParaRPr sz="1800">
              <a:solidFill>
                <a:schemeClr val="dk2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-"/>
            </a:pPr>
            <a:r>
              <a:rPr lang="ru" sz="1800">
                <a:solidFill>
                  <a:schemeClr val="dk2"/>
                </a:solidFill>
              </a:rPr>
              <a:t>как бороться с метамерией сенсоров?</a:t>
            </a:r>
            <a:endParaRPr sz="1800">
              <a:solidFill>
                <a:schemeClr val="dk2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-"/>
            </a:pPr>
            <a:r>
              <a:rPr lang="ru" sz="1800">
                <a:solidFill>
                  <a:schemeClr val="dk2"/>
                </a:solidFill>
              </a:rPr>
              <a:t>какая достижимая точность такого преобразования?</a:t>
            </a:r>
            <a:endParaRPr sz="18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1000"/>
              </a:spcBef>
              <a:spcAft>
                <a:spcPts val="1000"/>
              </a:spcAft>
              <a:buNone/>
            </a:pPr>
            <a:r>
              <a:rPr lang="ru" sz="1800">
                <a:solidFill>
                  <a:schemeClr val="dk2"/>
                </a:solidFill>
              </a:rPr>
              <a:t>Интересно, что это одна из подзадач в которых нейросетевые алгоритмы показывают себя хуже, чем классические методы машинного обучения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631" name="Google Shape;631;p96"/>
          <p:cNvSpPr txBox="1"/>
          <p:nvPr/>
        </p:nvSpPr>
        <p:spPr>
          <a:xfrm>
            <a:off x="516675" y="4743300"/>
            <a:ext cx="8763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Kucuk, A., et al. "Comparison of regression methods and neural networks for colour correction." (2022).</a:t>
            </a:r>
            <a:endParaRPr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6" name="Google Shape;636;p97"/>
          <p:cNvPicPr preferRelativeResize="0"/>
          <p:nvPr/>
        </p:nvPicPr>
        <p:blipFill rotWithShape="1">
          <a:blip r:embed="rId3">
            <a:alphaModFix/>
          </a:blip>
          <a:srcRect l="8975" r="7531" b="14199"/>
          <a:stretch/>
        </p:blipFill>
        <p:spPr>
          <a:xfrm>
            <a:off x="238650" y="667675"/>
            <a:ext cx="8517652" cy="3915325"/>
          </a:xfrm>
          <a:prstGeom prst="rect">
            <a:avLst/>
          </a:prstGeom>
          <a:noFill/>
          <a:ln>
            <a:noFill/>
          </a:ln>
        </p:spPr>
      </p:pic>
      <p:sp>
        <p:nvSpPr>
          <p:cNvPr id="637" name="Google Shape;637;p97"/>
          <p:cNvSpPr txBox="1"/>
          <p:nvPr/>
        </p:nvSpPr>
        <p:spPr>
          <a:xfrm>
            <a:off x="459850" y="4721750"/>
            <a:ext cx="77619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>
                <a:solidFill>
                  <a:schemeClr val="dk2"/>
                </a:solidFill>
              </a:rPr>
              <a:t>Mauricio Delbracio, Damien Kelly, Michael S. Brown, Peyman Milanfar — </a:t>
            </a:r>
            <a:r>
              <a:rPr lang="ru" sz="1000"/>
              <a:t>Mobile Computational Photography: A Tour</a:t>
            </a:r>
            <a:endParaRPr sz="1000"/>
          </a:p>
        </p:txBody>
      </p:sp>
      <p:sp>
        <p:nvSpPr>
          <p:cNvPr id="638" name="Google Shape;638;p97"/>
          <p:cNvSpPr/>
          <p:nvPr/>
        </p:nvSpPr>
        <p:spPr>
          <a:xfrm>
            <a:off x="6468463" y="1086309"/>
            <a:ext cx="1991700" cy="510300"/>
          </a:xfrm>
          <a:prstGeom prst="rect">
            <a:avLst/>
          </a:prstGeom>
          <a:noFill/>
          <a:ln w="762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3" name="Google Shape;643;p9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22800" y="573050"/>
            <a:ext cx="5298400" cy="4138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p99"/>
          <p:cNvSpPr txBox="1">
            <a:spLocks noGrp="1"/>
          </p:cNvSpPr>
          <p:nvPr>
            <p:ph type="title"/>
          </p:nvPr>
        </p:nvSpPr>
        <p:spPr>
          <a:xfrm>
            <a:off x="324850" y="423550"/>
            <a:ext cx="83970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Финальная цветокоррекция</a:t>
            </a:r>
            <a:endParaRPr/>
          </a:p>
        </p:txBody>
      </p:sp>
      <p:pic>
        <p:nvPicPr>
          <p:cNvPr id="649" name="Google Shape;649;p9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33275" y="1058950"/>
            <a:ext cx="5380150" cy="3599151"/>
          </a:xfrm>
          <a:prstGeom prst="rect">
            <a:avLst/>
          </a:prstGeom>
          <a:noFill/>
          <a:ln>
            <a:noFill/>
          </a:ln>
        </p:spPr>
      </p:pic>
      <p:sp>
        <p:nvSpPr>
          <p:cNvPr id="650" name="Google Shape;650;p99"/>
          <p:cNvSpPr txBox="1"/>
          <p:nvPr/>
        </p:nvSpPr>
        <p:spPr>
          <a:xfrm>
            <a:off x="408550" y="4744150"/>
            <a:ext cx="57447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 i="1">
                <a:solidFill>
                  <a:schemeClr val="dk2"/>
                </a:solidFill>
              </a:rPr>
              <a:t>M. Brown — Understanding color and your camera. London Imaging Meeting. 2020</a:t>
            </a:r>
            <a:endParaRPr sz="1100" i="1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p100"/>
          <p:cNvSpPr txBox="1">
            <a:spLocks noGrp="1"/>
          </p:cNvSpPr>
          <p:nvPr>
            <p:ph type="title"/>
          </p:nvPr>
        </p:nvSpPr>
        <p:spPr>
          <a:xfrm>
            <a:off x="324850" y="423550"/>
            <a:ext cx="83970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Нелинейные преобразования</a:t>
            </a:r>
            <a:endParaRPr/>
          </a:p>
        </p:txBody>
      </p:sp>
      <p:sp>
        <p:nvSpPr>
          <p:cNvPr id="656" name="Google Shape;656;p100"/>
          <p:cNvSpPr txBox="1"/>
          <p:nvPr/>
        </p:nvSpPr>
        <p:spPr>
          <a:xfrm>
            <a:off x="408550" y="4744150"/>
            <a:ext cx="57447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 i="1">
                <a:solidFill>
                  <a:schemeClr val="dk2"/>
                </a:solidFill>
              </a:rPr>
              <a:t>M. Brown — Understanding color and your camera. London Imaging Meeting. 2020</a:t>
            </a:r>
            <a:endParaRPr sz="1100" i="1">
              <a:solidFill>
                <a:schemeClr val="dk2"/>
              </a:solidFill>
            </a:endParaRPr>
          </a:p>
        </p:txBody>
      </p:sp>
      <p:pic>
        <p:nvPicPr>
          <p:cNvPr id="657" name="Google Shape;657;p10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92350"/>
            <a:ext cx="8839200" cy="2225755"/>
          </a:xfrm>
          <a:prstGeom prst="rect">
            <a:avLst/>
          </a:prstGeom>
          <a:noFill/>
          <a:ln>
            <a:noFill/>
          </a:ln>
        </p:spPr>
      </p:pic>
      <p:sp>
        <p:nvSpPr>
          <p:cNvPr id="658" name="Google Shape;658;p100"/>
          <p:cNvSpPr txBox="1"/>
          <p:nvPr/>
        </p:nvSpPr>
        <p:spPr>
          <a:xfrm>
            <a:off x="3279475" y="1782850"/>
            <a:ext cx="1902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3D LUT</a:t>
            </a:r>
            <a:endParaRPr/>
          </a:p>
        </p:txBody>
      </p:sp>
      <p:sp>
        <p:nvSpPr>
          <p:cNvPr id="659" name="Google Shape;659;p100"/>
          <p:cNvSpPr txBox="1"/>
          <p:nvPr/>
        </p:nvSpPr>
        <p:spPr>
          <a:xfrm>
            <a:off x="4465250" y="1782850"/>
            <a:ext cx="1902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Tone curve</a:t>
            </a:r>
            <a:endParaRPr/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Google Shape;664;p101"/>
          <p:cNvSpPr txBox="1">
            <a:spLocks noGrp="1"/>
          </p:cNvSpPr>
          <p:nvPr>
            <p:ph type="title"/>
          </p:nvPr>
        </p:nvSpPr>
        <p:spPr>
          <a:xfrm>
            <a:off x="324850" y="423550"/>
            <a:ext cx="83970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Нелинейные преобразования</a:t>
            </a:r>
            <a:endParaRPr/>
          </a:p>
        </p:txBody>
      </p:sp>
      <p:sp>
        <p:nvSpPr>
          <p:cNvPr id="665" name="Google Shape;665;p101"/>
          <p:cNvSpPr txBox="1"/>
          <p:nvPr/>
        </p:nvSpPr>
        <p:spPr>
          <a:xfrm>
            <a:off x="408550" y="4744150"/>
            <a:ext cx="57447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 i="1">
                <a:solidFill>
                  <a:schemeClr val="dk2"/>
                </a:solidFill>
              </a:rPr>
              <a:t>M. Brown — Understanding color and your camera. London Imaging Meeting. 2020</a:t>
            </a:r>
            <a:endParaRPr sz="1100" i="1">
              <a:solidFill>
                <a:schemeClr val="dk2"/>
              </a:solidFill>
            </a:endParaRPr>
          </a:p>
        </p:txBody>
      </p:sp>
      <p:pic>
        <p:nvPicPr>
          <p:cNvPr id="666" name="Google Shape;666;p10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4988" y="1641488"/>
            <a:ext cx="7774018" cy="25201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1" name="Google Shape;671;p102"/>
          <p:cNvPicPr preferRelativeResize="0"/>
          <p:nvPr/>
        </p:nvPicPr>
        <p:blipFill rotWithShape="1">
          <a:blip r:embed="rId3">
            <a:alphaModFix/>
          </a:blip>
          <a:srcRect l="8975" r="7531" b="14199"/>
          <a:stretch/>
        </p:blipFill>
        <p:spPr>
          <a:xfrm>
            <a:off x="238650" y="667675"/>
            <a:ext cx="8517652" cy="3915325"/>
          </a:xfrm>
          <a:prstGeom prst="rect">
            <a:avLst/>
          </a:prstGeom>
          <a:noFill/>
          <a:ln>
            <a:noFill/>
          </a:ln>
        </p:spPr>
      </p:pic>
      <p:sp>
        <p:nvSpPr>
          <p:cNvPr id="672" name="Google Shape;672;p102"/>
          <p:cNvSpPr txBox="1"/>
          <p:nvPr/>
        </p:nvSpPr>
        <p:spPr>
          <a:xfrm>
            <a:off x="459850" y="4721750"/>
            <a:ext cx="77619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>
                <a:solidFill>
                  <a:schemeClr val="dk2"/>
                </a:solidFill>
              </a:rPr>
              <a:t>Mauricio Delbracio, Damien Kelly, Michael S. Brown, Peyman Milanfar — </a:t>
            </a:r>
            <a:r>
              <a:rPr lang="ru" sz="1000"/>
              <a:t>Mobile Computational Photography: A Tour</a:t>
            </a:r>
            <a:endParaRPr sz="1000"/>
          </a:p>
        </p:txBody>
      </p:sp>
      <p:sp>
        <p:nvSpPr>
          <p:cNvPr id="673" name="Google Shape;673;p102"/>
          <p:cNvSpPr/>
          <p:nvPr/>
        </p:nvSpPr>
        <p:spPr>
          <a:xfrm>
            <a:off x="6468463" y="1835184"/>
            <a:ext cx="1991700" cy="510300"/>
          </a:xfrm>
          <a:prstGeom prst="rect">
            <a:avLst/>
          </a:prstGeom>
          <a:noFill/>
          <a:ln w="762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Google Shape;678;p103"/>
          <p:cNvSpPr txBox="1">
            <a:spLocks noGrp="1"/>
          </p:cNvSpPr>
          <p:nvPr>
            <p:ph type="title"/>
          </p:nvPr>
        </p:nvSpPr>
        <p:spPr>
          <a:xfrm>
            <a:off x="324850" y="423550"/>
            <a:ext cx="83970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Шумоподавление</a:t>
            </a:r>
            <a:endParaRPr/>
          </a:p>
        </p:txBody>
      </p:sp>
      <p:sp>
        <p:nvSpPr>
          <p:cNvPr id="679" name="Google Shape;679;p103"/>
          <p:cNvSpPr txBox="1"/>
          <p:nvPr/>
        </p:nvSpPr>
        <p:spPr>
          <a:xfrm>
            <a:off x="897425" y="1238950"/>
            <a:ext cx="7091100" cy="24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-"/>
            </a:pPr>
            <a:r>
              <a:rPr lang="ru" sz="1800">
                <a:solidFill>
                  <a:schemeClr val="dk2"/>
                </a:solidFill>
              </a:rPr>
              <a:t>Все сенсоры измеряют падающее излучение с шумом</a:t>
            </a:r>
            <a:endParaRPr sz="1800">
              <a:solidFill>
                <a:schemeClr val="dk2"/>
              </a:solidFill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-"/>
            </a:pPr>
            <a:r>
              <a:rPr lang="ru" sz="1800">
                <a:solidFill>
                  <a:schemeClr val="dk2"/>
                </a:solidFill>
              </a:rPr>
              <a:t>неидеальный сенсор</a:t>
            </a:r>
            <a:endParaRPr sz="1800">
              <a:solidFill>
                <a:schemeClr val="dk2"/>
              </a:solidFill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-"/>
            </a:pPr>
            <a:r>
              <a:rPr lang="ru" sz="1800">
                <a:solidFill>
                  <a:schemeClr val="dk2"/>
                </a:solidFill>
              </a:rPr>
              <a:t>ограниченное время съемки сигнала</a:t>
            </a:r>
            <a:endParaRPr sz="1800">
              <a:solidFill>
                <a:schemeClr val="dk2"/>
              </a:solidFill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-"/>
            </a:pPr>
            <a:r>
              <a:rPr lang="ru" sz="1800">
                <a:solidFill>
                  <a:schemeClr val="dk2"/>
                </a:solidFill>
              </a:rPr>
              <a:t>подвижность сцены</a:t>
            </a:r>
            <a:endParaRPr sz="1800">
              <a:solidFill>
                <a:schemeClr val="dk2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-"/>
            </a:pPr>
            <a:r>
              <a:rPr lang="ru" sz="1800">
                <a:solidFill>
                  <a:schemeClr val="dk2"/>
                </a:solidFill>
              </a:rPr>
              <a:t>Большинство сенсоров используют автоматические алгоритмы шумоподавления</a:t>
            </a:r>
            <a:endParaRPr sz="1800">
              <a:solidFill>
                <a:schemeClr val="dk2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-"/>
            </a:pPr>
            <a:r>
              <a:rPr lang="ru" sz="1800">
                <a:solidFill>
                  <a:schemeClr val="dk2"/>
                </a:solidFill>
              </a:rPr>
              <a:t>Как правило алгоритмы настраиваются отдельно для каждого ISO уровня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62"/>
          <p:cNvSpPr txBox="1">
            <a:spLocks noGrp="1"/>
          </p:cNvSpPr>
          <p:nvPr>
            <p:ph type="title"/>
          </p:nvPr>
        </p:nvSpPr>
        <p:spPr>
          <a:xfrm>
            <a:off x="324850" y="423550"/>
            <a:ext cx="83970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Формирование изображения</a:t>
            </a:r>
            <a:endParaRPr/>
          </a:p>
        </p:txBody>
      </p:sp>
      <p:sp>
        <p:nvSpPr>
          <p:cNvPr id="368" name="Google Shape;368;p62"/>
          <p:cNvSpPr txBox="1"/>
          <p:nvPr/>
        </p:nvSpPr>
        <p:spPr>
          <a:xfrm>
            <a:off x="27550" y="4744150"/>
            <a:ext cx="91164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solidFill>
                  <a:schemeClr val="dk2"/>
                </a:solidFill>
              </a:rPr>
              <a:t>Kylberg, Gustaf. </a:t>
            </a:r>
            <a:r>
              <a:rPr lang="ru" sz="1100" i="1">
                <a:solidFill>
                  <a:schemeClr val="dk2"/>
                </a:solidFill>
              </a:rPr>
              <a:t>Automatic virus identification using TEM: Image segmentation and texture analysis</a:t>
            </a:r>
            <a:r>
              <a:rPr lang="ru" sz="1100">
                <a:solidFill>
                  <a:schemeClr val="dk2"/>
                </a:solidFill>
              </a:rPr>
              <a:t>. Diss. Acta Universitatis Upsaliensis, 2014.</a:t>
            </a:r>
            <a:endParaRPr sz="1100">
              <a:solidFill>
                <a:schemeClr val="dk2"/>
              </a:solidFill>
            </a:endParaRPr>
          </a:p>
        </p:txBody>
      </p:sp>
      <p:pic>
        <p:nvPicPr>
          <p:cNvPr id="369" name="Google Shape;369;p62"/>
          <p:cNvPicPr preferRelativeResize="0"/>
          <p:nvPr/>
        </p:nvPicPr>
        <p:blipFill rotWithShape="1">
          <a:blip r:embed="rId3">
            <a:alphaModFix/>
          </a:blip>
          <a:srcRect t="15275" b="5697"/>
          <a:stretch/>
        </p:blipFill>
        <p:spPr>
          <a:xfrm>
            <a:off x="909950" y="2018013"/>
            <a:ext cx="4374351" cy="2671426"/>
          </a:xfrm>
          <a:prstGeom prst="rect">
            <a:avLst/>
          </a:prstGeom>
          <a:noFill/>
          <a:ln>
            <a:noFill/>
          </a:ln>
        </p:spPr>
      </p:pic>
      <p:sp>
        <p:nvSpPr>
          <p:cNvPr id="370" name="Google Shape;370;p62"/>
          <p:cNvSpPr txBox="1"/>
          <p:nvPr/>
        </p:nvSpPr>
        <p:spPr>
          <a:xfrm>
            <a:off x="897425" y="1238950"/>
            <a:ext cx="43743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chemeClr val="dk2"/>
                </a:solidFill>
              </a:rPr>
              <a:t>Человеческий волос — 50 мкм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371" name="Google Shape;371;p62"/>
          <p:cNvSpPr txBox="1"/>
          <p:nvPr/>
        </p:nvSpPr>
        <p:spPr>
          <a:xfrm>
            <a:off x="996675" y="2818750"/>
            <a:ext cx="43743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800" b="1">
                <a:solidFill>
                  <a:srgbClr val="FF0000"/>
                </a:solidFill>
                <a:highlight>
                  <a:schemeClr val="accent6"/>
                </a:highlight>
              </a:rPr>
              <a:t>4.54 / 8000 = 0.5675 мкм</a:t>
            </a:r>
            <a:endParaRPr sz="2800" b="1">
              <a:solidFill>
                <a:srgbClr val="FF0000"/>
              </a:solidFill>
              <a:highlight>
                <a:schemeClr val="accent6"/>
              </a:highlight>
            </a:endParaRPr>
          </a:p>
        </p:txBody>
      </p:sp>
      <p:pic>
        <p:nvPicPr>
          <p:cNvPr id="372" name="Google Shape;372;p6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23375" y="1211350"/>
            <a:ext cx="2707069" cy="3380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p104"/>
          <p:cNvSpPr txBox="1">
            <a:spLocks noGrp="1"/>
          </p:cNvSpPr>
          <p:nvPr>
            <p:ph type="title"/>
          </p:nvPr>
        </p:nvSpPr>
        <p:spPr>
          <a:xfrm>
            <a:off x="324850" y="423550"/>
            <a:ext cx="83970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Шумоподавление</a:t>
            </a:r>
            <a:endParaRPr/>
          </a:p>
        </p:txBody>
      </p:sp>
      <p:pic>
        <p:nvPicPr>
          <p:cNvPr id="685" name="Google Shape;685;p10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211350"/>
            <a:ext cx="8839200" cy="3673216"/>
          </a:xfrm>
          <a:prstGeom prst="rect">
            <a:avLst/>
          </a:prstGeom>
          <a:noFill/>
          <a:ln>
            <a:noFill/>
          </a:ln>
        </p:spPr>
      </p:pic>
      <p:sp>
        <p:nvSpPr>
          <p:cNvPr id="686" name="Google Shape;686;p104"/>
          <p:cNvSpPr/>
          <p:nvPr/>
        </p:nvSpPr>
        <p:spPr>
          <a:xfrm>
            <a:off x="14875" y="4178225"/>
            <a:ext cx="1420800" cy="8925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7" name="Google Shape;687;p104"/>
          <p:cNvSpPr/>
          <p:nvPr/>
        </p:nvSpPr>
        <p:spPr>
          <a:xfrm>
            <a:off x="8235000" y="4518750"/>
            <a:ext cx="903600" cy="4224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Google Shape;692;p105"/>
          <p:cNvSpPr txBox="1">
            <a:spLocks noGrp="1"/>
          </p:cNvSpPr>
          <p:nvPr>
            <p:ph type="title"/>
          </p:nvPr>
        </p:nvSpPr>
        <p:spPr>
          <a:xfrm>
            <a:off x="324850" y="423550"/>
            <a:ext cx="83970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Шумоподавление</a:t>
            </a:r>
            <a:endParaRPr/>
          </a:p>
        </p:txBody>
      </p:sp>
      <p:pic>
        <p:nvPicPr>
          <p:cNvPr id="693" name="Google Shape;693;p10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55724" y="1167000"/>
            <a:ext cx="4832549" cy="3375250"/>
          </a:xfrm>
          <a:prstGeom prst="rect">
            <a:avLst/>
          </a:prstGeom>
          <a:noFill/>
          <a:ln>
            <a:noFill/>
          </a:ln>
        </p:spPr>
      </p:pic>
      <p:sp>
        <p:nvSpPr>
          <p:cNvPr id="694" name="Google Shape;694;p105"/>
          <p:cNvSpPr txBox="1"/>
          <p:nvPr/>
        </p:nvSpPr>
        <p:spPr>
          <a:xfrm>
            <a:off x="408550" y="4744150"/>
            <a:ext cx="57447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 i="1">
                <a:solidFill>
                  <a:schemeClr val="dk2"/>
                </a:solidFill>
              </a:rPr>
              <a:t>M. Brown — Understanding color and your camera. London Imaging Meeting. 2020</a:t>
            </a:r>
            <a:endParaRPr sz="1100" i="1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Google Shape;699;p106"/>
          <p:cNvSpPr txBox="1">
            <a:spLocks noGrp="1"/>
          </p:cNvSpPr>
          <p:nvPr>
            <p:ph type="title"/>
          </p:nvPr>
        </p:nvSpPr>
        <p:spPr>
          <a:xfrm>
            <a:off x="324850" y="423550"/>
            <a:ext cx="83970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Эволюция шумоподавления</a:t>
            </a:r>
            <a:endParaRPr/>
          </a:p>
        </p:txBody>
      </p:sp>
      <p:pic>
        <p:nvPicPr>
          <p:cNvPr id="700" name="Google Shape;700;p10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77000" y="1115975"/>
            <a:ext cx="6390001" cy="3344900"/>
          </a:xfrm>
          <a:prstGeom prst="rect">
            <a:avLst/>
          </a:prstGeom>
          <a:noFill/>
          <a:ln>
            <a:noFill/>
          </a:ln>
        </p:spPr>
      </p:pic>
      <p:sp>
        <p:nvSpPr>
          <p:cNvPr id="701" name="Google Shape;701;p106"/>
          <p:cNvSpPr txBox="1"/>
          <p:nvPr/>
        </p:nvSpPr>
        <p:spPr>
          <a:xfrm>
            <a:off x="459850" y="4721750"/>
            <a:ext cx="77619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>
                <a:solidFill>
                  <a:schemeClr val="dk2"/>
                </a:solidFill>
              </a:rPr>
              <a:t>Mauricio Delbracio, Damien Kelly, Michael S. Brown, Peyman Milanfar — </a:t>
            </a:r>
            <a:r>
              <a:rPr lang="ru" sz="1000"/>
              <a:t>Mobile Computational Photography: A Tour</a:t>
            </a:r>
            <a:endParaRPr sz="1000"/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" name="Google Shape;706;p107"/>
          <p:cNvPicPr preferRelativeResize="0"/>
          <p:nvPr/>
        </p:nvPicPr>
        <p:blipFill rotWithShape="1">
          <a:blip r:embed="rId3">
            <a:alphaModFix/>
          </a:blip>
          <a:srcRect l="8975" r="7531" b="14199"/>
          <a:stretch/>
        </p:blipFill>
        <p:spPr>
          <a:xfrm>
            <a:off x="238650" y="667675"/>
            <a:ext cx="8517652" cy="3915325"/>
          </a:xfrm>
          <a:prstGeom prst="rect">
            <a:avLst/>
          </a:prstGeom>
          <a:noFill/>
          <a:ln>
            <a:noFill/>
          </a:ln>
        </p:spPr>
      </p:pic>
      <p:sp>
        <p:nvSpPr>
          <p:cNvPr id="707" name="Google Shape;707;p107"/>
          <p:cNvSpPr txBox="1"/>
          <p:nvPr/>
        </p:nvSpPr>
        <p:spPr>
          <a:xfrm>
            <a:off x="459850" y="4721750"/>
            <a:ext cx="77619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>
                <a:solidFill>
                  <a:schemeClr val="dk2"/>
                </a:solidFill>
              </a:rPr>
              <a:t>Mauricio Delbracio, Damien Kelly, Michael S. Brown, Peyman Milanfar — </a:t>
            </a:r>
            <a:r>
              <a:rPr lang="ru" sz="1000"/>
              <a:t>Mobile Computational Photography: A Tour</a:t>
            </a:r>
            <a:endParaRPr sz="1000"/>
          </a:p>
        </p:txBody>
      </p:sp>
      <p:sp>
        <p:nvSpPr>
          <p:cNvPr id="708" name="Google Shape;708;p107"/>
          <p:cNvSpPr/>
          <p:nvPr/>
        </p:nvSpPr>
        <p:spPr>
          <a:xfrm>
            <a:off x="5252616" y="1876368"/>
            <a:ext cx="831300" cy="510300"/>
          </a:xfrm>
          <a:prstGeom prst="rect">
            <a:avLst/>
          </a:prstGeom>
          <a:noFill/>
          <a:ln w="762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" name="Google Shape;713;p108"/>
          <p:cNvSpPr txBox="1">
            <a:spLocks noGrp="1"/>
          </p:cNvSpPr>
          <p:nvPr>
            <p:ph type="title"/>
          </p:nvPr>
        </p:nvSpPr>
        <p:spPr>
          <a:xfrm>
            <a:off x="324850" y="423550"/>
            <a:ext cx="83970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Стандарт sRGB постепенно заменяется</a:t>
            </a:r>
            <a:endParaRPr/>
          </a:p>
        </p:txBody>
      </p:sp>
      <p:pic>
        <p:nvPicPr>
          <p:cNvPr id="714" name="Google Shape;714;p10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81925" y="1225700"/>
            <a:ext cx="3099376" cy="3293074"/>
          </a:xfrm>
          <a:prstGeom prst="rect">
            <a:avLst/>
          </a:prstGeom>
          <a:noFill/>
          <a:ln>
            <a:noFill/>
          </a:ln>
        </p:spPr>
      </p:pic>
      <p:sp>
        <p:nvSpPr>
          <p:cNvPr id="715" name="Google Shape;715;p108"/>
          <p:cNvSpPr txBox="1"/>
          <p:nvPr/>
        </p:nvSpPr>
        <p:spPr>
          <a:xfrm>
            <a:off x="897425" y="1238950"/>
            <a:ext cx="4319700" cy="361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chemeClr val="dk2"/>
                </a:solidFill>
              </a:rPr>
              <a:t>Стандарт sRGB был введен ещё в 90х компанией Microsoft</a:t>
            </a:r>
            <a:endParaRPr sz="18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ru" sz="1800">
                <a:solidFill>
                  <a:schemeClr val="dk2"/>
                </a:solidFill>
              </a:rPr>
              <a:t>Сейчас он уже является узким горлышком: малый цветовой охват</a:t>
            </a:r>
            <a:endParaRPr sz="18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ru" sz="1800">
                <a:solidFill>
                  <a:schemeClr val="dk2"/>
                </a:solidFill>
              </a:rPr>
              <a:t>На смену ему приходит DCI-P3, от компании Apple (используется в продуктах Samsung, Huawei, …)</a:t>
            </a:r>
            <a:endParaRPr sz="18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1000"/>
              </a:spcBef>
              <a:spcAft>
                <a:spcPts val="1000"/>
              </a:spcAft>
              <a:buNone/>
            </a:pPr>
            <a:r>
              <a:rPr lang="ru" sz="1800">
                <a:solidFill>
                  <a:schemeClr val="dk2"/>
                </a:solidFill>
              </a:rPr>
              <a:t>Они же перешли на контейнер и метод сжатия HEIC (выше эффективность сжатия), отходя от JPEG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0" name="Google Shape;720;p109"/>
          <p:cNvPicPr preferRelativeResize="0"/>
          <p:nvPr/>
        </p:nvPicPr>
        <p:blipFill rotWithShape="1">
          <a:blip r:embed="rId3">
            <a:alphaModFix/>
          </a:blip>
          <a:srcRect l="8975" r="7531" b="14199"/>
          <a:stretch/>
        </p:blipFill>
        <p:spPr>
          <a:xfrm>
            <a:off x="238650" y="667675"/>
            <a:ext cx="8517652" cy="3915325"/>
          </a:xfrm>
          <a:prstGeom prst="rect">
            <a:avLst/>
          </a:prstGeom>
          <a:noFill/>
          <a:ln>
            <a:noFill/>
          </a:ln>
        </p:spPr>
      </p:pic>
      <p:sp>
        <p:nvSpPr>
          <p:cNvPr id="721" name="Google Shape;721;p109"/>
          <p:cNvSpPr txBox="1"/>
          <p:nvPr/>
        </p:nvSpPr>
        <p:spPr>
          <a:xfrm>
            <a:off x="459850" y="4721750"/>
            <a:ext cx="77619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>
                <a:solidFill>
                  <a:schemeClr val="dk2"/>
                </a:solidFill>
              </a:rPr>
              <a:t>Mauricio Delbracio, Damien Kelly, Michael S. Brown, Peyman Milanfar — </a:t>
            </a:r>
            <a:r>
              <a:rPr lang="ru" sz="1000"/>
              <a:t>Mobile Computational Photography: A Tour</a:t>
            </a:r>
            <a:endParaRPr sz="1000"/>
          </a:p>
        </p:txBody>
      </p:sp>
      <p:sp>
        <p:nvSpPr>
          <p:cNvPr id="722" name="Google Shape;722;p109"/>
          <p:cNvSpPr/>
          <p:nvPr/>
        </p:nvSpPr>
        <p:spPr>
          <a:xfrm>
            <a:off x="2792099" y="1852092"/>
            <a:ext cx="831300" cy="510300"/>
          </a:xfrm>
          <a:prstGeom prst="rect">
            <a:avLst/>
          </a:prstGeom>
          <a:noFill/>
          <a:ln w="762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Google Shape;727;p110"/>
          <p:cNvSpPr txBox="1">
            <a:spLocks noGrp="1"/>
          </p:cNvSpPr>
          <p:nvPr>
            <p:ph type="title"/>
          </p:nvPr>
        </p:nvSpPr>
        <p:spPr>
          <a:xfrm>
            <a:off x="324850" y="423550"/>
            <a:ext cx="83970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JPEG</a:t>
            </a:r>
            <a:endParaRPr/>
          </a:p>
        </p:txBody>
      </p:sp>
      <p:pic>
        <p:nvPicPr>
          <p:cNvPr id="728" name="Google Shape;728;p1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13250" y="1164050"/>
            <a:ext cx="4824150" cy="3307725"/>
          </a:xfrm>
          <a:prstGeom prst="rect">
            <a:avLst/>
          </a:prstGeom>
          <a:noFill/>
          <a:ln>
            <a:noFill/>
          </a:ln>
        </p:spPr>
      </p:pic>
      <p:sp>
        <p:nvSpPr>
          <p:cNvPr id="729" name="Google Shape;729;p110"/>
          <p:cNvSpPr txBox="1"/>
          <p:nvPr/>
        </p:nvSpPr>
        <p:spPr>
          <a:xfrm>
            <a:off x="850450" y="1332900"/>
            <a:ext cx="2851800" cy="348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chemeClr val="dk2"/>
                </a:solidFill>
              </a:rPr>
              <a:t>Управляя параметрами сжатия можно влиять на </a:t>
            </a:r>
            <a:r>
              <a:rPr lang="ru" sz="1800" b="1">
                <a:solidFill>
                  <a:schemeClr val="dk2"/>
                </a:solidFill>
              </a:rPr>
              <a:t>баланс между размером и качеством</a:t>
            </a:r>
            <a:endParaRPr sz="1800" b="1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ru" sz="1800">
                <a:solidFill>
                  <a:schemeClr val="dk2"/>
                </a:solidFill>
              </a:rPr>
              <a:t>Параметры:</a:t>
            </a:r>
            <a:endParaRPr sz="1800">
              <a:solidFill>
                <a:schemeClr val="dk2"/>
              </a:solidFill>
            </a:endParaRPr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Char char="-"/>
            </a:pPr>
            <a:r>
              <a:rPr lang="ru" sz="1800">
                <a:solidFill>
                  <a:schemeClr val="dk2"/>
                </a:solidFill>
              </a:rPr>
              <a:t>детализация цвета</a:t>
            </a:r>
            <a:endParaRPr sz="1800">
              <a:solidFill>
                <a:schemeClr val="dk2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-"/>
            </a:pPr>
            <a:r>
              <a:rPr lang="ru" sz="1800">
                <a:solidFill>
                  <a:schemeClr val="dk2"/>
                </a:solidFill>
              </a:rPr>
              <a:t>число компонент DCT</a:t>
            </a:r>
            <a:endParaRPr sz="1800">
              <a:solidFill>
                <a:schemeClr val="dk2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-"/>
            </a:pPr>
            <a:r>
              <a:rPr lang="ru" sz="1800">
                <a:solidFill>
                  <a:schemeClr val="dk2"/>
                </a:solidFill>
              </a:rPr>
              <a:t>размер префиксного дерева</a:t>
            </a:r>
            <a:endParaRPr sz="1800">
              <a:solidFill>
                <a:schemeClr val="dk2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-"/>
            </a:pPr>
            <a:r>
              <a:rPr lang="ru" sz="1800">
                <a:solidFill>
                  <a:schemeClr val="dk2"/>
                </a:solidFill>
              </a:rPr>
              <a:t>и др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730" name="Google Shape;730;p110"/>
          <p:cNvSpPr txBox="1"/>
          <p:nvPr/>
        </p:nvSpPr>
        <p:spPr>
          <a:xfrm>
            <a:off x="409300" y="4802950"/>
            <a:ext cx="8228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https://www.eetimes.com/baseline-jpeg-compression-juggles-image-quality-and-size/</a:t>
            </a:r>
            <a:endParaRPr/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p111"/>
          <p:cNvSpPr txBox="1">
            <a:spLocks noGrp="1"/>
          </p:cNvSpPr>
          <p:nvPr>
            <p:ph type="title"/>
          </p:nvPr>
        </p:nvSpPr>
        <p:spPr>
          <a:xfrm>
            <a:off x="324850" y="423550"/>
            <a:ext cx="83970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EXIF metadata</a:t>
            </a:r>
            <a:endParaRPr/>
          </a:p>
        </p:txBody>
      </p:sp>
      <p:sp>
        <p:nvSpPr>
          <p:cNvPr id="736" name="Google Shape;736;p111"/>
          <p:cNvSpPr txBox="1"/>
          <p:nvPr/>
        </p:nvSpPr>
        <p:spPr>
          <a:xfrm>
            <a:off x="897425" y="1238950"/>
            <a:ext cx="7477500" cy="348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chemeClr val="dk2"/>
                </a:solidFill>
              </a:rPr>
              <a:t>JPEG, DNG, CR2, HEIC,.. - это различные контейнеры у которых изображение - это одно из полей</a:t>
            </a:r>
            <a:endParaRPr sz="18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ru" sz="1800">
                <a:solidFill>
                  <a:schemeClr val="dk2"/>
                </a:solidFill>
              </a:rPr>
              <a:t>Согласно Exchangeable image file format (EXIF), разработанного </a:t>
            </a:r>
            <a:r>
              <a:rPr lang="ru" sz="1800" i="1">
                <a:solidFill>
                  <a:schemeClr val="dk2"/>
                </a:solidFill>
              </a:rPr>
              <a:t>Japan Electronics and Information Technology Industries Association</a:t>
            </a:r>
            <a:r>
              <a:rPr lang="ru" sz="1800">
                <a:solidFill>
                  <a:schemeClr val="dk2"/>
                </a:solidFill>
              </a:rPr>
              <a:t> также там хранится: </a:t>
            </a:r>
            <a:endParaRPr sz="1800">
              <a:solidFill>
                <a:schemeClr val="dk2"/>
              </a:solidFill>
            </a:endParaRPr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Char char="-"/>
            </a:pPr>
            <a:r>
              <a:rPr lang="ru" sz="1800">
                <a:solidFill>
                  <a:schemeClr val="dk2"/>
                </a:solidFill>
              </a:rPr>
              <a:t>дата и время</a:t>
            </a:r>
            <a:endParaRPr sz="1800">
              <a:solidFill>
                <a:schemeClr val="dk2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-"/>
            </a:pPr>
            <a:r>
              <a:rPr lang="ru" sz="1800">
                <a:solidFill>
                  <a:schemeClr val="dk2"/>
                </a:solidFill>
              </a:rPr>
              <a:t>параметры съемки сцены (параметры экспозиции, состояние вспышки, рассчитанная точка белого и т.д.)</a:t>
            </a:r>
            <a:endParaRPr sz="1800">
              <a:solidFill>
                <a:schemeClr val="dk2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-"/>
            </a:pPr>
            <a:r>
              <a:rPr lang="ru" sz="1800">
                <a:solidFill>
                  <a:schemeClr val="dk2"/>
                </a:solidFill>
              </a:rPr>
              <a:t>информация о выходном цветовом пространстве</a:t>
            </a:r>
            <a:endParaRPr sz="1800">
              <a:solidFill>
                <a:schemeClr val="dk2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-"/>
            </a:pPr>
            <a:r>
              <a:rPr lang="ru" sz="1800">
                <a:solidFill>
                  <a:schemeClr val="dk2"/>
                </a:solidFill>
              </a:rPr>
              <a:t>информация о GPS</a:t>
            </a:r>
            <a:endParaRPr sz="1800">
              <a:solidFill>
                <a:schemeClr val="dk2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-"/>
            </a:pPr>
            <a:r>
              <a:rPr lang="ru" sz="1800">
                <a:solidFill>
                  <a:schemeClr val="dk2"/>
                </a:solidFill>
              </a:rPr>
              <a:t>ещё много всего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0" name="Google Shape;720;p109"/>
          <p:cNvPicPr preferRelativeResize="0"/>
          <p:nvPr/>
        </p:nvPicPr>
        <p:blipFill rotWithShape="1">
          <a:blip r:embed="rId3">
            <a:alphaModFix/>
          </a:blip>
          <a:srcRect l="8975" r="7531" b="14199"/>
          <a:stretch/>
        </p:blipFill>
        <p:spPr>
          <a:xfrm>
            <a:off x="238650" y="667675"/>
            <a:ext cx="8517652" cy="3915325"/>
          </a:xfrm>
          <a:prstGeom prst="rect">
            <a:avLst/>
          </a:prstGeom>
          <a:noFill/>
          <a:ln>
            <a:noFill/>
          </a:ln>
        </p:spPr>
      </p:pic>
      <p:sp>
        <p:nvSpPr>
          <p:cNvPr id="721" name="Google Shape;721;p109"/>
          <p:cNvSpPr txBox="1"/>
          <p:nvPr/>
        </p:nvSpPr>
        <p:spPr>
          <a:xfrm>
            <a:off x="459850" y="4721750"/>
            <a:ext cx="77619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>
                <a:solidFill>
                  <a:schemeClr val="dk2"/>
                </a:solidFill>
              </a:rPr>
              <a:t>Mauricio Delbracio, Damien Kelly, Michael S. Brown, Peyman Milanfar — </a:t>
            </a:r>
            <a:r>
              <a:rPr lang="ru" sz="1000"/>
              <a:t>Mobile Computational Photography: A Tour</a:t>
            </a:r>
            <a:endParaRPr sz="1000"/>
          </a:p>
        </p:txBody>
      </p:sp>
      <p:sp>
        <p:nvSpPr>
          <p:cNvPr id="722" name="Google Shape;722;p109"/>
          <p:cNvSpPr/>
          <p:nvPr/>
        </p:nvSpPr>
        <p:spPr>
          <a:xfrm>
            <a:off x="429235" y="1852092"/>
            <a:ext cx="831300" cy="510300"/>
          </a:xfrm>
          <a:prstGeom prst="rect">
            <a:avLst/>
          </a:prstGeom>
          <a:noFill/>
          <a:ln w="762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D6A1D49-9D3F-42D4-A4CF-384EBF78DE2F}"/>
              </a:ext>
            </a:extLst>
          </p:cNvPr>
          <p:cNvSpPr txBox="1"/>
          <p:nvPr/>
        </p:nvSpPr>
        <p:spPr>
          <a:xfrm>
            <a:off x="429235" y="1941104"/>
            <a:ext cx="8313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IQA</a:t>
            </a:r>
          </a:p>
        </p:txBody>
      </p:sp>
    </p:spTree>
    <p:extLst>
      <p:ext uri="{BB962C8B-B14F-4D97-AF65-F5344CB8AC3E}">
        <p14:creationId xmlns:p14="http://schemas.microsoft.com/office/powerpoint/2010/main" val="3074829646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g2fbbbf62ffa_0_85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Arial"/>
                <a:ea typeface="Arial"/>
                <a:cs typeface="Arial"/>
                <a:sym typeface="Arial"/>
              </a:rPr>
              <a:t>IQA history: from information to perception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51" name="Google Shape;451;g2fbbbf62ffa_0_856"/>
          <p:cNvPicPr preferRelativeResize="0"/>
          <p:nvPr/>
        </p:nvPicPr>
        <p:blipFill rotWithShape="1">
          <a:blip r:embed="rId3">
            <a:alphaModFix/>
          </a:blip>
          <a:srcRect r="83354"/>
          <a:stretch/>
        </p:blipFill>
        <p:spPr>
          <a:xfrm>
            <a:off x="1970975" y="1368027"/>
            <a:ext cx="970300" cy="251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2" name="Google Shape;452;g2fbbbf62ffa_0_856"/>
          <p:cNvPicPr preferRelativeResize="0"/>
          <p:nvPr/>
        </p:nvPicPr>
        <p:blipFill rotWithShape="1">
          <a:blip r:embed="rId3">
            <a:alphaModFix/>
          </a:blip>
          <a:srcRect l="38793" r="41435"/>
          <a:stretch/>
        </p:blipFill>
        <p:spPr>
          <a:xfrm>
            <a:off x="4055725" y="1351650"/>
            <a:ext cx="1152476" cy="251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3" name="Google Shape;453;g2fbbbf62ffa_0_856"/>
          <p:cNvPicPr preferRelativeResize="0"/>
          <p:nvPr/>
        </p:nvPicPr>
        <p:blipFill rotWithShape="1">
          <a:blip r:embed="rId3">
            <a:alphaModFix/>
          </a:blip>
          <a:srcRect l="78831"/>
          <a:stretch/>
        </p:blipFill>
        <p:spPr>
          <a:xfrm>
            <a:off x="6265525" y="1351650"/>
            <a:ext cx="1233950" cy="2514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54" name="Google Shape;454;g2fbbbf62ffa_0_856"/>
          <p:cNvCxnSpPr/>
          <p:nvPr/>
        </p:nvCxnSpPr>
        <p:spPr>
          <a:xfrm>
            <a:off x="972475" y="4101125"/>
            <a:ext cx="73281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455" name="Google Shape;455;g2fbbbf62ffa_0_856"/>
          <p:cNvSpPr txBox="1"/>
          <p:nvPr/>
        </p:nvSpPr>
        <p:spPr>
          <a:xfrm>
            <a:off x="8136350" y="4019625"/>
            <a:ext cx="622800" cy="32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>
                <a:solidFill>
                  <a:schemeClr val="dk2"/>
                </a:solidFill>
              </a:rPr>
              <a:t>time</a:t>
            </a:r>
            <a:endParaRPr sz="1600">
              <a:solidFill>
                <a:schemeClr val="dk2"/>
              </a:solidFill>
            </a:endParaRPr>
          </a:p>
        </p:txBody>
      </p:sp>
      <p:sp>
        <p:nvSpPr>
          <p:cNvPr id="456" name="Google Shape;456;g2fbbbf62ffa_0_856"/>
          <p:cNvSpPr txBox="1"/>
          <p:nvPr/>
        </p:nvSpPr>
        <p:spPr>
          <a:xfrm>
            <a:off x="1637150" y="4013925"/>
            <a:ext cx="1581000" cy="32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>
                <a:solidFill>
                  <a:schemeClr val="dk2"/>
                </a:solidFill>
              </a:rPr>
              <a:t>Information maximization</a:t>
            </a:r>
            <a:endParaRPr sz="1600">
              <a:solidFill>
                <a:schemeClr val="dk2"/>
              </a:solidFill>
            </a:endParaRPr>
          </a:p>
        </p:txBody>
      </p:sp>
      <p:sp>
        <p:nvSpPr>
          <p:cNvPr id="457" name="Google Shape;457;g2fbbbf62ffa_0_856"/>
          <p:cNvSpPr txBox="1"/>
          <p:nvPr/>
        </p:nvSpPr>
        <p:spPr>
          <a:xfrm>
            <a:off x="3841475" y="4026107"/>
            <a:ext cx="1581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>
                <a:solidFill>
                  <a:schemeClr val="dk2"/>
                </a:solidFill>
              </a:rPr>
              <a:t>Model-based perception</a:t>
            </a:r>
            <a:endParaRPr sz="1600">
              <a:solidFill>
                <a:schemeClr val="dk2"/>
              </a:solidFill>
            </a:endParaRPr>
          </a:p>
        </p:txBody>
      </p:sp>
      <p:sp>
        <p:nvSpPr>
          <p:cNvPr id="458" name="Google Shape;458;g2fbbbf62ffa_0_856"/>
          <p:cNvSpPr txBox="1"/>
          <p:nvPr/>
        </p:nvSpPr>
        <p:spPr>
          <a:xfrm>
            <a:off x="6045800" y="4028089"/>
            <a:ext cx="1581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>
                <a:solidFill>
                  <a:schemeClr val="dk2"/>
                </a:solidFill>
              </a:rPr>
              <a:t>Data-based perception</a:t>
            </a:r>
            <a:endParaRPr sz="1600">
              <a:solidFill>
                <a:schemeClr val="dk2"/>
              </a:solidFill>
            </a:endParaRPr>
          </a:p>
        </p:txBody>
      </p:sp>
      <p:sp>
        <p:nvSpPr>
          <p:cNvPr id="459" name="Google Shape;459;g2fbbbf62ffa_0_856"/>
          <p:cNvSpPr txBox="1"/>
          <p:nvPr/>
        </p:nvSpPr>
        <p:spPr>
          <a:xfrm>
            <a:off x="2364550" y="2601300"/>
            <a:ext cx="1581000" cy="32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>
                <a:solidFill>
                  <a:schemeClr val="dk2"/>
                </a:solidFill>
              </a:rPr>
              <a:t>MSE</a:t>
            </a:r>
            <a:endParaRPr sz="1600">
              <a:solidFill>
                <a:schemeClr val="dk2"/>
              </a:solidFill>
            </a:endParaRPr>
          </a:p>
        </p:txBody>
      </p:sp>
      <p:sp>
        <p:nvSpPr>
          <p:cNvPr id="460" name="Google Shape;460;g2fbbbf62ffa_0_856"/>
          <p:cNvSpPr txBox="1"/>
          <p:nvPr/>
        </p:nvSpPr>
        <p:spPr>
          <a:xfrm>
            <a:off x="972475" y="2756450"/>
            <a:ext cx="1581000" cy="32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>
                <a:solidFill>
                  <a:schemeClr val="dk2"/>
                </a:solidFill>
              </a:rPr>
              <a:t>PSNR</a:t>
            </a:r>
            <a:endParaRPr sz="1600">
              <a:solidFill>
                <a:schemeClr val="dk2"/>
              </a:solidFill>
            </a:endParaRPr>
          </a:p>
        </p:txBody>
      </p:sp>
      <p:sp>
        <p:nvSpPr>
          <p:cNvPr id="461" name="Google Shape;461;g2fbbbf62ffa_0_856"/>
          <p:cNvSpPr txBox="1"/>
          <p:nvPr/>
        </p:nvSpPr>
        <p:spPr>
          <a:xfrm>
            <a:off x="7251300" y="2361306"/>
            <a:ext cx="1581000" cy="32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>
                <a:solidFill>
                  <a:schemeClr val="dk2"/>
                </a:solidFill>
              </a:rPr>
              <a:t>VMAF</a:t>
            </a:r>
            <a:endParaRPr sz="1600">
              <a:solidFill>
                <a:schemeClr val="dk2"/>
              </a:solidFill>
            </a:endParaRPr>
          </a:p>
        </p:txBody>
      </p:sp>
      <p:sp>
        <p:nvSpPr>
          <p:cNvPr id="462" name="Google Shape;462;g2fbbbf62ffa_0_856"/>
          <p:cNvSpPr txBox="1"/>
          <p:nvPr/>
        </p:nvSpPr>
        <p:spPr>
          <a:xfrm>
            <a:off x="1602550" y="2372700"/>
            <a:ext cx="1581000" cy="32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>
                <a:solidFill>
                  <a:schemeClr val="dk2"/>
                </a:solidFill>
              </a:rPr>
              <a:t>Angular</a:t>
            </a:r>
            <a:endParaRPr sz="1600">
              <a:solidFill>
                <a:schemeClr val="dk2"/>
              </a:solidFill>
            </a:endParaRPr>
          </a:p>
        </p:txBody>
      </p:sp>
      <p:sp>
        <p:nvSpPr>
          <p:cNvPr id="463" name="Google Shape;463;g2fbbbf62ffa_0_856"/>
          <p:cNvSpPr txBox="1"/>
          <p:nvPr/>
        </p:nvSpPr>
        <p:spPr>
          <a:xfrm>
            <a:off x="4542050" y="1483213"/>
            <a:ext cx="1581000" cy="32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>
                <a:solidFill>
                  <a:schemeClr val="dk2"/>
                </a:solidFill>
              </a:rPr>
              <a:t>PSIM</a:t>
            </a:r>
            <a:endParaRPr sz="1600">
              <a:solidFill>
                <a:schemeClr val="dk2"/>
              </a:solidFill>
            </a:endParaRPr>
          </a:p>
        </p:txBody>
      </p:sp>
      <p:sp>
        <p:nvSpPr>
          <p:cNvPr id="464" name="Google Shape;464;g2fbbbf62ffa_0_856"/>
          <p:cNvSpPr txBox="1"/>
          <p:nvPr/>
        </p:nvSpPr>
        <p:spPr>
          <a:xfrm>
            <a:off x="3149975" y="1638363"/>
            <a:ext cx="1581000" cy="32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>
                <a:solidFill>
                  <a:schemeClr val="dk2"/>
                </a:solidFill>
              </a:rPr>
              <a:t>MS-SIM</a:t>
            </a:r>
            <a:endParaRPr sz="1600">
              <a:solidFill>
                <a:schemeClr val="dk2"/>
              </a:solidFill>
            </a:endParaRPr>
          </a:p>
        </p:txBody>
      </p:sp>
      <p:sp>
        <p:nvSpPr>
          <p:cNvPr id="465" name="Google Shape;465;g2fbbbf62ffa_0_856"/>
          <p:cNvSpPr txBox="1"/>
          <p:nvPr/>
        </p:nvSpPr>
        <p:spPr>
          <a:xfrm>
            <a:off x="3237650" y="2120500"/>
            <a:ext cx="1581000" cy="32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>
                <a:solidFill>
                  <a:schemeClr val="dk2"/>
                </a:solidFill>
              </a:rPr>
              <a:t>SSIM</a:t>
            </a:r>
            <a:endParaRPr sz="1600">
              <a:solidFill>
                <a:schemeClr val="dk2"/>
              </a:solidFill>
            </a:endParaRPr>
          </a:p>
        </p:txBody>
      </p:sp>
      <p:sp>
        <p:nvSpPr>
          <p:cNvPr id="466" name="Google Shape;466;g2fbbbf62ffa_0_856"/>
          <p:cNvSpPr txBox="1"/>
          <p:nvPr/>
        </p:nvSpPr>
        <p:spPr>
          <a:xfrm>
            <a:off x="3780050" y="1254613"/>
            <a:ext cx="1581000" cy="32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>
                <a:solidFill>
                  <a:schemeClr val="dk2"/>
                </a:solidFill>
              </a:rPr>
              <a:t>2-SSIM</a:t>
            </a:r>
            <a:endParaRPr sz="1600">
              <a:solidFill>
                <a:schemeClr val="dk2"/>
              </a:solidFill>
            </a:endParaRPr>
          </a:p>
        </p:txBody>
      </p:sp>
      <p:sp>
        <p:nvSpPr>
          <p:cNvPr id="467" name="Google Shape;467;g2fbbbf62ffa_0_856"/>
          <p:cNvSpPr txBox="1"/>
          <p:nvPr/>
        </p:nvSpPr>
        <p:spPr>
          <a:xfrm>
            <a:off x="7039325" y="1315500"/>
            <a:ext cx="1581000" cy="32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>
                <a:solidFill>
                  <a:schemeClr val="dk2"/>
                </a:solidFill>
              </a:rPr>
              <a:t>CLIP-IQA</a:t>
            </a:r>
            <a:endParaRPr sz="1600">
              <a:solidFill>
                <a:schemeClr val="dk2"/>
              </a:solidFill>
            </a:endParaRPr>
          </a:p>
        </p:txBody>
      </p:sp>
      <p:sp>
        <p:nvSpPr>
          <p:cNvPr id="468" name="Google Shape;468;g2fbbbf62ffa_0_856"/>
          <p:cNvSpPr txBox="1"/>
          <p:nvPr/>
        </p:nvSpPr>
        <p:spPr>
          <a:xfrm>
            <a:off x="5593900" y="1351650"/>
            <a:ext cx="1581000" cy="32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>
                <a:solidFill>
                  <a:schemeClr val="dk2"/>
                </a:solidFill>
              </a:rPr>
              <a:t>LPIPS</a:t>
            </a:r>
            <a:endParaRPr sz="1600">
              <a:solidFill>
                <a:schemeClr val="dk2"/>
              </a:solidFill>
            </a:endParaRPr>
          </a:p>
        </p:txBody>
      </p:sp>
      <p:sp>
        <p:nvSpPr>
          <p:cNvPr id="469" name="Google Shape;469;g2fbbbf62ffa_0_856"/>
          <p:cNvSpPr txBox="1"/>
          <p:nvPr/>
        </p:nvSpPr>
        <p:spPr>
          <a:xfrm>
            <a:off x="7039325" y="1925100"/>
            <a:ext cx="1581000" cy="32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>
                <a:solidFill>
                  <a:schemeClr val="dk2"/>
                </a:solidFill>
              </a:rPr>
              <a:t>DISTS</a:t>
            </a:r>
            <a:endParaRPr sz="1600">
              <a:solidFill>
                <a:schemeClr val="dk2"/>
              </a:solidFill>
            </a:endParaRPr>
          </a:p>
        </p:txBody>
      </p:sp>
      <p:sp>
        <p:nvSpPr>
          <p:cNvPr id="470" name="Google Shape;470;g2fbbbf62ffa_0_856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89</a:t>
            </a:fld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63"/>
          <p:cNvSpPr txBox="1">
            <a:spLocks noGrp="1"/>
          </p:cNvSpPr>
          <p:nvPr>
            <p:ph type="title"/>
          </p:nvPr>
        </p:nvSpPr>
        <p:spPr>
          <a:xfrm>
            <a:off x="324850" y="423550"/>
            <a:ext cx="83970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Как измеряется R,G,B в камере?</a:t>
            </a:r>
            <a:endParaRPr/>
          </a:p>
        </p:txBody>
      </p:sp>
      <p:pic>
        <p:nvPicPr>
          <p:cNvPr id="378" name="Google Shape;378;p63"/>
          <p:cNvPicPr preferRelativeResize="0"/>
          <p:nvPr/>
        </p:nvPicPr>
        <p:blipFill rotWithShape="1">
          <a:blip r:embed="rId3">
            <a:alphaModFix/>
          </a:blip>
          <a:srcRect t="16527"/>
          <a:stretch/>
        </p:blipFill>
        <p:spPr>
          <a:xfrm>
            <a:off x="5127325" y="1828050"/>
            <a:ext cx="3200376" cy="2821649"/>
          </a:xfrm>
          <a:prstGeom prst="rect">
            <a:avLst/>
          </a:prstGeom>
          <a:noFill/>
          <a:ln>
            <a:noFill/>
          </a:ln>
        </p:spPr>
      </p:pic>
      <p:sp>
        <p:nvSpPr>
          <p:cNvPr id="379" name="Google Shape;379;p63"/>
          <p:cNvSpPr txBox="1"/>
          <p:nvPr/>
        </p:nvSpPr>
        <p:spPr>
          <a:xfrm>
            <a:off x="897425" y="1238950"/>
            <a:ext cx="4374300" cy="323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chemeClr val="dk2"/>
                </a:solidFill>
              </a:rPr>
              <a:t>Перед тем как свет попадает на фотодиод он проходит большой путь:</a:t>
            </a:r>
            <a:endParaRPr sz="1800">
              <a:solidFill>
                <a:schemeClr val="dk2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❏"/>
            </a:pPr>
            <a:r>
              <a:rPr lang="ru" sz="1800">
                <a:solidFill>
                  <a:schemeClr val="dk2"/>
                </a:solidFill>
              </a:rPr>
              <a:t>объектив камеры</a:t>
            </a:r>
            <a:endParaRPr sz="1800">
              <a:solidFill>
                <a:schemeClr val="dk2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❏"/>
            </a:pPr>
            <a:r>
              <a:rPr lang="ru" sz="1800">
                <a:solidFill>
                  <a:schemeClr val="dk2"/>
                </a:solidFill>
              </a:rPr>
              <a:t>микролинза (для чего?)</a:t>
            </a:r>
            <a:endParaRPr sz="1800">
              <a:solidFill>
                <a:schemeClr val="dk2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❏"/>
            </a:pPr>
            <a:r>
              <a:rPr lang="ru" sz="1800">
                <a:solidFill>
                  <a:schemeClr val="dk2"/>
                </a:solidFill>
              </a:rPr>
              <a:t>цветной фильтр, который ослабляет сигнал разных частях спектра по-разному</a:t>
            </a:r>
            <a:endParaRPr sz="1800">
              <a:solidFill>
                <a:schemeClr val="dk2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❏"/>
            </a:pPr>
            <a:r>
              <a:rPr lang="ru" sz="1800">
                <a:solidFill>
                  <a:schemeClr val="dk2"/>
                </a:solidFill>
              </a:rPr>
              <a:t>фотодиод!</a:t>
            </a:r>
            <a:endParaRPr sz="18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chemeClr val="dk2"/>
                </a:solidFill>
              </a:rPr>
              <a:t>В зависимости от фильтра мы получаем свой отклик</a:t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380" name="Google Shape;380;p6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83575" y="552650"/>
            <a:ext cx="1497500" cy="211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1" name="Google Shape;381;p63"/>
          <p:cNvPicPr preferRelativeResize="0"/>
          <p:nvPr/>
        </p:nvPicPr>
        <p:blipFill rotWithShape="1">
          <a:blip r:embed="rId5">
            <a:alphaModFix/>
          </a:blip>
          <a:srcRect t="11642" r="58342" b="27559"/>
          <a:stretch/>
        </p:blipFill>
        <p:spPr>
          <a:xfrm>
            <a:off x="8260350" y="2664150"/>
            <a:ext cx="720725" cy="804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2" name="Google Shape;382;p63"/>
          <p:cNvPicPr preferRelativeResize="0"/>
          <p:nvPr/>
        </p:nvPicPr>
        <p:blipFill rotWithShape="1">
          <a:blip r:embed="rId5">
            <a:alphaModFix/>
          </a:blip>
          <a:srcRect l="43203" t="11642" r="13644" b="27559"/>
          <a:stretch/>
        </p:blipFill>
        <p:spPr>
          <a:xfrm>
            <a:off x="8260350" y="3552100"/>
            <a:ext cx="720725" cy="7768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5" name="Google Shape;475;g2fbbbf62ffa_0_879"/>
          <p:cNvPicPr preferRelativeResize="0"/>
          <p:nvPr/>
        </p:nvPicPr>
        <p:blipFill rotWithShape="1">
          <a:blip r:embed="rId3">
            <a:alphaModFix/>
          </a:blip>
          <a:srcRect b="76665"/>
          <a:stretch/>
        </p:blipFill>
        <p:spPr>
          <a:xfrm>
            <a:off x="1973325" y="3578875"/>
            <a:ext cx="5391301" cy="365100"/>
          </a:xfrm>
          <a:prstGeom prst="rect">
            <a:avLst/>
          </a:prstGeom>
          <a:noFill/>
          <a:ln>
            <a:noFill/>
          </a:ln>
        </p:spPr>
      </p:pic>
      <p:sp>
        <p:nvSpPr>
          <p:cNvPr id="476" name="Google Shape;476;g2fbbbf62ffa_0_879"/>
          <p:cNvSpPr txBox="1">
            <a:spLocks noGrp="1"/>
          </p:cNvSpPr>
          <p:nvPr>
            <p:ph type="title"/>
          </p:nvPr>
        </p:nvSpPr>
        <p:spPr>
          <a:xfrm>
            <a:off x="313200" y="446400"/>
            <a:ext cx="83046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Arial"/>
                <a:ea typeface="Arial"/>
                <a:cs typeface="Arial"/>
                <a:sym typeface="Arial"/>
              </a:rPr>
              <a:t>PSNR: MSE-based metrics for IQA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77" name="Google Shape;477;g2fbbbf62ffa_0_87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18050" y="1283875"/>
            <a:ext cx="2837600" cy="2048800"/>
          </a:xfrm>
          <a:prstGeom prst="rect">
            <a:avLst/>
          </a:prstGeom>
          <a:noFill/>
          <a:ln>
            <a:noFill/>
          </a:ln>
        </p:spPr>
      </p:pic>
      <p:sp>
        <p:nvSpPr>
          <p:cNvPr id="478" name="Google Shape;478;g2fbbbf62ffa_0_879"/>
          <p:cNvSpPr txBox="1"/>
          <p:nvPr/>
        </p:nvSpPr>
        <p:spPr>
          <a:xfrm>
            <a:off x="433575" y="1229575"/>
            <a:ext cx="4456200" cy="32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>
                <a:solidFill>
                  <a:schemeClr val="dk2"/>
                </a:solidFill>
              </a:rPr>
              <a:t>PSNR metrics:</a:t>
            </a:r>
            <a:endParaRPr sz="1600">
              <a:solidFill>
                <a:schemeClr val="dk2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Char char="-"/>
            </a:pPr>
            <a:r>
              <a:rPr lang="ru" sz="1600">
                <a:solidFill>
                  <a:schemeClr val="dk2"/>
                </a:solidFill>
              </a:rPr>
              <a:t>are the most popular metrics for signal quality</a:t>
            </a:r>
            <a:endParaRPr sz="1600">
              <a:solidFill>
                <a:schemeClr val="dk2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Char char="-"/>
            </a:pPr>
            <a:r>
              <a:rPr lang="ru" sz="1600">
                <a:solidFill>
                  <a:schemeClr val="dk2"/>
                </a:solidFill>
              </a:rPr>
              <a:t>minimize signal entropy</a:t>
            </a:r>
            <a:endParaRPr sz="1600">
              <a:solidFill>
                <a:schemeClr val="dk2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Char char="-"/>
            </a:pPr>
            <a:r>
              <a:rPr lang="ru" sz="1600">
                <a:solidFill>
                  <a:schemeClr val="dk2"/>
                </a:solidFill>
              </a:rPr>
              <a:t>is one of the contributed metrics in all challenges for IQA</a:t>
            </a:r>
            <a:endParaRPr sz="1600">
              <a:solidFill>
                <a:schemeClr val="dk2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Char char="-"/>
            </a:pPr>
            <a:r>
              <a:rPr lang="ru" sz="1600">
                <a:solidFill>
                  <a:schemeClr val="dk2"/>
                </a:solidFill>
              </a:rPr>
              <a:t>even now it is one of the most used metric in scope of CVPR NTIRE workshop</a:t>
            </a:r>
            <a:endParaRPr sz="1600">
              <a:solidFill>
                <a:schemeClr val="dk2"/>
              </a:solidFill>
            </a:endParaRPr>
          </a:p>
        </p:txBody>
      </p:sp>
      <p:pic>
        <p:nvPicPr>
          <p:cNvPr id="479" name="Google Shape;479;g2fbbbf62ffa_0_879"/>
          <p:cNvPicPr preferRelativeResize="0"/>
          <p:nvPr/>
        </p:nvPicPr>
        <p:blipFill rotWithShape="1">
          <a:blip r:embed="rId3">
            <a:alphaModFix/>
          </a:blip>
          <a:srcRect t="52508" b="4419"/>
          <a:stretch/>
        </p:blipFill>
        <p:spPr>
          <a:xfrm>
            <a:off x="1973325" y="3943975"/>
            <a:ext cx="5391301" cy="6739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80" name="Google Shape;480;g2fbbbf62ffa_0_879"/>
          <p:cNvCxnSpPr/>
          <p:nvPr/>
        </p:nvCxnSpPr>
        <p:spPr>
          <a:xfrm>
            <a:off x="3048875" y="4613025"/>
            <a:ext cx="1544400" cy="690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481" name="Google Shape;481;g2fbbbf62ffa_0_879"/>
          <p:cNvPicPr preferRelativeResize="0"/>
          <p:nvPr/>
        </p:nvPicPr>
        <p:blipFill rotWithShape="1">
          <a:blip r:embed="rId5">
            <a:alphaModFix/>
          </a:blip>
          <a:srcRect t="53752" r="83354"/>
          <a:stretch/>
        </p:blipFill>
        <p:spPr>
          <a:xfrm>
            <a:off x="0" y="3980576"/>
            <a:ext cx="970300" cy="1162925"/>
          </a:xfrm>
          <a:prstGeom prst="rect">
            <a:avLst/>
          </a:prstGeom>
          <a:noFill/>
          <a:ln>
            <a:noFill/>
          </a:ln>
        </p:spPr>
      </p:pic>
      <p:sp>
        <p:nvSpPr>
          <p:cNvPr id="482" name="Google Shape;482;g2fbbbf62ffa_0_879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90</a:t>
            </a:fld>
            <a:endParaRPr/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7" name="Google Shape;487;g2fbbbf62ffa_0_889"/>
          <p:cNvPicPr preferRelativeResize="0"/>
          <p:nvPr/>
        </p:nvPicPr>
        <p:blipFill rotWithShape="1">
          <a:blip r:embed="rId3">
            <a:alphaModFix/>
          </a:blip>
          <a:srcRect l="38793" t="13934" r="41435"/>
          <a:stretch/>
        </p:blipFill>
        <p:spPr>
          <a:xfrm>
            <a:off x="0" y="2979375"/>
            <a:ext cx="1152476" cy="2164125"/>
          </a:xfrm>
          <a:prstGeom prst="rect">
            <a:avLst/>
          </a:prstGeom>
          <a:noFill/>
          <a:ln>
            <a:noFill/>
          </a:ln>
        </p:spPr>
      </p:pic>
      <p:sp>
        <p:nvSpPr>
          <p:cNvPr id="488" name="Google Shape;488;g2fbbbf62ffa_0_889"/>
          <p:cNvSpPr txBox="1">
            <a:spLocks noGrp="1"/>
          </p:cNvSpPr>
          <p:nvPr>
            <p:ph type="title"/>
          </p:nvPr>
        </p:nvSpPr>
        <p:spPr>
          <a:xfrm>
            <a:off x="313200" y="446400"/>
            <a:ext cx="82227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Arial"/>
                <a:ea typeface="Arial"/>
                <a:cs typeface="Arial"/>
                <a:sym typeface="Arial"/>
              </a:rPr>
              <a:t>SSIM: Paying attention to structure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9" name="Google Shape;489;g2fbbbf62ffa_0_889"/>
          <p:cNvSpPr txBox="1"/>
          <p:nvPr/>
        </p:nvSpPr>
        <p:spPr>
          <a:xfrm>
            <a:off x="793550" y="1376275"/>
            <a:ext cx="3629400" cy="31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</a:pPr>
            <a:r>
              <a:rPr lang="ru" sz="1600">
                <a:solidFill>
                  <a:schemeClr val="dk2"/>
                </a:solidFill>
              </a:rPr>
              <a:t>MSE-based metric does not rely on structures but on L2 norm</a:t>
            </a:r>
            <a:endParaRPr sz="1600">
              <a:solidFill>
                <a:schemeClr val="dk2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</a:pPr>
            <a:r>
              <a:rPr lang="ru" sz="1600">
                <a:solidFill>
                  <a:schemeClr val="dk2"/>
                </a:solidFill>
              </a:rPr>
              <a:t>SSIM analyse statistic for images such as mean, std and covariance</a:t>
            </a:r>
            <a:endParaRPr sz="1600">
              <a:solidFill>
                <a:schemeClr val="dk2"/>
              </a:solidFill>
            </a:endParaRPr>
          </a:p>
          <a:p>
            <a:pPr marL="45720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</a:pPr>
            <a:r>
              <a:rPr lang="ru" sz="1600">
                <a:solidFill>
                  <a:schemeClr val="dk2"/>
                </a:solidFill>
              </a:rPr>
              <a:t>SSIM is based on </a:t>
            </a:r>
            <a:r>
              <a:rPr lang="ru" sz="1600" b="1">
                <a:solidFill>
                  <a:schemeClr val="dk2"/>
                </a:solidFill>
              </a:rPr>
              <a:t>structure illuminance and contrast (no colors)</a:t>
            </a:r>
            <a:endParaRPr sz="1600" b="1">
              <a:solidFill>
                <a:schemeClr val="dk2"/>
              </a:solidFill>
            </a:endParaRPr>
          </a:p>
          <a:p>
            <a:pPr marL="45720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</a:pPr>
            <a:r>
              <a:rPr lang="ru" sz="1600" b="1">
                <a:solidFill>
                  <a:schemeClr val="dk2"/>
                </a:solidFill>
              </a:rPr>
              <a:t>SSIM is already a perceptual metric: it relies on our knowledge about HVS!</a:t>
            </a:r>
            <a:endParaRPr sz="1600">
              <a:solidFill>
                <a:schemeClr val="dk2"/>
              </a:solidFill>
            </a:endParaRPr>
          </a:p>
        </p:txBody>
      </p:sp>
      <p:pic>
        <p:nvPicPr>
          <p:cNvPr id="490" name="Google Shape;490;g2fbbbf62ffa_0_88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85625" y="1235375"/>
            <a:ext cx="4146676" cy="3280200"/>
          </a:xfrm>
          <a:prstGeom prst="rect">
            <a:avLst/>
          </a:prstGeom>
          <a:noFill/>
          <a:ln>
            <a:noFill/>
          </a:ln>
        </p:spPr>
      </p:pic>
      <p:sp>
        <p:nvSpPr>
          <p:cNvPr id="491" name="Google Shape;491;g2fbbbf62ffa_0_889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91</a:t>
            </a:fld>
            <a:endParaRPr/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g2fbbbf62ffa_0_896"/>
          <p:cNvSpPr txBox="1">
            <a:spLocks noGrp="1"/>
          </p:cNvSpPr>
          <p:nvPr>
            <p:ph type="title"/>
          </p:nvPr>
        </p:nvSpPr>
        <p:spPr>
          <a:xfrm>
            <a:off x="313200" y="446400"/>
            <a:ext cx="82227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Arial"/>
                <a:ea typeface="Arial"/>
                <a:cs typeface="Arial"/>
                <a:sym typeface="Arial"/>
              </a:rPr>
              <a:t>Data-based perceptual metrics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97" name="Google Shape;497;g2fbbbf62ffa_0_896"/>
          <p:cNvPicPr preferRelativeResize="0"/>
          <p:nvPr/>
        </p:nvPicPr>
        <p:blipFill rotWithShape="1">
          <a:blip r:embed="rId3">
            <a:alphaModFix/>
          </a:blip>
          <a:srcRect l="78831"/>
          <a:stretch/>
        </p:blipFill>
        <p:spPr>
          <a:xfrm>
            <a:off x="0" y="2628900"/>
            <a:ext cx="1233950" cy="251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8" name="Google Shape;498;g2fbbbf62ffa_0_896"/>
          <p:cNvPicPr preferRelativeResize="0"/>
          <p:nvPr/>
        </p:nvPicPr>
        <p:blipFill rotWithShape="1">
          <a:blip r:embed="rId4">
            <a:alphaModFix/>
          </a:blip>
          <a:srcRect r="49939"/>
          <a:stretch/>
        </p:blipFill>
        <p:spPr>
          <a:xfrm>
            <a:off x="10546850" y="2350925"/>
            <a:ext cx="3380449" cy="27598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99" name="Google Shape;499;g2fbbbf62ffa_0_896"/>
          <p:cNvGrpSpPr/>
          <p:nvPr/>
        </p:nvGrpSpPr>
        <p:grpSpPr>
          <a:xfrm>
            <a:off x="1627275" y="1326700"/>
            <a:ext cx="6672049" cy="1607200"/>
            <a:chOff x="1627275" y="1174300"/>
            <a:chExt cx="6672049" cy="1607200"/>
          </a:xfrm>
        </p:grpSpPr>
        <p:pic>
          <p:nvPicPr>
            <p:cNvPr id="500" name="Google Shape;500;g2fbbbf62ffa_0_896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1627275" y="1174300"/>
              <a:ext cx="6672049" cy="15814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01" name="Google Shape;501;g2fbbbf62ffa_0_896"/>
            <p:cNvSpPr/>
            <p:nvPr/>
          </p:nvSpPr>
          <p:spPr>
            <a:xfrm>
              <a:off x="6320125" y="2511800"/>
              <a:ext cx="1979100" cy="269700"/>
            </a:xfrm>
            <a:prstGeom prst="rect">
              <a:avLst/>
            </a:prstGeom>
            <a:noFill/>
            <a:ln w="952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</p:grpSp>
      <p:sp>
        <p:nvSpPr>
          <p:cNvPr id="502" name="Google Shape;502;g2fbbbf62ffa_0_896"/>
          <p:cNvSpPr txBox="1"/>
          <p:nvPr/>
        </p:nvSpPr>
        <p:spPr>
          <a:xfrm>
            <a:off x="1529425" y="3156850"/>
            <a:ext cx="6802800" cy="122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>
                <a:solidFill>
                  <a:schemeClr val="dk2"/>
                </a:solidFill>
              </a:rPr>
              <a:t>Having LPIPS as an example we can see that in order to train a model we need </a:t>
            </a:r>
            <a:r>
              <a:rPr lang="ru" sz="1600" b="1">
                <a:solidFill>
                  <a:schemeClr val="dk2"/>
                </a:solidFill>
              </a:rPr>
              <a:t>data on perceptual judgement</a:t>
            </a:r>
            <a:r>
              <a:rPr lang="ru" sz="1600">
                <a:solidFill>
                  <a:schemeClr val="dk2"/>
                </a:solidFill>
              </a:rPr>
              <a:t>. </a:t>
            </a:r>
            <a:endParaRPr sz="1600">
              <a:solidFill>
                <a:schemeClr val="dk2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2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>
                <a:solidFill>
                  <a:schemeClr val="dk2"/>
                </a:solidFill>
              </a:rPr>
              <a:t>Nowadays these type of data is obtained through </a:t>
            </a:r>
            <a:r>
              <a:rPr lang="ru" sz="1600" b="1">
                <a:solidFill>
                  <a:schemeClr val="dk2"/>
                </a:solidFill>
              </a:rPr>
              <a:t>mean-opinion score</a:t>
            </a:r>
            <a:r>
              <a:rPr lang="ru" sz="1600">
                <a:solidFill>
                  <a:schemeClr val="dk2"/>
                </a:solidFill>
              </a:rPr>
              <a:t> (MOS) collection. </a:t>
            </a:r>
            <a:endParaRPr sz="1600">
              <a:solidFill>
                <a:schemeClr val="dk2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2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2"/>
              </a:solidFill>
            </a:endParaRPr>
          </a:p>
        </p:txBody>
      </p:sp>
      <p:sp>
        <p:nvSpPr>
          <p:cNvPr id="503" name="Google Shape;503;g2fbbbf62ffa_0_896"/>
          <p:cNvSpPr txBox="1"/>
          <p:nvPr/>
        </p:nvSpPr>
        <p:spPr>
          <a:xfrm>
            <a:off x="2438400" y="4735402"/>
            <a:ext cx="64350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>
                <a:solidFill>
                  <a:srgbClr val="222222"/>
                </a:solidFill>
                <a:highlight>
                  <a:srgbClr val="FFFFFF"/>
                </a:highlight>
              </a:rPr>
              <a:t>Zhang, Richard, et al. "The unreasonable effectiveness of deep features as a perceptual metric." </a:t>
            </a:r>
            <a:r>
              <a:rPr lang="ru" sz="1000" i="1">
                <a:solidFill>
                  <a:srgbClr val="222222"/>
                </a:solidFill>
                <a:highlight>
                  <a:srgbClr val="FFFFFF"/>
                </a:highlight>
              </a:rPr>
              <a:t>CVPR</a:t>
            </a:r>
            <a:r>
              <a:rPr lang="ru" sz="1000">
                <a:solidFill>
                  <a:srgbClr val="222222"/>
                </a:solidFill>
                <a:highlight>
                  <a:srgbClr val="FFFFFF"/>
                </a:highlight>
              </a:rPr>
              <a:t>. 2018.</a:t>
            </a:r>
            <a:endParaRPr sz="1000"/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g2fbbbf62ffa_0_568"/>
          <p:cNvSpPr txBox="1">
            <a:spLocks noGrp="1"/>
          </p:cNvSpPr>
          <p:nvPr>
            <p:ph type="title"/>
          </p:nvPr>
        </p:nvSpPr>
        <p:spPr>
          <a:xfrm>
            <a:off x="443375" y="565250"/>
            <a:ext cx="70761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/>
              <a:t>Interesting solution by Karen Egiazarian</a:t>
            </a:r>
            <a:endParaRPr sz="2400"/>
          </a:p>
        </p:txBody>
      </p:sp>
      <p:pic>
        <p:nvPicPr>
          <p:cNvPr id="509" name="Google Shape;509;g2fbbbf62ffa_0_5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79625" y="1462351"/>
            <a:ext cx="6736060" cy="120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0" name="Google Shape;510;g2fbbbf62ffa_0_56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79626" y="2863559"/>
            <a:ext cx="6736061" cy="1727516"/>
          </a:xfrm>
          <a:prstGeom prst="rect">
            <a:avLst/>
          </a:prstGeom>
          <a:noFill/>
          <a:ln>
            <a:noFill/>
          </a:ln>
        </p:spPr>
      </p:pic>
      <p:sp>
        <p:nvSpPr>
          <p:cNvPr id="511" name="Google Shape;511;g2fbbbf62ffa_0_568"/>
          <p:cNvSpPr/>
          <p:nvPr/>
        </p:nvSpPr>
        <p:spPr>
          <a:xfrm>
            <a:off x="4484746" y="4293050"/>
            <a:ext cx="436500" cy="202800"/>
          </a:xfrm>
          <a:prstGeom prst="rect">
            <a:avLst/>
          </a:prstGeom>
          <a:noFill/>
          <a:ln w="19050" cap="flat" cmpd="sng">
            <a:solidFill>
              <a:srgbClr val="00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2" name="Google Shape;512;g2fbbbf62ffa_0_568"/>
          <p:cNvSpPr txBox="1"/>
          <p:nvPr/>
        </p:nvSpPr>
        <p:spPr>
          <a:xfrm>
            <a:off x="1319663" y="1200650"/>
            <a:ext cx="6644700" cy="30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>
                <a:latin typeface="Raleway"/>
                <a:ea typeface="Raleway"/>
                <a:cs typeface="Raleway"/>
                <a:sym typeface="Raleway"/>
              </a:rPr>
              <a:t>Neural network architecture for a metric that correlates well with MOS</a:t>
            </a:r>
            <a:endParaRPr sz="150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513" name="Google Shape;513;g2fbbbf62ffa_0_568"/>
          <p:cNvSpPr txBox="1"/>
          <p:nvPr/>
        </p:nvSpPr>
        <p:spPr>
          <a:xfrm>
            <a:off x="1319663" y="2610572"/>
            <a:ext cx="6388500" cy="30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>
                <a:latin typeface="Raleway"/>
                <a:ea typeface="Raleway"/>
                <a:cs typeface="Raleway"/>
                <a:sym typeface="Raleway"/>
              </a:rPr>
              <a:t>Computational results</a:t>
            </a:r>
            <a:endParaRPr sz="150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514" name="Google Shape;514;g2fbbbf62ffa_0_568"/>
          <p:cNvSpPr txBox="1"/>
          <p:nvPr/>
        </p:nvSpPr>
        <p:spPr>
          <a:xfrm>
            <a:off x="93575" y="4760982"/>
            <a:ext cx="8174400" cy="32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>
                <a:solidFill>
                  <a:srgbClr val="595959"/>
                </a:solidFill>
                <a:latin typeface="Raleway"/>
                <a:ea typeface="Raleway"/>
                <a:cs typeface="Raleway"/>
                <a:sym typeface="Raleway"/>
              </a:rPr>
              <a:t>Paper </a:t>
            </a:r>
            <a:r>
              <a:rPr lang="ru" sz="900">
                <a:solidFill>
                  <a:srgbClr val="595959"/>
                </a:solidFill>
                <a:highlight>
                  <a:srgbClr val="FFFFFF"/>
                </a:highlight>
                <a:latin typeface="Raleway"/>
                <a:ea typeface="Raleway"/>
                <a:cs typeface="Raleway"/>
                <a:sym typeface="Raleway"/>
              </a:rPr>
              <a:t>Full-Reference Quality Metric Based on Neural Network to Assess the Visual Quality of Remote Sensing Images</a:t>
            </a:r>
            <a:endParaRPr sz="900">
              <a:solidFill>
                <a:srgbClr val="595959"/>
              </a:solidFill>
              <a:highlight>
                <a:srgbClr val="FFFFFF"/>
              </a:highlight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rgbClr val="595959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515" name="Google Shape;515;g2fbbbf62ffa_0_568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ru"/>
              <a:t>93</a:t>
            </a:fld>
            <a:endParaRPr/>
          </a:p>
        </p:txBody>
      </p:sp>
      <p:graphicFrame>
        <p:nvGraphicFramePr>
          <p:cNvPr id="516" name="Google Shape;516;g2fbbbf62ffa_0_568"/>
          <p:cNvGraphicFramePr/>
          <p:nvPr/>
        </p:nvGraphicFramePr>
        <p:xfrm>
          <a:off x="8194700" y="1462350"/>
          <a:ext cx="671925" cy="2944226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6719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4292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5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PSNR</a:t>
                      </a:r>
                      <a:endParaRPr sz="15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28575" marR="28575" marT="19050" marB="19050" anchor="b">
                    <a:lnL w="7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292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5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SSIM</a:t>
                      </a:r>
                      <a:endParaRPr sz="15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28575" marR="28575" marT="19050" marB="19050" anchor="b">
                    <a:lnL w="7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292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5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FSIM</a:t>
                      </a:r>
                      <a:endParaRPr sz="15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28575" marR="28575" marT="19050" marB="19050" anchor="b">
                    <a:lnL w="7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292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5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PSNRHA</a:t>
                      </a:r>
                      <a:endParaRPr sz="15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28575" marR="28575" marT="19050" marB="19050" anchor="b">
                    <a:lnL w="7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292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5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VSI</a:t>
                      </a:r>
                      <a:endParaRPr sz="15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28575" marR="28575" marT="19050" marB="19050" anchor="b">
                    <a:lnL w="7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292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5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MDSI</a:t>
                      </a:r>
                      <a:endParaRPr sz="15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28575" marR="28575" marT="19050" marB="19050" anchor="b">
                    <a:lnL w="7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292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5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WSNR</a:t>
                      </a:r>
                      <a:endParaRPr sz="15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28575" marR="28575" marT="19050" marB="19050" anchor="b">
                    <a:lnL w="7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4292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5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…</a:t>
                      </a:r>
                      <a:endParaRPr sz="15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28575" marR="28575" marT="19050" marB="19050" anchor="b">
                    <a:lnL w="7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g2fbbbf62ffa_0_1012"/>
          <p:cNvSpPr txBox="1">
            <a:spLocks noGrp="1"/>
          </p:cNvSpPr>
          <p:nvPr>
            <p:ph type="title"/>
          </p:nvPr>
        </p:nvSpPr>
        <p:spPr>
          <a:xfrm>
            <a:off x="423900" y="3526375"/>
            <a:ext cx="4878000" cy="63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ru"/>
              <a:t>Perceptual-based metric for image color artifacts</a:t>
            </a:r>
            <a:endParaRPr/>
          </a:p>
        </p:txBody>
      </p:sp>
      <p:pic>
        <p:nvPicPr>
          <p:cNvPr id="522" name="Google Shape;522;g2fbbbf62ffa_0_10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94006" y="0"/>
            <a:ext cx="3482044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g2fbbbf62ffa_0_549"/>
          <p:cNvSpPr txBox="1"/>
          <p:nvPr/>
        </p:nvSpPr>
        <p:spPr>
          <a:xfrm>
            <a:off x="545100" y="1596775"/>
            <a:ext cx="4026900" cy="29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ru" sz="1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Long story short: </a:t>
            </a:r>
            <a:r>
              <a:rPr lang="ru" sz="18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YES!</a:t>
            </a:r>
            <a:endParaRPr sz="1800" b="1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endParaRPr sz="18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ru" sz="1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In fact currently there is no metrics for color differences accounting </a:t>
            </a:r>
            <a:r>
              <a:rPr lang="ru" sz="18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accepted by scientific community</a:t>
            </a:r>
            <a:r>
              <a:rPr lang="ru" sz="1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.</a:t>
            </a:r>
            <a:endParaRPr sz="18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endParaRPr sz="18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ru" sz="1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Still, they </a:t>
            </a:r>
            <a:r>
              <a:rPr lang="ru" sz="18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should be taken into account</a:t>
            </a:r>
            <a:r>
              <a:rPr lang="ru" sz="1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 even for neural-free IQA methods.</a:t>
            </a:r>
            <a:endParaRPr sz="18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endParaRPr sz="18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endParaRPr sz="18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endParaRPr sz="18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endParaRPr sz="18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endParaRPr sz="18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528" name="Google Shape;528;g2fbbbf62ffa_0_5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0825" y="1064350"/>
            <a:ext cx="4527476" cy="3394399"/>
          </a:xfrm>
          <a:prstGeom prst="rect">
            <a:avLst/>
          </a:prstGeom>
          <a:noFill/>
          <a:ln>
            <a:noFill/>
          </a:ln>
        </p:spPr>
      </p:pic>
      <p:sp>
        <p:nvSpPr>
          <p:cNvPr id="529" name="Google Shape;529;g2fbbbf62ffa_0_549"/>
          <p:cNvSpPr txBox="1">
            <a:spLocks noGrp="1"/>
          </p:cNvSpPr>
          <p:nvPr>
            <p:ph type="title"/>
          </p:nvPr>
        </p:nvSpPr>
        <p:spPr>
          <a:xfrm>
            <a:off x="443375" y="565250"/>
            <a:ext cx="77286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/>
              <a:t>Can we hack PSNR and SSIM at the same time?</a:t>
            </a:r>
            <a:endParaRPr sz="2400"/>
          </a:p>
        </p:txBody>
      </p:sp>
      <p:sp>
        <p:nvSpPr>
          <p:cNvPr id="530" name="Google Shape;530;g2fbbbf62ffa_0_549"/>
          <p:cNvSpPr txBox="1"/>
          <p:nvPr/>
        </p:nvSpPr>
        <p:spPr>
          <a:xfrm>
            <a:off x="5655975" y="4367150"/>
            <a:ext cx="3232200" cy="31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Equal-value sphere for PSNR and SSIM</a:t>
            </a:r>
            <a:endParaRPr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531" name="Google Shape;531;g2fbbbf62ffa_0_549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ru"/>
              <a:t>95</a:t>
            </a:fld>
            <a:endParaRPr/>
          </a:p>
        </p:txBody>
      </p:sp>
      <p:sp>
        <p:nvSpPr>
          <p:cNvPr id="532" name="Google Shape;532;g2fbbbf62ffa_0_549"/>
          <p:cNvSpPr txBox="1"/>
          <p:nvPr/>
        </p:nvSpPr>
        <p:spPr>
          <a:xfrm>
            <a:off x="6027775" y="3196475"/>
            <a:ext cx="1380000" cy="310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ru" sz="12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Source image</a:t>
            </a:r>
            <a:endParaRPr sz="12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533" name="Google Shape;533;g2fbbbf62ffa_0_549"/>
          <p:cNvSpPr txBox="1"/>
          <p:nvPr/>
        </p:nvSpPr>
        <p:spPr>
          <a:xfrm>
            <a:off x="7508300" y="960000"/>
            <a:ext cx="1380000" cy="310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ru" sz="12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Amplified color noise</a:t>
            </a:r>
            <a:endParaRPr sz="12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534" name="Google Shape;534;g2fbbbf62ffa_0_549"/>
          <p:cNvSpPr txBox="1"/>
          <p:nvPr/>
        </p:nvSpPr>
        <p:spPr>
          <a:xfrm>
            <a:off x="4441674" y="1361406"/>
            <a:ext cx="841800" cy="635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ru" sz="12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Same PSNR and SSIM</a:t>
            </a:r>
            <a:endParaRPr sz="12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g2fbbbf62ffa_0_557"/>
          <p:cNvSpPr txBox="1">
            <a:spLocks noGrp="1"/>
          </p:cNvSpPr>
          <p:nvPr>
            <p:ph type="title"/>
          </p:nvPr>
        </p:nvSpPr>
        <p:spPr>
          <a:xfrm>
            <a:off x="443375" y="565250"/>
            <a:ext cx="70761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/>
              <a:t>First step: Egiazarian results reproduction</a:t>
            </a:r>
            <a:endParaRPr sz="2400"/>
          </a:p>
        </p:txBody>
      </p:sp>
      <p:graphicFrame>
        <p:nvGraphicFramePr>
          <p:cNvPr id="540" name="Google Shape;540;g2fbbbf62ffa_0_557"/>
          <p:cNvGraphicFramePr/>
          <p:nvPr/>
        </p:nvGraphicFramePr>
        <p:xfrm>
          <a:off x="553400" y="1353450"/>
          <a:ext cx="3000000" cy="300000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8351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834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9532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500" b="1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Metrics for image quality assessment</a:t>
                      </a:r>
                      <a:endParaRPr sz="1500" b="1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28575" marR="28575" marT="19050" marB="19050" anchor="ctr">
                    <a:lnL w="7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500" b="1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SROCC</a:t>
                      </a:r>
                      <a:endParaRPr sz="1500" b="1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28575" marR="28575" marT="19050" marB="19050" anchor="ctr">
                    <a:lnL w="7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292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5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PSNR</a:t>
                      </a:r>
                      <a:endParaRPr sz="15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28575" marR="28575" marT="19050" marB="19050" anchor="b">
                    <a:lnL w="7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5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0,639</a:t>
                      </a:r>
                      <a:endParaRPr sz="15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28575" marR="28575" marT="19050" marB="19050" anchor="b">
                    <a:lnL w="7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292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5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SSIM</a:t>
                      </a:r>
                      <a:endParaRPr sz="15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28575" marR="28575" marT="19050" marB="19050" anchor="b">
                    <a:lnL w="7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5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0,637</a:t>
                      </a:r>
                      <a:endParaRPr sz="15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28575" marR="28575" marT="19050" marB="19050" anchor="b">
                    <a:lnL w="7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292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5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FSIM</a:t>
                      </a:r>
                      <a:endParaRPr sz="15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28575" marR="28575" marT="19050" marB="19050" anchor="b">
                    <a:lnL w="7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5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0,801</a:t>
                      </a:r>
                      <a:endParaRPr sz="15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28575" marR="28575" marT="19050" marB="19050" anchor="b">
                    <a:lnL w="7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292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5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PSNRHA</a:t>
                      </a:r>
                      <a:endParaRPr sz="15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28575" marR="28575" marT="19050" marB="19050" anchor="b">
                    <a:lnL w="7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5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0,819</a:t>
                      </a:r>
                      <a:endParaRPr sz="15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28575" marR="28575" marT="19050" marB="19050" anchor="b">
                    <a:lnL w="7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292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5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VSI</a:t>
                      </a:r>
                      <a:endParaRPr sz="15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28575" marR="28575" marT="19050" marB="19050" anchor="b">
                    <a:lnL w="7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5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0,896</a:t>
                      </a:r>
                      <a:endParaRPr sz="15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28575" marR="28575" marT="19050" marB="19050" anchor="b">
                    <a:lnL w="7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292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5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MDSI</a:t>
                      </a:r>
                      <a:endParaRPr sz="15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28575" marR="28575" marT="19050" marB="19050" anchor="b">
                    <a:lnL w="7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5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0,889</a:t>
                      </a:r>
                      <a:endParaRPr sz="15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28575" marR="28575" marT="19050" marB="19050" anchor="b">
                    <a:lnL w="7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4292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5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WSNR</a:t>
                      </a:r>
                      <a:endParaRPr sz="15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28575" marR="28575" marT="19050" marB="19050" anchor="b">
                    <a:lnL w="7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5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0,579</a:t>
                      </a:r>
                      <a:endParaRPr sz="15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28575" marR="28575" marT="19050" marB="19050" anchor="b">
                    <a:lnL w="7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541" name="Google Shape;541;g2fbbbf62ffa_0_557"/>
          <p:cNvSpPr txBox="1"/>
          <p:nvPr/>
        </p:nvSpPr>
        <p:spPr>
          <a:xfrm>
            <a:off x="822425" y="4325425"/>
            <a:ext cx="4566000" cy="31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Correlation coefficients for classical metrics.</a:t>
            </a:r>
            <a:endParaRPr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542" name="Google Shape;542;g2fbbbf62ffa_0_5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31225" y="2313238"/>
            <a:ext cx="3259099" cy="963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43" name="Google Shape;543;g2fbbbf62ffa_0_5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31222" y="1599975"/>
            <a:ext cx="1805703" cy="500100"/>
          </a:xfrm>
          <a:prstGeom prst="rect">
            <a:avLst/>
          </a:prstGeom>
          <a:noFill/>
          <a:ln>
            <a:noFill/>
          </a:ln>
        </p:spPr>
      </p:pic>
      <p:sp>
        <p:nvSpPr>
          <p:cNvPr id="544" name="Google Shape;544;g2fbbbf62ffa_0_557"/>
          <p:cNvSpPr txBox="1"/>
          <p:nvPr/>
        </p:nvSpPr>
        <p:spPr>
          <a:xfrm>
            <a:off x="5105225" y="3490338"/>
            <a:ext cx="3186600" cy="78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R(x), R(y) — rank functions of variables x, y</a:t>
            </a:r>
            <a:endParaRPr sz="16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545" name="Google Shape;545;g2fbbbf62ffa_0_557"/>
          <p:cNvSpPr txBox="1"/>
          <p:nvPr/>
        </p:nvSpPr>
        <p:spPr>
          <a:xfrm>
            <a:off x="6571315" y="1600031"/>
            <a:ext cx="2453100" cy="5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Raleway"/>
              <a:buChar char="-"/>
            </a:pPr>
            <a:r>
              <a:rPr lang="ru" sz="13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feature sets </a:t>
            </a:r>
            <a:endParaRPr sz="13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for a sampling</a:t>
            </a:r>
            <a:endParaRPr sz="13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546" name="Google Shape;546;g2fbbbf62ffa_0_557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ru"/>
              <a:t>96</a:t>
            </a:fld>
            <a:endParaRPr/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g2fbbbf62ffa_0_579"/>
          <p:cNvSpPr txBox="1">
            <a:spLocks noGrp="1"/>
          </p:cNvSpPr>
          <p:nvPr>
            <p:ph type="title"/>
          </p:nvPr>
        </p:nvSpPr>
        <p:spPr>
          <a:xfrm>
            <a:off x="443375" y="565250"/>
            <a:ext cx="78537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/>
              <a:t>Noise per color channel </a:t>
            </a:r>
            <a:endParaRPr sz="2400"/>
          </a:p>
        </p:txBody>
      </p:sp>
      <p:pic>
        <p:nvPicPr>
          <p:cNvPr id="552" name="Google Shape;552;g2fbbbf62ffa_0_5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3050" y="1085700"/>
            <a:ext cx="7691500" cy="3173925"/>
          </a:xfrm>
          <a:prstGeom prst="rect">
            <a:avLst/>
          </a:prstGeom>
          <a:noFill/>
          <a:ln>
            <a:noFill/>
          </a:ln>
        </p:spPr>
      </p:pic>
      <p:sp>
        <p:nvSpPr>
          <p:cNvPr id="553" name="Google Shape;553;g2fbbbf62ffa_0_579"/>
          <p:cNvSpPr txBox="1"/>
          <p:nvPr/>
        </p:nvSpPr>
        <p:spPr>
          <a:xfrm>
            <a:off x="1563375" y="4324400"/>
            <a:ext cx="6159300" cy="32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The same noise applied separately to different color channels </a:t>
            </a:r>
            <a:endParaRPr sz="13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554" name="Google Shape;554;g2fbbbf62ffa_0_579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ru"/>
              <a:t>97</a:t>
            </a:fld>
            <a:endParaRPr/>
          </a:p>
        </p:txBody>
      </p:sp>
      <p:sp>
        <p:nvSpPr>
          <p:cNvPr id="555" name="Google Shape;555;g2fbbbf62ffa_0_579"/>
          <p:cNvSpPr/>
          <p:nvPr/>
        </p:nvSpPr>
        <p:spPr>
          <a:xfrm>
            <a:off x="781475" y="3947250"/>
            <a:ext cx="2817300" cy="3207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Raleway Medium"/>
                <a:ea typeface="Raleway Medium"/>
                <a:cs typeface="Raleway Medium"/>
                <a:sym typeface="Raleway Medium"/>
              </a:rPr>
              <a:t>Noise only in the green channel</a:t>
            </a:r>
            <a:endParaRPr>
              <a:latin typeface="Raleway Medium"/>
              <a:ea typeface="Raleway Medium"/>
              <a:cs typeface="Raleway Medium"/>
              <a:sym typeface="Raleway Medium"/>
            </a:endParaRPr>
          </a:p>
        </p:txBody>
      </p:sp>
      <p:sp>
        <p:nvSpPr>
          <p:cNvPr id="556" name="Google Shape;556;g2fbbbf62ffa_0_579"/>
          <p:cNvSpPr/>
          <p:nvPr/>
        </p:nvSpPr>
        <p:spPr>
          <a:xfrm>
            <a:off x="5353475" y="3947250"/>
            <a:ext cx="2817300" cy="3207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Raleway Medium"/>
                <a:ea typeface="Raleway Medium"/>
                <a:cs typeface="Raleway Medium"/>
                <a:sym typeface="Raleway Medium"/>
              </a:rPr>
              <a:t>Noise only in the blue channel</a:t>
            </a:r>
            <a:endParaRPr>
              <a:latin typeface="Raleway Medium"/>
              <a:ea typeface="Raleway Medium"/>
              <a:cs typeface="Raleway Medium"/>
              <a:sym typeface="Raleway Medium"/>
            </a:endParaRP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g2fbbbf62ffa_0_586"/>
          <p:cNvSpPr txBox="1">
            <a:spLocks noGrp="1"/>
          </p:cNvSpPr>
          <p:nvPr>
            <p:ph type="title"/>
          </p:nvPr>
        </p:nvSpPr>
        <p:spPr>
          <a:xfrm>
            <a:off x="443375" y="565250"/>
            <a:ext cx="78537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/>
              <a:t>Noise model</a:t>
            </a:r>
            <a:endParaRPr sz="2400"/>
          </a:p>
        </p:txBody>
      </p:sp>
      <p:sp>
        <p:nvSpPr>
          <p:cNvPr id="562" name="Google Shape;562;g2fbbbf62ffa_0_586"/>
          <p:cNvSpPr txBox="1"/>
          <p:nvPr/>
        </p:nvSpPr>
        <p:spPr>
          <a:xfrm>
            <a:off x="543750" y="1689700"/>
            <a:ext cx="3551700" cy="254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To generate the noise, </a:t>
            </a:r>
            <a:endParaRPr sz="18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Gaussian noise is multiplied </a:t>
            </a:r>
            <a:endParaRPr sz="18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by a coefficient, specific for each color channel </a:t>
            </a:r>
            <a:r>
              <a:rPr lang="ru" sz="1800" i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i</a:t>
            </a:r>
            <a:r>
              <a:rPr lang="ru" sz="1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.</a:t>
            </a:r>
            <a:endParaRPr sz="18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563" name="Google Shape;563;g2fbbbf62ffa_0_5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42199" y="1689700"/>
            <a:ext cx="4528901" cy="48777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4" name="Google Shape;564;g2fbbbf62ffa_0_58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42226" y="2266361"/>
            <a:ext cx="3787798" cy="450311"/>
          </a:xfrm>
          <a:prstGeom prst="rect">
            <a:avLst/>
          </a:prstGeom>
          <a:noFill/>
          <a:ln>
            <a:noFill/>
          </a:ln>
        </p:spPr>
      </p:pic>
      <p:pic>
        <p:nvPicPr>
          <p:cNvPr id="565" name="Google Shape;565;g2fbbbf62ffa_0_58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42220" y="2805546"/>
            <a:ext cx="1632226" cy="487769"/>
          </a:xfrm>
          <a:prstGeom prst="rect">
            <a:avLst/>
          </a:prstGeom>
          <a:noFill/>
          <a:ln>
            <a:noFill/>
          </a:ln>
        </p:spPr>
      </p:pic>
      <p:pic>
        <p:nvPicPr>
          <p:cNvPr id="566" name="Google Shape;566;g2fbbbf62ffa_0_58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242220" y="3382188"/>
            <a:ext cx="1799590" cy="450312"/>
          </a:xfrm>
          <a:prstGeom prst="rect">
            <a:avLst/>
          </a:prstGeom>
          <a:noFill/>
          <a:ln>
            <a:noFill/>
          </a:ln>
        </p:spPr>
      </p:pic>
      <p:sp>
        <p:nvSpPr>
          <p:cNvPr id="567" name="Google Shape;567;g2fbbbf62ffa_0_586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ru"/>
              <a:t>98</a:t>
            </a:fld>
            <a:endParaRPr/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g2fbbbf62ffa_0_596"/>
          <p:cNvSpPr txBox="1">
            <a:spLocks noGrp="1"/>
          </p:cNvSpPr>
          <p:nvPr>
            <p:ph type="title"/>
          </p:nvPr>
        </p:nvSpPr>
        <p:spPr>
          <a:xfrm>
            <a:off x="443375" y="565250"/>
            <a:ext cx="78537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/>
              <a:t>Same level noise perceived differently for RGB</a:t>
            </a:r>
            <a:endParaRPr sz="2400"/>
          </a:p>
        </p:txBody>
      </p:sp>
      <p:pic>
        <p:nvPicPr>
          <p:cNvPr id="573" name="Google Shape;573;g2fbbbf62ffa_0_59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6150" y="1239075"/>
            <a:ext cx="3226509" cy="3021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4" name="Google Shape;574;g2fbbbf62ffa_0_596"/>
          <p:cNvPicPr preferRelativeResize="0"/>
          <p:nvPr/>
        </p:nvPicPr>
        <p:blipFill rotWithShape="1">
          <a:blip r:embed="rId4">
            <a:alphaModFix/>
          </a:blip>
          <a:srcRect t="40609" r="84390" b="40613"/>
          <a:stretch/>
        </p:blipFill>
        <p:spPr>
          <a:xfrm>
            <a:off x="6793175" y="1200656"/>
            <a:ext cx="1494175" cy="1651639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575" name="Google Shape;575;g2fbbbf62ffa_0_596"/>
          <p:cNvPicPr preferRelativeResize="0"/>
          <p:nvPr/>
        </p:nvPicPr>
        <p:blipFill rotWithShape="1">
          <a:blip r:embed="rId3">
            <a:alphaModFix/>
          </a:blip>
          <a:srcRect t="40609" r="84390" b="40613"/>
          <a:stretch/>
        </p:blipFill>
        <p:spPr>
          <a:xfrm>
            <a:off x="4689038" y="1200642"/>
            <a:ext cx="1494175" cy="1651639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576" name="Google Shape;576;g2fbbbf62ffa_0_596"/>
          <p:cNvSpPr/>
          <p:nvPr/>
        </p:nvSpPr>
        <p:spPr>
          <a:xfrm>
            <a:off x="486150" y="2517673"/>
            <a:ext cx="412200" cy="4644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7" name="Google Shape;577;g2fbbbf62ffa_0_596"/>
          <p:cNvSpPr txBox="1"/>
          <p:nvPr/>
        </p:nvSpPr>
        <p:spPr>
          <a:xfrm>
            <a:off x="6349763" y="1137463"/>
            <a:ext cx="443400" cy="37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>
                <a:solidFill>
                  <a:srgbClr val="595959"/>
                </a:solidFill>
                <a:latin typeface="Raleway"/>
                <a:ea typeface="Raleway"/>
                <a:cs typeface="Raleway"/>
                <a:sym typeface="Raleway"/>
              </a:rPr>
              <a:t>2)</a:t>
            </a:r>
            <a:endParaRPr sz="1500">
              <a:solidFill>
                <a:srgbClr val="595959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578" name="Google Shape;578;g2fbbbf62ffa_0_596"/>
          <p:cNvSpPr txBox="1"/>
          <p:nvPr/>
        </p:nvSpPr>
        <p:spPr>
          <a:xfrm>
            <a:off x="4245650" y="1137483"/>
            <a:ext cx="443400" cy="37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>
                <a:solidFill>
                  <a:srgbClr val="595959"/>
                </a:solidFill>
                <a:latin typeface="Raleway"/>
                <a:ea typeface="Raleway"/>
                <a:cs typeface="Raleway"/>
                <a:sym typeface="Raleway"/>
              </a:rPr>
              <a:t>1)</a:t>
            </a:r>
            <a:endParaRPr sz="1500">
              <a:solidFill>
                <a:srgbClr val="595959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graphicFrame>
        <p:nvGraphicFramePr>
          <p:cNvPr id="579" name="Google Shape;579;g2fbbbf62ffa_0_596"/>
          <p:cNvGraphicFramePr/>
          <p:nvPr/>
        </p:nvGraphicFramePr>
        <p:xfrm>
          <a:off x="4319800" y="3491050"/>
          <a:ext cx="3000000" cy="300000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5798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98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798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789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996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185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946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R</a:t>
                      </a:r>
                      <a:endParaRPr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G</a:t>
                      </a:r>
                      <a:endParaRPr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B</a:t>
                      </a:r>
                      <a:endParaRPr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PSNR</a:t>
                      </a:r>
                      <a:endParaRPr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SSIM</a:t>
                      </a:r>
                      <a:endParaRPr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Angle</a:t>
                      </a:r>
                      <a:endParaRPr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46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0.1</a:t>
                      </a:r>
                      <a:endParaRPr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0.1</a:t>
                      </a:r>
                      <a:endParaRPr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0.8</a:t>
                      </a:r>
                      <a:endParaRPr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38.9</a:t>
                      </a:r>
                      <a:endParaRPr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0.93</a:t>
                      </a:r>
                      <a:endParaRPr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0.11</a:t>
                      </a:r>
                      <a:endParaRPr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46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0.1</a:t>
                      </a:r>
                      <a:endParaRPr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0.8</a:t>
                      </a:r>
                      <a:endParaRPr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0.1</a:t>
                      </a:r>
                      <a:endParaRPr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38.8</a:t>
                      </a:r>
                      <a:endParaRPr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0.94</a:t>
                      </a:r>
                      <a:endParaRPr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0.25</a:t>
                      </a:r>
                      <a:endParaRPr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80" name="Google Shape;580;g2fbbbf62ffa_0_596"/>
          <p:cNvSpPr txBox="1"/>
          <p:nvPr/>
        </p:nvSpPr>
        <p:spPr>
          <a:xfrm>
            <a:off x="4002550" y="4283450"/>
            <a:ext cx="559800" cy="27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2)</a:t>
            </a:r>
            <a:endParaRPr sz="150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581" name="Google Shape;581;g2fbbbf62ffa_0_596"/>
          <p:cNvSpPr txBox="1"/>
          <p:nvPr/>
        </p:nvSpPr>
        <p:spPr>
          <a:xfrm>
            <a:off x="4002550" y="3899200"/>
            <a:ext cx="443400" cy="37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1)</a:t>
            </a:r>
            <a:endParaRPr sz="150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582" name="Google Shape;582;g2fbbbf62ffa_0_596"/>
          <p:cNvSpPr txBox="1"/>
          <p:nvPr/>
        </p:nvSpPr>
        <p:spPr>
          <a:xfrm>
            <a:off x="4274838" y="3136563"/>
            <a:ext cx="4302900" cy="20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>
                <a:latin typeface="Raleway"/>
                <a:ea typeface="Raleway"/>
                <a:cs typeface="Raleway"/>
                <a:sym typeface="Raleway"/>
              </a:rPr>
              <a:t>Noise reduction metrics for the images</a:t>
            </a:r>
            <a:endParaRPr sz="150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583" name="Google Shape;583;g2fbbbf62ffa_0_596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ru"/>
              <a:t>99</a:t>
            </a:fld>
            <a:endParaRPr/>
          </a:p>
        </p:txBody>
      </p:sp>
      <p:cxnSp>
        <p:nvCxnSpPr>
          <p:cNvPr id="584" name="Google Shape;584;g2fbbbf62ffa_0_596"/>
          <p:cNvCxnSpPr>
            <a:stCxn id="576" idx="3"/>
            <a:endCxn id="575" idx="1"/>
          </p:cNvCxnSpPr>
          <p:nvPr/>
        </p:nvCxnSpPr>
        <p:spPr>
          <a:xfrm rot="10800000" flipH="1">
            <a:off x="898350" y="2026573"/>
            <a:ext cx="3790800" cy="723300"/>
          </a:xfrm>
          <a:prstGeom prst="curvedConnector3">
            <a:avLst>
              <a:gd name="adj1" fmla="val 49999"/>
            </a:avLst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85" name="Google Shape;585;g2fbbbf62ffa_0_596"/>
          <p:cNvCxnSpPr>
            <a:stCxn id="576" idx="3"/>
            <a:endCxn id="574" idx="2"/>
          </p:cNvCxnSpPr>
          <p:nvPr/>
        </p:nvCxnSpPr>
        <p:spPr>
          <a:xfrm>
            <a:off x="898350" y="2749873"/>
            <a:ext cx="6642000" cy="102300"/>
          </a:xfrm>
          <a:prstGeom prst="curvedConnector4">
            <a:avLst>
              <a:gd name="adj1" fmla="val 44375"/>
              <a:gd name="adj2" fmla="val 332891"/>
            </a:avLst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wiss">
  <a:themeElements>
    <a:clrScheme name="Swiss">
      <a:dk1>
        <a:srgbClr val="F46524"/>
      </a:dk1>
      <a:lt1>
        <a:srgbClr val="FFFFFF"/>
      </a:lt1>
      <a:dk2>
        <a:srgbClr val="000000"/>
      </a:dk2>
      <a:lt2>
        <a:srgbClr val="757575"/>
      </a:lt2>
      <a:accent1>
        <a:srgbClr val="01579B"/>
      </a:accent1>
      <a:accent2>
        <a:srgbClr val="27C7BD"/>
      </a:accent2>
      <a:accent3>
        <a:srgbClr val="0099E8"/>
      </a:accent3>
      <a:accent4>
        <a:srgbClr val="51B9A3"/>
      </a:accent4>
      <a:accent5>
        <a:srgbClr val="FB8C00"/>
      </a:accent5>
      <a:accent6>
        <a:srgbClr val="E9CABB"/>
      </a:accent6>
      <a:hlink>
        <a:srgbClr val="0277BD"/>
      </a:hlink>
      <a:folHlink>
        <a:srgbClr val="0277B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594</TotalTime>
  <Words>3567</Words>
  <Application>Microsoft Office PowerPoint</Application>
  <PresentationFormat>On-screen Show (16:9)</PresentationFormat>
  <Paragraphs>640</Paragraphs>
  <Slides>114</Slides>
  <Notes>114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114</vt:i4>
      </vt:variant>
    </vt:vector>
  </HeadingPairs>
  <TitlesOfParts>
    <vt:vector size="123" baseType="lpstr">
      <vt:lpstr>Arial</vt:lpstr>
      <vt:lpstr>Lato</vt:lpstr>
      <vt:lpstr>Roboto</vt:lpstr>
      <vt:lpstr>Raleway</vt:lpstr>
      <vt:lpstr>Lato Black</vt:lpstr>
      <vt:lpstr>Raleway Medium</vt:lpstr>
      <vt:lpstr>Simple Light</vt:lpstr>
      <vt:lpstr>Simple Light</vt:lpstr>
      <vt:lpstr>Swiss</vt:lpstr>
      <vt:lpstr>PowerPoint Presentation</vt:lpstr>
      <vt:lpstr>Цвет вокруг нас</vt:lpstr>
      <vt:lpstr>Цвет вокруг нас, но как?</vt:lpstr>
      <vt:lpstr>Где встретить выч. Фотографию?</vt:lpstr>
      <vt:lpstr>Вид современных конвейеров</vt:lpstr>
      <vt:lpstr>PowerPoint Presentation</vt:lpstr>
      <vt:lpstr>Формирование изображения</vt:lpstr>
      <vt:lpstr>Формирование изображения</vt:lpstr>
      <vt:lpstr>Как измеряется R,G,B в камере?</vt:lpstr>
      <vt:lpstr>Почему получилось вот это? </vt:lpstr>
      <vt:lpstr>Спектральные чувствительности</vt:lpstr>
      <vt:lpstr>RAW изображения</vt:lpstr>
      <vt:lpstr>Линейность изображения</vt:lpstr>
      <vt:lpstr>Так выглядят RAW изображения</vt:lpstr>
      <vt:lpstr>PowerPoint Presentation</vt:lpstr>
      <vt:lpstr>Экспозиция</vt:lpstr>
      <vt:lpstr>Коррекция темнового тока</vt:lpstr>
      <vt:lpstr>Коррекция темнового тока</vt:lpstr>
      <vt:lpstr>Коррекция темнового тока</vt:lpstr>
      <vt:lpstr>Маскирование мёртвых/битых пикселей</vt:lpstr>
      <vt:lpstr>Коррекция по белому полю</vt:lpstr>
      <vt:lpstr>PowerPoint Presentation</vt:lpstr>
      <vt:lpstr>Байеровские паттерны</vt:lpstr>
      <vt:lpstr>Задача дебайеринга</vt:lpstr>
      <vt:lpstr>Базовые алгоритмы</vt:lpstr>
      <vt:lpstr>Дебайеринг</vt:lpstr>
      <vt:lpstr>PowerPoint Presentation</vt:lpstr>
      <vt:lpstr>Баланс белого</vt:lpstr>
      <vt:lpstr>Баланс белого (ручная настройка)</vt:lpstr>
      <vt:lpstr>Баланс белого (ручная настройка)</vt:lpstr>
      <vt:lpstr>Автоматический баланс белого</vt:lpstr>
      <vt:lpstr>PowerPoint Presentation</vt:lpstr>
      <vt:lpstr>Алгоритм серого мира (Gray World)</vt:lpstr>
      <vt:lpstr>Автоматический баланс белого</vt:lpstr>
      <vt:lpstr>PowerPoint Presentation</vt:lpstr>
      <vt:lpstr>Flat grey patch: Orientation 1</vt:lpstr>
      <vt:lpstr>Flat grey patch: Orientation 2</vt:lpstr>
      <vt:lpstr>Flat grey patch: Orientation 3 </vt:lpstr>
      <vt:lpstr>Flat grey patch: Orientation 4</vt:lpstr>
      <vt:lpstr>Single WP approach is not plausible</vt:lpstr>
      <vt:lpstr>Illumination distribution approach is physically-plausible</vt:lpstr>
      <vt:lpstr>Illumination distribution approach is physically-plausible</vt:lpstr>
      <vt:lpstr>Visually plausible corrections</vt:lpstr>
      <vt:lpstr>More plausible corrections</vt:lpstr>
      <vt:lpstr>More plausible corrections</vt:lpstr>
      <vt:lpstr>Современное состояние науки</vt:lpstr>
      <vt:lpstr>PowerPoint Presentation</vt:lpstr>
      <vt:lpstr>Преобразование цветовых координат</vt:lpstr>
      <vt:lpstr>Преобразование цветовых координат</vt:lpstr>
      <vt:lpstr>Преобразование цветовых координат</vt:lpstr>
      <vt:lpstr>Преобразование цветовых координат</vt:lpstr>
      <vt:lpstr>Общая постановка задачи: найти преобразование между цветовыми пространствами RGB камеры и CIE XYZ:</vt:lpstr>
      <vt:lpstr>Методология оценки качества моделей</vt:lpstr>
      <vt:lpstr>Решение: линейная модель.</vt:lpstr>
      <vt:lpstr>Решение: polynomial признаки, линейная модель.</vt:lpstr>
      <vt:lpstr>Решение: root-polynomial признаки, линейная модель</vt:lpstr>
      <vt:lpstr>Решение: scalable-rational признаки, линейная модель</vt:lpstr>
      <vt:lpstr>Численные результаты: чистые данные, метрика CIEDE2000: </vt:lpstr>
      <vt:lpstr>Численные результаты: случайный шум, метрика CIEDE2000</vt:lpstr>
      <vt:lpstr>Сравнение сложности вычислений признаков: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Современное состояние науки</vt:lpstr>
      <vt:lpstr>PowerPoint Presentation</vt:lpstr>
      <vt:lpstr>PowerPoint Presentation</vt:lpstr>
      <vt:lpstr>Финальная цветокоррекция</vt:lpstr>
      <vt:lpstr>Нелинейные преобразования</vt:lpstr>
      <vt:lpstr>Нелинейные преобразования</vt:lpstr>
      <vt:lpstr>PowerPoint Presentation</vt:lpstr>
      <vt:lpstr>Шумоподавление</vt:lpstr>
      <vt:lpstr>Шумоподавление</vt:lpstr>
      <vt:lpstr>Шумоподавление</vt:lpstr>
      <vt:lpstr>Эволюция шумоподавления</vt:lpstr>
      <vt:lpstr>PowerPoint Presentation</vt:lpstr>
      <vt:lpstr>Стандарт sRGB постепенно заменяется</vt:lpstr>
      <vt:lpstr>PowerPoint Presentation</vt:lpstr>
      <vt:lpstr>JPEG</vt:lpstr>
      <vt:lpstr>EXIF metadata</vt:lpstr>
      <vt:lpstr>PowerPoint Presentation</vt:lpstr>
      <vt:lpstr>IQA history: from information to perception</vt:lpstr>
      <vt:lpstr>PSNR: MSE-based metrics for IQA</vt:lpstr>
      <vt:lpstr>SSIM: Paying attention to structure</vt:lpstr>
      <vt:lpstr>Data-based perceptual metrics</vt:lpstr>
      <vt:lpstr>Interesting solution by Karen Egiazarian</vt:lpstr>
      <vt:lpstr>Perceptual-based metric for image color artifacts</vt:lpstr>
      <vt:lpstr>Can we hack PSNR and SSIM at the same time?</vt:lpstr>
      <vt:lpstr>First step: Egiazarian results reproduction</vt:lpstr>
      <vt:lpstr>Noise per color channel </vt:lpstr>
      <vt:lpstr>Noise model</vt:lpstr>
      <vt:lpstr>Same level noise perceived differently for RGB</vt:lpstr>
      <vt:lpstr>Collected dataset</vt:lpstr>
      <vt:lpstr>Basic dataset</vt:lpstr>
      <vt:lpstr>Suggested solution </vt:lpstr>
      <vt:lpstr>Results on the collected dataset</vt:lpstr>
      <vt:lpstr>Results on the collected dataset</vt:lpstr>
      <vt:lpstr>PowerPoint Presentation</vt:lpstr>
      <vt:lpstr>Эпсилон-фотография</vt:lpstr>
      <vt:lpstr>Определение экспозиции</vt:lpstr>
      <vt:lpstr>PowerPoint Presentation</vt:lpstr>
      <vt:lpstr>Выравнивание изображений</vt:lpstr>
      <vt:lpstr>PowerPoint Presentation</vt:lpstr>
      <vt:lpstr>Совмещение изображений</vt:lpstr>
      <vt:lpstr>Что ещё?</vt:lpstr>
      <vt:lpstr>Что почитать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Алгоритмы цветовой вычислительной фотографии</dc:title>
  <dc:creator>Egor</dc:creator>
  <cp:lastModifiedBy>Egor</cp:lastModifiedBy>
  <cp:revision>14</cp:revision>
  <dcterms:modified xsi:type="dcterms:W3CDTF">2025-03-20T14:35:12Z</dcterms:modified>
</cp:coreProperties>
</file>