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3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1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3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7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05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2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2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1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4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8D151-94F9-499C-BD44-9E70CD8E8DB0}" type="datetimeFigureOut">
              <a:rPr lang="en-US" smtClean="0"/>
              <a:t>05-Jun-25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2CEBE-8DA1-432D-92A3-31F4093C6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4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lhamza.mahmoud@gmail.com" TargetMode="External"/><Relationship Id="rId2" Type="http://schemas.openxmlformats.org/officeDocument/2006/relationships/hyperlink" Target="https://www.mathnet.ru/php/conference.phtml?option_lang=rus&amp;eventID=10&amp;confid=504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4914" y="381001"/>
            <a:ext cx="10265229" cy="597625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800" b="1" i="1" dirty="0" smtClean="0">
                <a:hlinkClick r:id="rId2"/>
              </a:rPr>
              <a:t>Семинар </a:t>
            </a:r>
            <a:r>
              <a:rPr lang="ru-RU" sz="2800" b="1" i="1" dirty="0">
                <a:hlinkClick r:id="rId2"/>
              </a:rPr>
              <a:t>по истории математики</a:t>
            </a:r>
            <a:endParaRPr lang="en-US" sz="2800" b="1" dirty="0"/>
          </a:p>
          <a:p>
            <a:r>
              <a:rPr lang="ru-RU" sz="2800" b="1" i="1" dirty="0" smtClean="0"/>
              <a:t>5 июня 2025,</a:t>
            </a:r>
            <a:r>
              <a:rPr lang="en-US" sz="2800" b="1" i="1" dirty="0"/>
              <a:t> </a:t>
            </a:r>
            <a:r>
              <a:rPr lang="ru-RU" sz="2800" b="1" dirty="0" smtClean="0"/>
              <a:t> </a:t>
            </a:r>
            <a:r>
              <a:rPr lang="ru-RU" sz="2800" b="1" dirty="0"/>
              <a:t>г.</a:t>
            </a:r>
            <a:r>
              <a:rPr lang="en-US" sz="2800" b="1" dirty="0"/>
              <a:t> </a:t>
            </a:r>
            <a:r>
              <a:rPr lang="ru-RU" sz="2800" b="1" dirty="0" smtClean="0"/>
              <a:t>Санкт-Петербург</a:t>
            </a:r>
            <a:endParaRPr lang="en-US" sz="2800" b="1" dirty="0"/>
          </a:p>
          <a:p>
            <a:r>
              <a:rPr lang="ru-RU" dirty="0"/>
              <a:t> </a:t>
            </a:r>
            <a:endParaRPr lang="en-US" dirty="0"/>
          </a:p>
          <a:p>
            <a:r>
              <a:rPr lang="ru-RU" sz="3200" b="1" dirty="0" smtClean="0">
                <a:solidFill>
                  <a:srgbClr val="FF0000"/>
                </a:solidFill>
              </a:rPr>
              <a:t>Об </a:t>
            </a:r>
            <a:r>
              <a:rPr lang="ru-RU" sz="3200" b="1" dirty="0">
                <a:solidFill>
                  <a:srgbClr val="FF0000"/>
                </a:solidFill>
              </a:rPr>
              <a:t>истории арабской математики в средние века</a:t>
            </a:r>
          </a:p>
          <a:p>
            <a:r>
              <a:rPr lang="ru-RU" dirty="0"/>
              <a:t> </a:t>
            </a:r>
            <a:endParaRPr lang="en-US" dirty="0"/>
          </a:p>
          <a:p>
            <a:r>
              <a:rPr lang="ru-RU" sz="2800" b="1" dirty="0"/>
              <a:t>Проф. Махмуд Аль-Хамза (Сирия- Россия</a:t>
            </a:r>
            <a:r>
              <a:rPr lang="ru-RU" sz="2800" b="1" dirty="0" smtClean="0"/>
              <a:t>)</a:t>
            </a:r>
          </a:p>
          <a:p>
            <a:endParaRPr lang="ru-RU" sz="2800" b="1" dirty="0" smtClean="0"/>
          </a:p>
          <a:p>
            <a:r>
              <a:rPr lang="en-US" dirty="0" smtClean="0">
                <a:hlinkClick r:id="rId3"/>
              </a:rPr>
              <a:t>alhamza.mahmoud@gmail.com</a:t>
            </a:r>
            <a:endParaRPr lang="en-US" dirty="0" smtClean="0"/>
          </a:p>
          <a:p>
            <a:endParaRPr lang="en-US" dirty="0"/>
          </a:p>
          <a:p>
            <a:endParaRPr lang="ru-RU" sz="2800" b="1" dirty="0" smtClean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451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970" y="696686"/>
            <a:ext cx="10493829" cy="548027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ru-RU" sz="3200" b="1" dirty="0">
                <a:solidFill>
                  <a:srgbClr val="FF0000"/>
                </a:solidFill>
              </a:rPr>
              <a:t>Астрономия</a:t>
            </a:r>
            <a:r>
              <a:rPr lang="ru-RU" sz="3200" b="1" dirty="0"/>
              <a:t>: </a:t>
            </a:r>
            <a:r>
              <a:rPr lang="ru-RU" sz="3200" b="1" dirty="0">
                <a:solidFill>
                  <a:srgbClr val="FF0000"/>
                </a:solidFill>
              </a:rPr>
              <a:t>АльМагест</a:t>
            </a:r>
            <a:r>
              <a:rPr lang="ru-RU" sz="3200" b="1" dirty="0"/>
              <a:t>, аль-Китаб аль-Маджисти «Великое математическое построение по астрономии в 13 книгах»)  Птолемея (140г. д.н.э,) – Земля в центре мира. (книга переведена на арабский в 8 в.</a:t>
            </a:r>
            <a:r>
              <a:rPr lang="ar-SA" sz="3200" b="1" dirty="0"/>
              <a:t>(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 smtClean="0"/>
              <a:t>Обсерватория </a:t>
            </a:r>
            <a:r>
              <a:rPr lang="ru-RU" sz="3200" b="1" dirty="0"/>
              <a:t>Марага- Насир Альдиен Ат-Туси (13 в) обсерватория Самарканд (16 в.) Улугбек.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 Ибн Аль-Шатер Аль-Димашки (14 в) – Коперник (15 в)- Кеплер (16 в)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2847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163286"/>
            <a:ext cx="11887200" cy="6553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</a:pPr>
            <a:r>
              <a:rPr lang="ru-RU" b="1" dirty="0">
                <a:solidFill>
                  <a:srgbClr val="FF0000"/>
                </a:solidFill>
              </a:rPr>
              <a:t>Давид Кинг в 1951 </a:t>
            </a:r>
            <a:r>
              <a:rPr lang="ru-RU" b="1" dirty="0"/>
              <a:t>указал что влияние Ибн Аль-Шатер на Коперник доказан и в 1973 обнаружили перевод рукопись Ибн Аль-Шатера в Варшаве.</a:t>
            </a:r>
            <a:endParaRPr lang="en-US" dirty="0"/>
          </a:p>
          <a:p>
            <a:pPr lvl="0">
              <a:lnSpc>
                <a:spcPct val="150000"/>
              </a:lnSpc>
            </a:pPr>
            <a:r>
              <a:rPr lang="ru-RU" b="1" dirty="0">
                <a:solidFill>
                  <a:srgbClr val="FF0000"/>
                </a:solidFill>
              </a:rPr>
              <a:t>Ibn al‐Shāṭir:</a:t>
            </a:r>
            <a:r>
              <a:rPr lang="ru-RU" b="1" dirty="0"/>
              <a:t> ʿAlāʾ al‐Dīn ʿAlī ibn Ibrāhīm David A. King</a:t>
            </a:r>
            <a:endParaRPr lang="en-US" dirty="0"/>
          </a:p>
          <a:p>
            <a:pPr marL="0" lvl="0" indent="0">
              <a:lnSpc>
                <a:spcPct val="150000"/>
              </a:lnSpc>
              <a:buNone/>
            </a:pPr>
            <a:r>
              <a:rPr lang="ru-RU" b="1" dirty="0"/>
              <a:t>From: Thomas Hockey et al. (eds.). The Biographical Encyclopedia of Astronomers, Springer Reference. New York: Springer, 2007, pp. 569-570</a:t>
            </a:r>
            <a:endParaRPr lang="en-US" dirty="0"/>
          </a:p>
          <a:p>
            <a:pPr lvl="0">
              <a:lnSpc>
                <a:spcPct val="150000"/>
              </a:lnSpc>
            </a:pPr>
            <a:r>
              <a:rPr lang="ru-RU" b="1" dirty="0">
                <a:solidFill>
                  <a:srgbClr val="FF0000"/>
                </a:solidFill>
              </a:rPr>
              <a:t>Saliba, George (1987). </a:t>
            </a:r>
            <a:r>
              <a:rPr lang="ru-RU" b="1" dirty="0"/>
              <a:t>“Theory and Observation in Islamic Astronomy: The Work of Ibn al‐ Shāṭir of Damascus.” Journal for the History of Astronomy 18: 35–43. (Reprinted in Saliba, A History of Arabic Astronomy: Planetary Theories during the Golden Age of Islam. New York: New York University Press, 1994, pp. 233–241.)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9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829" y="315686"/>
            <a:ext cx="11168742" cy="5940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ar-QA" sz="6000" b="1" kern="1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ar-QA" sz="6000" b="1" kern="1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شكرا على حسن الاستماع</a:t>
            </a:r>
            <a:endParaRPr lang="ru-RU" sz="6000" b="1" kern="100" dirty="0" smtClean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6000" b="1" kern="100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</a:t>
            </a:r>
            <a:endParaRPr lang="ar-QA" sz="6000" b="1" kern="1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ar-QA" sz="6000" b="1" kern="100" dirty="0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0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857" y="119743"/>
            <a:ext cx="11756572" cy="67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49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9" y="195942"/>
            <a:ext cx="11930741" cy="652054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Связь цивилизаций и универсальность науки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перевод и передача научных </a:t>
            </a:r>
            <a:r>
              <a:rPr lang="ru-RU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знаний:</a:t>
            </a:r>
            <a:endParaRPr lang="ru-RU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70000"/>
              </a:lnSpc>
            </a:pP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С 12 в. Началась крупная компания перевода с арабскго на латинский язык (через Андалусию- Сицилию- Византию – крестоноцы).</a:t>
            </a:r>
            <a:endParaRPr lang="en-U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70000"/>
              </a:lnSpc>
            </a:pP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Современные исследования  (2023): были переводы рукописи с арабского на греческий (византия).</a:t>
            </a:r>
            <a:endParaRPr lang="en-U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ru-RU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Древняя </a:t>
            </a: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математика (Вавилон- Египет – Индия….)</a:t>
            </a:r>
          </a:p>
          <a:p>
            <a:pPr>
              <a:lnSpc>
                <a:spcPct val="170000"/>
              </a:lnSpc>
            </a:pP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Греческая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наука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Аарабо-мусульманская цивилизация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Европейское возрождение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286" y="283029"/>
            <a:ext cx="11604171" cy="622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314" y="522514"/>
            <a:ext cx="11321143" cy="588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2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3" y="413656"/>
            <a:ext cx="11713028" cy="621574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u="sng" dirty="0" smtClean="0">
                <a:solidFill>
                  <a:srgbClr val="FF0000"/>
                </a:solidFill>
              </a:rPr>
              <a:t>Достижения </a:t>
            </a:r>
            <a:r>
              <a:rPr lang="ru-RU" sz="3200" b="1" u="sng" dirty="0">
                <a:solidFill>
                  <a:srgbClr val="FF0000"/>
                </a:solidFill>
              </a:rPr>
              <a:t>арабской математики:</a:t>
            </a:r>
            <a:endParaRPr lang="en-US" sz="3200" dirty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ru-RU" sz="3200" b="1" dirty="0"/>
              <a:t> Алгебра (9 в.)- арабские цифры (9 в. Перешли в Европу в 10 в. и стали их использовать только через 200лет - Юшкевич)- Алгоритм.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 Алгебраическая символика (12 в.)- цифра -ноль-zero.(ибн Ал-Ясимин 12 в.)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Тригонометрия- независимая наука (Ат-Туси 13 в., </a:t>
            </a:r>
            <a:r>
              <a:rPr lang="ru-RU" sz="3200" b="1" dirty="0" smtClean="0"/>
              <a:t>Ал-Баттани 9-10 </a:t>
            </a:r>
            <a:r>
              <a:rPr lang="ru-RU" sz="3200" b="1" dirty="0"/>
              <a:t>в.).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4769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14" y="152400"/>
            <a:ext cx="11059886" cy="61721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ru-RU" sz="3200" b="1" dirty="0"/>
              <a:t>Исследование 5-й аксиомы Евклида (книга Юшкевича- Розенфельда)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О. Аль-Хайям (12 в.)- алгебраическая геометрия – использовал конические сечения в решении алгебраических задач. 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Ибн Аль-Хайсам (10-11 вв.) – основатель современной оптики – основатель метод научного </a:t>
            </a:r>
            <a:r>
              <a:rPr lang="ru-RU" sz="3200" b="1" dirty="0" smtClean="0"/>
              <a:t>познания. книга «оптика» - изучал анатомию глаза и явление света.</a:t>
            </a:r>
            <a:endParaRPr lang="en-US" sz="3200" dirty="0" smtClean="0"/>
          </a:p>
          <a:p>
            <a:pPr lvl="0"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7437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1" y="217715"/>
            <a:ext cx="11266715" cy="621574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ru-RU" sz="3200" b="1" dirty="0" smtClean="0"/>
              <a:t>Десятичные </a:t>
            </a:r>
            <a:r>
              <a:rPr lang="ru-RU" sz="3200" b="1" dirty="0"/>
              <a:t>дроби (12 в.) (Аль-Сумавал , Ал-Каши)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Треугольник Паскаля (17 в.) был известен у Аль-Караджи и Аль-Сумаваля (10-12 вв.)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Метод о двух ложных положениях (метод чаш весов</a:t>
            </a:r>
            <a:r>
              <a:rPr lang="ru-RU" sz="3200" b="1" dirty="0" smtClean="0"/>
              <a:t>)</a:t>
            </a:r>
          </a:p>
          <a:p>
            <a:pPr lvl="0">
              <a:lnSpc>
                <a:spcPct val="150000"/>
              </a:lnSpc>
            </a:pPr>
            <a:r>
              <a:rPr lang="ru-RU" sz="3200" b="1" dirty="0" smtClean="0"/>
              <a:t>Шарафдин ат-Туси (12 в): исследование решения многочленов.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338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343" y="674914"/>
            <a:ext cx="10831285" cy="55626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ru-RU" sz="3200" b="1" dirty="0"/>
              <a:t>Арифметизация алгебры (у Греков алгебра была геометрической)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Развитие понятия числа  вплоть до действительного числа. (Ибн Аль-Багдади- 12 в.- Ал-Хайям 11-12 в.)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Математическая лингвистика (Аль-Халил И. А. Аль-Фарахиди) (10 в.)</a:t>
            </a:r>
            <a:endParaRPr lang="en-US" sz="3200" dirty="0"/>
          </a:p>
          <a:p>
            <a:pPr lvl="0">
              <a:lnSpc>
                <a:spcPct val="150000"/>
              </a:lnSpc>
            </a:pPr>
            <a:r>
              <a:rPr lang="ru-RU" sz="3200" b="1" dirty="0"/>
              <a:t>Вычислительные методы (приближенное решение кубических уравнений) (Хайям- Ибн Ал-Хайсам- Ибн Курра…)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3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3187</TotalTime>
  <Words>337</Words>
  <Application>Microsoft Office PowerPoint</Application>
  <PresentationFormat>Widescreen</PresentationFormat>
  <Paragraphs>43</Paragraphs>
  <Slides>12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qr-ru</dc:creator>
  <cp:lastModifiedBy>qr-ru</cp:lastModifiedBy>
  <cp:revision>13</cp:revision>
  <dcterms:created xsi:type="dcterms:W3CDTF">2025-06-03T09:20:59Z</dcterms:created>
  <dcterms:modified xsi:type="dcterms:W3CDTF">2025-06-05T14:37:26Z</dcterms:modified>
</cp:coreProperties>
</file>