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2"/>
  </p:handoutMasterIdLst>
  <p:sldIdLst>
    <p:sldId id="256" r:id="rId2"/>
    <p:sldId id="266" r:id="rId3"/>
    <p:sldId id="267" r:id="rId4"/>
    <p:sldId id="257" r:id="rId5"/>
    <p:sldId id="258" r:id="rId6"/>
    <p:sldId id="259" r:id="rId7"/>
    <p:sldId id="260" r:id="rId8"/>
    <p:sldId id="262" r:id="rId9"/>
    <p:sldId id="263" r:id="rId10"/>
    <p:sldId id="265" r:id="rId1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320" y="40"/>
      </p:cViewPr>
      <p:guideLst>
        <p:guide orient="horz" pos="2160"/>
        <p:guide pos="2880"/>
      </p:guideLst>
    </p:cSldViewPr>
  </p:slideViewPr>
  <p:notesTextViewPr>
    <p:cViewPr>
      <p:scale>
        <a:sx n="100" d="100"/>
        <a:sy n="100" d="100"/>
      </p:scale>
      <p:origin x="0" y="0"/>
    </p:cViewPr>
  </p:notesTextViewPr>
  <p:notesViewPr>
    <p:cSldViewPr>
      <p:cViewPr varScale="1">
        <p:scale>
          <a:sx n="71" d="100"/>
          <a:sy n="71" d="100"/>
        </p:scale>
        <p:origin x="-3077"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A4E2875-A42F-46F4-8324-1F7AD7BD7596}" type="datetimeFigureOut">
              <a:rPr lang="ru-RU" smtClean="0"/>
              <a:pPr/>
              <a:t>05.08.2025</a:t>
            </a:fld>
            <a:endParaRPr lang="ru-RU"/>
          </a:p>
        </p:txBody>
      </p:sp>
      <p:sp>
        <p:nvSpPr>
          <p:cNvPr id="4" name="Нижний колонтитул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5" name="Номер слайда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E203FD1-F0D5-4B43-B0ED-75CE77693434}" type="slidenum">
              <a:rPr lang="ru-RU" smtClean="0"/>
              <a:pPr/>
              <a:t>‹#›</a:t>
            </a:fld>
            <a:endParaRPr lang="ru-RU"/>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2A6F8F9F-2B89-49F1-97A7-2965947AD825}" type="datetimeFigureOut">
              <a:rPr lang="ru-RU" smtClean="0"/>
              <a:pPr/>
              <a:t>05.08.2025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45D1D11-5ABB-47BA-9133-A710B515B85F}"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2A6F8F9F-2B89-49F1-97A7-2965947AD825}" type="datetimeFigureOut">
              <a:rPr lang="ru-RU" smtClean="0"/>
              <a:pPr/>
              <a:t>05.08.2025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45D1D11-5ABB-47BA-9133-A710B515B85F}"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2A6F8F9F-2B89-49F1-97A7-2965947AD825}" type="datetimeFigureOut">
              <a:rPr lang="ru-RU" smtClean="0"/>
              <a:pPr/>
              <a:t>05.08.2025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45D1D11-5ABB-47BA-9133-A710B515B85F}"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2A6F8F9F-2B89-49F1-97A7-2965947AD825}" type="datetimeFigureOut">
              <a:rPr lang="ru-RU" smtClean="0"/>
              <a:pPr/>
              <a:t>05.08.2025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45D1D11-5ABB-47BA-9133-A710B515B85F}"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2A6F8F9F-2B89-49F1-97A7-2965947AD825}" type="datetimeFigureOut">
              <a:rPr lang="ru-RU" smtClean="0"/>
              <a:pPr/>
              <a:t>05.08.2025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45D1D11-5ABB-47BA-9133-A710B515B85F}"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2A6F8F9F-2B89-49F1-97A7-2965947AD825}" type="datetimeFigureOut">
              <a:rPr lang="ru-RU" smtClean="0"/>
              <a:pPr/>
              <a:t>05.08.2025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45D1D11-5ABB-47BA-9133-A710B515B85F}"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2A6F8F9F-2B89-49F1-97A7-2965947AD825}" type="datetimeFigureOut">
              <a:rPr lang="ru-RU" smtClean="0"/>
              <a:pPr/>
              <a:t>05.08.2025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45D1D11-5ABB-47BA-9133-A710B515B85F}"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2A6F8F9F-2B89-49F1-97A7-2965947AD825}" type="datetimeFigureOut">
              <a:rPr lang="ru-RU" smtClean="0"/>
              <a:pPr/>
              <a:t>05.08.2025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45D1D11-5ABB-47BA-9133-A710B515B85F}"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2A6F8F9F-2B89-49F1-97A7-2965947AD825}" type="datetimeFigureOut">
              <a:rPr lang="ru-RU" smtClean="0"/>
              <a:pPr/>
              <a:t>05.08.2025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45D1D11-5ABB-47BA-9133-A710B515B85F}"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2A6F8F9F-2B89-49F1-97A7-2965947AD825}" type="datetimeFigureOut">
              <a:rPr lang="ru-RU" smtClean="0"/>
              <a:pPr/>
              <a:t>05.08.2025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45D1D11-5ABB-47BA-9133-A710B515B85F}"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2A6F8F9F-2B89-49F1-97A7-2965947AD825}" type="datetimeFigureOut">
              <a:rPr lang="ru-RU" smtClean="0"/>
              <a:pPr/>
              <a:t>05.08.2025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45D1D11-5ABB-47BA-9133-A710B515B85F}"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6F8F9F-2B89-49F1-97A7-2965947AD825}" type="datetimeFigureOut">
              <a:rPr lang="ru-RU" smtClean="0"/>
              <a:pPr/>
              <a:t>05.08.2025</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5D1D11-5ABB-47BA-9133-A710B515B85F}"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www.mathnet.ru/rus/conf2585"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14282" y="857233"/>
            <a:ext cx="8786874" cy="2743218"/>
          </a:xfrm>
        </p:spPr>
        <p:txBody>
          <a:bodyPr>
            <a:normAutofit fontScale="90000"/>
          </a:bodyPr>
          <a:lstStyle/>
          <a:p>
            <a:r>
              <a:rPr lang="ru-RU" dirty="0" err="1" smtClean="0">
                <a:solidFill>
                  <a:schemeClr val="accent3">
                    <a:lumMod val="50000"/>
                  </a:schemeClr>
                </a:solidFill>
              </a:rPr>
              <a:t>Н.Н.Шамаров</a:t>
            </a:r>
            <a:r>
              <a:rPr lang="ru-RU" dirty="0" smtClean="0">
                <a:solidFill>
                  <a:schemeClr val="accent3">
                    <a:lumMod val="50000"/>
                  </a:schemeClr>
                </a:solidFill>
              </a:rPr>
              <a:t>:</a:t>
            </a:r>
            <a:r>
              <a:rPr lang="ru-RU" dirty="0" smtClean="0"/>
              <a:t> </a:t>
            </a:r>
            <a:r>
              <a:rPr lang="en-US" dirty="0" smtClean="0"/>
              <a:t/>
            </a:r>
            <a:br>
              <a:rPr lang="en-US" dirty="0" smtClean="0"/>
            </a:br>
            <a:r>
              <a:rPr lang="ru-RU" dirty="0" smtClean="0"/>
              <a:t>Унитарный гармонический анализ функций на топологических группах </a:t>
            </a:r>
            <a:br>
              <a:rPr lang="ru-RU" dirty="0" smtClean="0"/>
            </a:br>
            <a:r>
              <a:rPr lang="ru-RU" dirty="0" smtClean="0"/>
              <a:t>без локальной компактности</a:t>
            </a:r>
            <a:endParaRPr lang="ru-RU" dirty="0">
              <a:solidFill>
                <a:schemeClr val="accent2">
                  <a:lumMod val="50000"/>
                </a:schemeClr>
              </a:solidFill>
            </a:endParaRPr>
          </a:p>
        </p:txBody>
      </p:sp>
      <p:sp>
        <p:nvSpPr>
          <p:cNvPr id="3" name="Подзаголовок 2"/>
          <p:cNvSpPr>
            <a:spLocks noGrp="1"/>
          </p:cNvSpPr>
          <p:nvPr>
            <p:ph type="subTitle" idx="1"/>
          </p:nvPr>
        </p:nvSpPr>
        <p:spPr>
          <a:xfrm>
            <a:off x="214282" y="3886200"/>
            <a:ext cx="8715436" cy="1752600"/>
          </a:xfrm>
        </p:spPr>
        <p:txBody>
          <a:bodyPr>
            <a:normAutofit fontScale="92500"/>
          </a:bodyPr>
          <a:lstStyle/>
          <a:p>
            <a:r>
              <a:rPr lang="ru-RU" dirty="0" smtClean="0">
                <a:solidFill>
                  <a:schemeClr val="tx2"/>
                </a:solidFill>
              </a:rPr>
              <a:t>Доклад на конференции </a:t>
            </a:r>
            <a:r>
              <a:rPr lang="en-US" dirty="0" smtClean="0">
                <a:solidFill>
                  <a:schemeClr val="tx2"/>
                </a:solidFill>
              </a:rPr>
              <a:t>“</a:t>
            </a:r>
            <a:r>
              <a:rPr lang="ru-RU" i="1" dirty="0" smtClean="0">
                <a:hlinkClick r:id="rId2"/>
              </a:rPr>
              <a:t>Теория функций, теория операторов и квантовая теория информации</a:t>
            </a:r>
            <a:r>
              <a:rPr lang="en-US" dirty="0" smtClean="0">
                <a:solidFill>
                  <a:schemeClr val="tx2"/>
                </a:solidFill>
              </a:rPr>
              <a:t>”</a:t>
            </a:r>
            <a:br>
              <a:rPr lang="en-US" dirty="0" smtClean="0">
                <a:solidFill>
                  <a:schemeClr val="tx2"/>
                </a:solidFill>
              </a:rPr>
            </a:br>
            <a:r>
              <a:rPr lang="ru-RU" i="1" dirty="0" smtClean="0">
                <a:solidFill>
                  <a:schemeClr val="accent5">
                    <a:lumMod val="50000"/>
                  </a:schemeClr>
                </a:solidFill>
              </a:rPr>
              <a:t>2 июня 2025 г.</a:t>
            </a:r>
            <a:r>
              <a:rPr lang="ru-RU" dirty="0" smtClean="0">
                <a:solidFill>
                  <a:schemeClr val="accent5">
                    <a:lumMod val="50000"/>
                  </a:schemeClr>
                </a:solidFill>
              </a:rPr>
              <a:t>, г. Коломна</a:t>
            </a:r>
            <a:endParaRPr lang="ru-RU" dirty="0">
              <a:solidFill>
                <a:schemeClr val="accent5">
                  <a:lumMod val="50000"/>
                </a:schemeClr>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4511684"/>
          </a:xfrm>
        </p:spPr>
        <p:txBody>
          <a:bodyPr>
            <a:normAutofit/>
          </a:bodyPr>
          <a:lstStyle/>
          <a:p>
            <a:r>
              <a:rPr lang="ru-RU" dirty="0" smtClean="0"/>
              <a:t>СПАСИБО</a:t>
            </a:r>
            <a:br>
              <a:rPr lang="ru-RU" dirty="0" smtClean="0"/>
            </a:br>
            <a:r>
              <a:rPr lang="ru-RU" dirty="0" smtClean="0"/>
              <a:t>ЗА</a:t>
            </a:r>
            <a:br>
              <a:rPr lang="ru-RU" dirty="0" smtClean="0"/>
            </a:br>
            <a:r>
              <a:rPr lang="ru-RU" dirty="0" smtClean="0"/>
              <a:t>ВНИМАНИЕ!</a:t>
            </a:r>
            <a:endParaRPr lang="ru-RU" dirty="0"/>
          </a:p>
        </p:txBody>
      </p:sp>
      <p:sp>
        <p:nvSpPr>
          <p:cNvPr id="3" name="Содержимое 2"/>
          <p:cNvSpPr>
            <a:spLocks noGrp="1"/>
          </p:cNvSpPr>
          <p:nvPr>
            <p:ph idx="1"/>
          </p:nvPr>
        </p:nvSpPr>
        <p:spPr>
          <a:xfrm>
            <a:off x="457200" y="785794"/>
            <a:ext cx="8229600" cy="5340369"/>
          </a:xfrm>
        </p:spPr>
        <p:txBody>
          <a:bodyPr/>
          <a:lstStyle/>
          <a:p>
            <a:pPr>
              <a:buNone/>
            </a:pPr>
            <a:r>
              <a:rPr lang="ru-RU" dirty="0" smtClean="0"/>
              <a:t> </a:t>
            </a:r>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868346"/>
          </a:xfrm>
        </p:spPr>
        <p:txBody>
          <a:bodyPr>
            <a:normAutofit/>
          </a:bodyPr>
          <a:lstStyle/>
          <a:p>
            <a:r>
              <a:rPr lang="ru-RU" sz="3200" dirty="0" smtClean="0"/>
              <a:t>Аннотация 1</a:t>
            </a:r>
            <a:endParaRPr lang="ru-RU" sz="3200" dirty="0"/>
          </a:p>
        </p:txBody>
      </p:sp>
      <p:sp>
        <p:nvSpPr>
          <p:cNvPr id="3" name="Содержимое 2"/>
          <p:cNvSpPr>
            <a:spLocks noGrp="1"/>
          </p:cNvSpPr>
          <p:nvPr>
            <p:ph idx="1"/>
          </p:nvPr>
        </p:nvSpPr>
        <p:spPr>
          <a:xfrm>
            <a:off x="428596" y="1357298"/>
            <a:ext cx="8229600" cy="5000660"/>
          </a:xfrm>
        </p:spPr>
        <p:txBody>
          <a:bodyPr>
            <a:normAutofit fontScale="77500" lnSpcReduction="20000"/>
          </a:bodyPr>
          <a:lstStyle/>
          <a:p>
            <a:pPr>
              <a:buNone/>
            </a:pPr>
            <a:r>
              <a:rPr lang="ru-RU" dirty="0" smtClean="0"/>
              <a:t>Для    </a:t>
            </a:r>
            <a:r>
              <a:rPr lang="ru-RU" i="1" dirty="0" smtClean="0"/>
              <a:t>аргументов   из   бесконечномерных гильбертовых </a:t>
            </a:r>
            <a:r>
              <a:rPr lang="ru-RU" dirty="0" smtClean="0"/>
              <a:t>пространств над такими локальными нормированными полями, как поля вещественных и p-адических чисел, предлагаются специальные пространства </a:t>
            </a:r>
            <a:r>
              <a:rPr lang="ru-RU" dirty="0" err="1" smtClean="0"/>
              <a:t>комплекснозначных</a:t>
            </a:r>
            <a:r>
              <a:rPr lang="ru-RU" dirty="0" smtClean="0"/>
              <a:t> пробных функций. Эти пространства замечательны тем, что их элементы, с одной стороны, являются в естественном смысле     </a:t>
            </a:r>
            <a:r>
              <a:rPr lang="ru-RU" i="1" dirty="0" smtClean="0"/>
              <a:t>плотностями    цилиндрических    мер</a:t>
            </a:r>
            <a:r>
              <a:rPr lang="ru-RU" dirty="0" smtClean="0"/>
              <a:t>       относительно обобщённых аналогов мер Хаара (Лебега) на этих гильбертовых пространствах (от которых над  </a:t>
            </a:r>
            <a:r>
              <a:rPr lang="en-US" dirty="0" smtClean="0">
                <a:solidFill>
                  <a:srgbClr val="FF0000"/>
                </a:solidFill>
                <a:latin typeface="Colonna MT" pitchFamily="82" charset="0"/>
              </a:rPr>
              <a:t>R</a:t>
            </a:r>
            <a:r>
              <a:rPr lang="ru-RU" dirty="0" smtClean="0">
                <a:solidFill>
                  <a:srgbClr val="FF0000"/>
                </a:solidFill>
                <a:latin typeface="Colonna MT" pitchFamily="82" charset="0"/>
              </a:rPr>
              <a:t> </a:t>
            </a:r>
            <a:r>
              <a:rPr lang="ru-RU" dirty="0" smtClean="0"/>
              <a:t>даже </a:t>
            </a:r>
            <a:r>
              <a:rPr lang="ru-RU" dirty="0" err="1" smtClean="0"/>
              <a:t>сепарабельность</a:t>
            </a:r>
            <a:r>
              <a:rPr lang="ru-RU" dirty="0" smtClean="0"/>
              <a:t> не обязательно требовать). С другой стороны, специальные гильбертовы преобразования Фурье этих цилиндрических мер принадлежат тому же пространству пробных функций. Обратные операторы Фурье переводят функции в цилиндрические меры. </a:t>
            </a:r>
          </a:p>
          <a:p>
            <a:pPr>
              <a:buNone/>
            </a:pPr>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dirty="0" smtClean="0"/>
              <a:t>Аннотация 2</a:t>
            </a:r>
            <a:endParaRPr lang="ru-RU" sz="3200" dirty="0"/>
          </a:p>
        </p:txBody>
      </p:sp>
      <p:sp>
        <p:nvSpPr>
          <p:cNvPr id="3" name="Содержимое 2"/>
          <p:cNvSpPr>
            <a:spLocks noGrp="1"/>
          </p:cNvSpPr>
          <p:nvPr>
            <p:ph idx="1"/>
          </p:nvPr>
        </p:nvSpPr>
        <p:spPr/>
        <p:txBody>
          <a:bodyPr>
            <a:normAutofit fontScale="85000" lnSpcReduction="20000"/>
          </a:bodyPr>
          <a:lstStyle/>
          <a:p>
            <a:r>
              <a:rPr lang="ru-RU" dirty="0" smtClean="0"/>
              <a:t>Существуют естественные аналоги таких взаимно обратных операторов преобразований Фурье, которые отображают в себя эти пространства пробных функций, при этом сохраняя некоторую гильбертову норму и продолжаясь до операторов на различных пространствах обобщённых функций бесконечномерного аргумента. Часть таких продолжений, которые являются унитарными, обладают собственным базисом, состоящим из упомянутых пробных функций. Существуют также собственные базисы, состоящие целиком из таких обобщённых функций, которые, по-видимому, не сводятся к обычным функциям.</a:t>
            </a:r>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2844" y="274638"/>
            <a:ext cx="8929750" cy="796908"/>
          </a:xfrm>
        </p:spPr>
        <p:txBody>
          <a:bodyPr>
            <a:normAutofit fontScale="90000"/>
          </a:bodyPr>
          <a:lstStyle/>
          <a:p>
            <a:r>
              <a:rPr lang="ru-RU" sz="2700" dirty="0" smtClean="0"/>
              <a:t>Канонические плотности цилиндрических и</a:t>
            </a:r>
            <a:r>
              <a:rPr lang="en-US" sz="2700" dirty="0" smtClean="0"/>
              <a:t> </a:t>
            </a:r>
            <a:r>
              <a:rPr lang="ru-RU" sz="2700" dirty="0" smtClean="0"/>
              <a:t>обобщенных мер</a:t>
            </a:r>
            <a:r>
              <a:rPr lang="ru-RU" sz="2200" dirty="0" smtClean="0"/>
              <a:t/>
            </a:r>
            <a:br>
              <a:rPr lang="ru-RU" sz="2200" dirty="0" smtClean="0"/>
            </a:br>
            <a:r>
              <a:rPr lang="ru-RU" sz="2000" dirty="0" smtClean="0"/>
              <a:t> </a:t>
            </a:r>
            <a:r>
              <a:rPr lang="ru-RU" sz="3600" dirty="0" smtClean="0">
                <a:solidFill>
                  <a:srgbClr val="00B050"/>
                </a:solidFill>
              </a:rPr>
              <a:t>Мера Лебега как обобщенная единица</a:t>
            </a:r>
            <a:endParaRPr lang="ru-RU" sz="3600" dirty="0">
              <a:solidFill>
                <a:srgbClr val="00B050"/>
              </a:solidFill>
            </a:endParaRPr>
          </a:p>
        </p:txBody>
      </p:sp>
      <p:sp>
        <p:nvSpPr>
          <p:cNvPr id="3" name="Содержимое 2"/>
          <p:cNvSpPr>
            <a:spLocks noGrp="1"/>
          </p:cNvSpPr>
          <p:nvPr>
            <p:ph idx="1"/>
          </p:nvPr>
        </p:nvSpPr>
        <p:spPr>
          <a:xfrm>
            <a:off x="142844" y="1600200"/>
            <a:ext cx="8786874" cy="4525963"/>
          </a:xfrm>
        </p:spPr>
        <p:txBody>
          <a:bodyPr>
            <a:normAutofit lnSpcReduction="10000"/>
          </a:bodyPr>
          <a:lstStyle/>
          <a:p>
            <a:r>
              <a:rPr lang="ru-RU" dirty="0" smtClean="0"/>
              <a:t>Обобщенная функция как функционал на пространстве пробных функций… или мер</a:t>
            </a:r>
            <a:r>
              <a:rPr lang="ru-RU" dirty="0" smtClean="0">
                <a:solidFill>
                  <a:srgbClr val="FF0000"/>
                </a:solidFill>
              </a:rPr>
              <a:t>?</a:t>
            </a:r>
            <a:r>
              <a:rPr lang="ru-RU" dirty="0" smtClean="0"/>
              <a:t> Единица как </a:t>
            </a:r>
            <a:r>
              <a:rPr lang="en-US" dirty="0" smtClean="0"/>
              <a:t>``</a:t>
            </a:r>
            <a:r>
              <a:rPr lang="ru-RU" dirty="0" smtClean="0"/>
              <a:t>регулярная обобщенная </a:t>
            </a:r>
            <a:r>
              <a:rPr lang="ru-RU" dirty="0" err="1" smtClean="0"/>
              <a:t>фун-кция</a:t>
            </a:r>
            <a:r>
              <a:rPr lang="en-US" dirty="0" smtClean="0"/>
              <a:t>’’ </a:t>
            </a:r>
            <a:r>
              <a:rPr lang="ru-RU" dirty="0" smtClean="0"/>
              <a:t>переводит вероятностные плотности в 1.</a:t>
            </a:r>
          </a:p>
          <a:p>
            <a:r>
              <a:rPr lang="ru-RU" dirty="0" smtClean="0"/>
              <a:t>Среди </a:t>
            </a:r>
            <a:r>
              <a:rPr lang="ru-RU" dirty="0" err="1" smtClean="0"/>
              <a:t>счётноаддитивных</a:t>
            </a:r>
            <a:r>
              <a:rPr lang="ru-RU" dirty="0" smtClean="0"/>
              <a:t> борелевских мер на </a:t>
            </a:r>
            <a:r>
              <a:rPr lang="ru-RU" dirty="0" err="1" smtClean="0">
                <a:solidFill>
                  <a:srgbClr val="00B050"/>
                </a:solidFill>
              </a:rPr>
              <a:t>ℓ</a:t>
            </a:r>
            <a:r>
              <a:rPr lang="en-US" sz="2200" dirty="0" smtClean="0">
                <a:solidFill>
                  <a:srgbClr val="00B050"/>
                </a:solidFill>
              </a:rPr>
              <a:t>2   </a:t>
            </a:r>
            <a:r>
              <a:rPr lang="ru-RU" dirty="0" smtClean="0"/>
              <a:t>нет дифференцируемых по Фомину вдоль всех направлений. Цилиндрические есть! --</a:t>
            </a:r>
            <a:br>
              <a:rPr lang="ru-RU" dirty="0" smtClean="0"/>
            </a:br>
            <a:r>
              <a:rPr lang="ru-RU" dirty="0" smtClean="0"/>
              <a:t>их и удобно взять в качестве пробных.</a:t>
            </a:r>
          </a:p>
          <a:p>
            <a:r>
              <a:rPr lang="ru-RU" dirty="0" smtClean="0"/>
              <a:t>Их обобщенные плотности – относительно … </a:t>
            </a:r>
            <a:r>
              <a:rPr lang="ru-RU" dirty="0" smtClean="0">
                <a:solidFill>
                  <a:srgbClr val="FF0000"/>
                </a:solidFill>
              </a:rPr>
              <a:t>?</a:t>
            </a:r>
          </a:p>
          <a:p>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2200" dirty="0" smtClean="0">
                <a:solidFill>
                  <a:schemeClr val="accent6">
                    <a:lumMod val="50000"/>
                  </a:schemeClr>
                </a:solidFill>
              </a:rPr>
              <a:t>Канонические плотности цилиндрических и</a:t>
            </a:r>
            <a:r>
              <a:rPr lang="en-US" sz="2200" dirty="0" smtClean="0">
                <a:solidFill>
                  <a:schemeClr val="accent6">
                    <a:lumMod val="50000"/>
                  </a:schemeClr>
                </a:solidFill>
              </a:rPr>
              <a:t> </a:t>
            </a:r>
            <a:r>
              <a:rPr lang="ru-RU" sz="2200" dirty="0" smtClean="0">
                <a:solidFill>
                  <a:schemeClr val="accent6">
                    <a:lumMod val="50000"/>
                  </a:schemeClr>
                </a:solidFill>
              </a:rPr>
              <a:t>обобщенных мер</a:t>
            </a:r>
            <a:br>
              <a:rPr lang="ru-RU" sz="2200" dirty="0" smtClean="0">
                <a:solidFill>
                  <a:schemeClr val="accent6">
                    <a:lumMod val="50000"/>
                  </a:schemeClr>
                </a:solidFill>
              </a:rPr>
            </a:br>
            <a:r>
              <a:rPr lang="ru-RU" sz="4000" dirty="0" smtClean="0"/>
              <a:t> </a:t>
            </a:r>
            <a:r>
              <a:rPr lang="ru-RU" sz="2400" dirty="0" smtClean="0">
                <a:solidFill>
                  <a:srgbClr val="00B050"/>
                </a:solidFill>
              </a:rPr>
              <a:t>Мера Лебега как обобщенная единица</a:t>
            </a:r>
            <a:r>
              <a:rPr lang="ru-RU" sz="2400" dirty="0" smtClean="0"/>
              <a:t>: </a:t>
            </a:r>
            <a:br>
              <a:rPr lang="ru-RU" sz="2400" dirty="0" smtClean="0"/>
            </a:br>
            <a:r>
              <a:rPr lang="ru-RU" sz="3100" dirty="0" smtClean="0"/>
              <a:t>1</a:t>
            </a:r>
            <a:r>
              <a:rPr lang="ru-RU" sz="2400" dirty="0" smtClean="0"/>
              <a:t>. </a:t>
            </a:r>
            <a:r>
              <a:rPr lang="ru-RU" sz="3100" dirty="0" smtClean="0"/>
              <a:t>пробные меры</a:t>
            </a:r>
            <a:endParaRPr lang="ru-RU" sz="3100" dirty="0"/>
          </a:p>
        </p:txBody>
      </p:sp>
      <p:sp>
        <p:nvSpPr>
          <p:cNvPr id="3" name="Содержимое 2"/>
          <p:cNvSpPr>
            <a:spLocks noGrp="1"/>
          </p:cNvSpPr>
          <p:nvPr>
            <p:ph idx="1"/>
          </p:nvPr>
        </p:nvSpPr>
        <p:spPr/>
        <p:txBody>
          <a:bodyPr>
            <a:normAutofit fontScale="77500" lnSpcReduction="20000"/>
          </a:bodyPr>
          <a:lstStyle/>
          <a:p>
            <a:pPr>
              <a:buNone/>
            </a:pPr>
            <a:r>
              <a:rPr lang="ru-RU" dirty="0" smtClean="0"/>
              <a:t>Как применяется </a:t>
            </a:r>
            <a:r>
              <a:rPr lang="ru-RU" i="1" dirty="0" smtClean="0"/>
              <a:t>регулярная</a:t>
            </a:r>
            <a:r>
              <a:rPr lang="ru-RU" dirty="0" smtClean="0"/>
              <a:t> обобщённая функция </a:t>
            </a:r>
            <a:r>
              <a:rPr lang="ru-RU" dirty="0" smtClean="0">
                <a:sym typeface="Symbol"/>
              </a:rPr>
              <a:t>(</a:t>
            </a:r>
            <a:r>
              <a:rPr lang="en-US" dirty="0" smtClean="0">
                <a:sym typeface="Symbol"/>
              </a:rPr>
              <a:t>x</a:t>
            </a:r>
            <a:r>
              <a:rPr lang="ru-RU" dirty="0" smtClean="0">
                <a:sym typeface="Symbol"/>
              </a:rPr>
              <a:t>)1</a:t>
            </a:r>
            <a:r>
              <a:rPr lang="ru-RU" dirty="0" smtClean="0"/>
              <a:t> на </a:t>
            </a:r>
            <a:r>
              <a:rPr lang="en-US" dirty="0" err="1" smtClean="0">
                <a:solidFill>
                  <a:srgbClr val="FF0000"/>
                </a:solidFill>
                <a:latin typeface="Colonna MT" pitchFamily="82" charset="0"/>
              </a:rPr>
              <a:t>R</a:t>
            </a:r>
            <a:r>
              <a:rPr lang="en-US" dirty="0" err="1" smtClean="0">
                <a:solidFill>
                  <a:srgbClr val="FF0000"/>
                </a:solidFill>
              </a:rPr>
              <a:t>ⁿ</a:t>
            </a:r>
            <a:r>
              <a:rPr lang="en-US" dirty="0" smtClean="0"/>
              <a:t>,  n</a:t>
            </a:r>
            <a:r>
              <a:rPr lang="el-GR" dirty="0" smtClean="0">
                <a:sym typeface="Symbol"/>
              </a:rPr>
              <a:t></a:t>
            </a:r>
            <a:r>
              <a:rPr lang="en-US" dirty="0" smtClean="0">
                <a:latin typeface="Colonna MT" pitchFamily="82" charset="0"/>
              </a:rPr>
              <a:t>N</a:t>
            </a:r>
            <a:r>
              <a:rPr lang="ru-RU" dirty="0" smtClean="0"/>
              <a:t>: </a:t>
            </a:r>
          </a:p>
          <a:p>
            <a:pPr>
              <a:buNone/>
            </a:pPr>
            <a:r>
              <a:rPr lang="ru-RU" dirty="0" smtClean="0"/>
              <a:t>Пробные функции </a:t>
            </a:r>
            <a:r>
              <a:rPr lang="en-US" dirty="0" smtClean="0"/>
              <a:t>f</a:t>
            </a:r>
            <a:r>
              <a:rPr lang="ru-RU" dirty="0" smtClean="0"/>
              <a:t> классов </a:t>
            </a:r>
            <a:r>
              <a:rPr lang="en-US" dirty="0" smtClean="0">
                <a:latin typeface="Blackadder ITC" pitchFamily="82" charset="0"/>
              </a:rPr>
              <a:t>D</a:t>
            </a:r>
            <a:r>
              <a:rPr lang="ru-RU" dirty="0" smtClean="0">
                <a:latin typeface="Blackadder ITC" pitchFamily="82" charset="0"/>
              </a:rPr>
              <a:t> или</a:t>
            </a:r>
            <a:r>
              <a:rPr lang="en-US" dirty="0" smtClean="0">
                <a:latin typeface="Blackadder ITC" pitchFamily="82" charset="0"/>
              </a:rPr>
              <a:t>S</a:t>
            </a:r>
            <a:r>
              <a:rPr lang="en-US" dirty="0" smtClean="0"/>
              <a:t> </a:t>
            </a:r>
            <a:r>
              <a:rPr lang="ru-RU" dirty="0" smtClean="0"/>
              <a:t>умножить на 1 и интегрировать по </a:t>
            </a:r>
            <a:r>
              <a:rPr lang="ru-RU" dirty="0" smtClean="0">
                <a:solidFill>
                  <a:srgbClr val="FF0000"/>
                </a:solidFill>
              </a:rPr>
              <a:t>мере Лебега</a:t>
            </a:r>
            <a:r>
              <a:rPr lang="ru-RU" dirty="0" smtClean="0"/>
              <a:t/>
            </a:r>
            <a:br>
              <a:rPr lang="ru-RU" dirty="0" smtClean="0"/>
            </a:br>
            <a:r>
              <a:rPr lang="en-US" b="1" dirty="0" smtClean="0">
                <a:sym typeface="Symbol"/>
              </a:rPr>
              <a:t> </a:t>
            </a:r>
            <a:r>
              <a:rPr lang="en-US" sz="2400" dirty="0" smtClean="0">
                <a:sym typeface="Symbol"/>
              </a:rPr>
              <a:t>x</a:t>
            </a:r>
            <a:r>
              <a:rPr lang="en-US" dirty="0" smtClean="0">
                <a:sym typeface="Symbol"/>
              </a:rPr>
              <a:t>  </a:t>
            </a:r>
            <a:r>
              <a:rPr lang="ru-RU" dirty="0" smtClean="0"/>
              <a:t>1</a:t>
            </a:r>
            <a:r>
              <a:rPr lang="en-US" dirty="0" smtClean="0">
                <a:sym typeface="Symbol"/>
              </a:rPr>
              <a:t> </a:t>
            </a:r>
            <a:r>
              <a:rPr lang="ru-RU" dirty="0" smtClean="0"/>
              <a:t> </a:t>
            </a:r>
            <a:r>
              <a:rPr lang="en-US" dirty="0" smtClean="0"/>
              <a:t>f(x) </a:t>
            </a:r>
            <a:r>
              <a:rPr lang="en-US" dirty="0" smtClean="0">
                <a:sym typeface="Symbol"/>
              </a:rPr>
              <a:t> </a:t>
            </a:r>
            <a:r>
              <a:rPr lang="en-US" dirty="0" err="1" smtClean="0">
                <a:solidFill>
                  <a:srgbClr val="FF0000"/>
                </a:solidFill>
              </a:rPr>
              <a:t>Leb</a:t>
            </a:r>
            <a:r>
              <a:rPr lang="ru-RU" sz="1800" dirty="0" smtClean="0"/>
              <a:t> </a:t>
            </a:r>
            <a:r>
              <a:rPr lang="en-US" dirty="0" smtClean="0"/>
              <a:t>(</a:t>
            </a:r>
            <a:r>
              <a:rPr lang="en-US" dirty="0" err="1" smtClean="0">
                <a:sym typeface="Symbol"/>
              </a:rPr>
              <a:t>dx</a:t>
            </a:r>
            <a:r>
              <a:rPr lang="en-US" dirty="0" smtClean="0"/>
              <a:t>) = </a:t>
            </a:r>
            <a:r>
              <a:rPr lang="en-US" b="1" dirty="0" smtClean="0">
                <a:sym typeface="Symbol"/>
              </a:rPr>
              <a:t> </a:t>
            </a:r>
            <a:r>
              <a:rPr lang="en-US" sz="2400" dirty="0" smtClean="0">
                <a:sym typeface="Symbol"/>
              </a:rPr>
              <a:t>x</a:t>
            </a:r>
            <a:r>
              <a:rPr lang="en-US" dirty="0" smtClean="0">
                <a:sym typeface="Symbol"/>
              </a:rPr>
              <a:t>  </a:t>
            </a:r>
            <a:r>
              <a:rPr lang="en-US" dirty="0" smtClean="0"/>
              <a:t>f(x) </a:t>
            </a:r>
            <a:r>
              <a:rPr lang="en-US" dirty="0" smtClean="0">
                <a:sym typeface="Symbol"/>
              </a:rPr>
              <a:t> (</a:t>
            </a:r>
            <a:r>
              <a:rPr lang="ru-RU" dirty="0" smtClean="0"/>
              <a:t>1</a:t>
            </a:r>
            <a:r>
              <a:rPr lang="en-US" dirty="0" smtClean="0">
                <a:sym typeface="Symbol"/>
              </a:rPr>
              <a:t> </a:t>
            </a:r>
            <a:r>
              <a:rPr lang="ru-RU" dirty="0" smtClean="0"/>
              <a:t> </a:t>
            </a:r>
            <a:r>
              <a:rPr lang="en-US" dirty="0" smtClean="0">
                <a:sym typeface="Symbol"/>
              </a:rPr>
              <a:t> </a:t>
            </a:r>
            <a:r>
              <a:rPr lang="en-US" dirty="0" err="1" smtClean="0">
                <a:solidFill>
                  <a:srgbClr val="FF0000"/>
                </a:solidFill>
              </a:rPr>
              <a:t>Leb</a:t>
            </a:r>
            <a:r>
              <a:rPr lang="ru-RU" sz="1800" dirty="0" smtClean="0"/>
              <a:t> </a:t>
            </a:r>
            <a:r>
              <a:rPr lang="en-US" dirty="0" smtClean="0"/>
              <a:t>(</a:t>
            </a:r>
            <a:r>
              <a:rPr lang="en-US" dirty="0" err="1" smtClean="0">
                <a:sym typeface="Symbol"/>
              </a:rPr>
              <a:t>dx</a:t>
            </a:r>
            <a:r>
              <a:rPr lang="en-US" dirty="0" smtClean="0"/>
              <a:t>)), </a:t>
            </a:r>
            <a:r>
              <a:rPr lang="ru-RU" dirty="0" smtClean="0"/>
              <a:t/>
            </a:r>
            <a:br>
              <a:rPr lang="ru-RU" dirty="0" smtClean="0"/>
            </a:br>
            <a:r>
              <a:rPr lang="ru-RU" dirty="0" smtClean="0"/>
              <a:t>единица как частный случай характера</a:t>
            </a:r>
          </a:p>
          <a:p>
            <a:pPr>
              <a:buNone/>
            </a:pPr>
            <a:r>
              <a:rPr lang="ru-RU" dirty="0" smtClean="0">
                <a:solidFill>
                  <a:srgbClr val="00B050"/>
                </a:solidFill>
                <a:sym typeface="Symbol"/>
              </a:rPr>
              <a:t></a:t>
            </a:r>
            <a:r>
              <a:rPr lang="en-US" dirty="0" smtClean="0">
                <a:sym typeface="Symbol"/>
              </a:rPr>
              <a:t>ₓ</a:t>
            </a:r>
            <a:r>
              <a:rPr lang="en-US" dirty="0" smtClean="0"/>
              <a:t> </a:t>
            </a:r>
            <a:r>
              <a:rPr lang="ru-RU" dirty="0" smtClean="0"/>
              <a:t>(</a:t>
            </a:r>
            <a:r>
              <a:rPr lang="en-US" dirty="0" smtClean="0"/>
              <a:t>y</a:t>
            </a:r>
            <a:r>
              <a:rPr lang="ru-RU" dirty="0" smtClean="0"/>
              <a:t>)=</a:t>
            </a:r>
            <a:r>
              <a:rPr lang="en-US" dirty="0" smtClean="0"/>
              <a:t>exp(</a:t>
            </a:r>
            <a:r>
              <a:rPr lang="ru-RU" dirty="0" smtClean="0"/>
              <a:t>2</a:t>
            </a:r>
            <a:r>
              <a:rPr lang="en-US" dirty="0" smtClean="0">
                <a:sym typeface="Symbol"/>
              </a:rPr>
              <a:t></a:t>
            </a:r>
            <a:r>
              <a:rPr lang="en-US" b="1" dirty="0" err="1" smtClean="0">
                <a:sym typeface="Symbol"/>
              </a:rPr>
              <a:t>i</a:t>
            </a:r>
            <a:r>
              <a:rPr lang="en-US" dirty="0" smtClean="0">
                <a:sym typeface="Symbol"/>
              </a:rPr>
              <a:t></a:t>
            </a:r>
            <a:r>
              <a:rPr lang="en-US" dirty="0" smtClean="0">
                <a:solidFill>
                  <a:schemeClr val="accent3">
                    <a:lumMod val="75000"/>
                  </a:schemeClr>
                </a:solidFill>
                <a:sym typeface="Symbol"/>
              </a:rPr>
              <a:t>{</a:t>
            </a:r>
            <a:r>
              <a:rPr lang="en-US" dirty="0" smtClean="0">
                <a:solidFill>
                  <a:srgbClr val="FF0000"/>
                </a:solidFill>
              </a:rPr>
              <a:t>(</a:t>
            </a:r>
            <a:r>
              <a:rPr lang="en-US" dirty="0" err="1" smtClean="0"/>
              <a:t>x,y</a:t>
            </a:r>
            <a:r>
              <a:rPr lang="en-US" dirty="0" smtClean="0">
                <a:solidFill>
                  <a:srgbClr val="FF0000"/>
                </a:solidFill>
              </a:rPr>
              <a:t>)</a:t>
            </a:r>
            <a:r>
              <a:rPr lang="en-US" dirty="0" smtClean="0">
                <a:solidFill>
                  <a:schemeClr val="accent3">
                    <a:lumMod val="75000"/>
                  </a:schemeClr>
                </a:solidFill>
              </a:rPr>
              <a:t>}</a:t>
            </a:r>
            <a:r>
              <a:rPr lang="en-US" dirty="0" smtClean="0"/>
              <a:t>) </a:t>
            </a:r>
            <a:r>
              <a:rPr lang="ru-RU" dirty="0" smtClean="0"/>
              <a:t>или локально интегрируемой </a:t>
            </a:r>
            <a:r>
              <a:rPr lang="ru-RU" dirty="0" smtClean="0">
                <a:sym typeface="Symbol"/>
              </a:rPr>
              <a:t></a:t>
            </a:r>
            <a:r>
              <a:rPr lang="en-US" dirty="0" smtClean="0">
                <a:sym typeface="Symbol"/>
              </a:rPr>
              <a:t>. </a:t>
            </a:r>
            <a:endParaRPr lang="en-US" dirty="0" smtClean="0"/>
          </a:p>
          <a:p>
            <a:pPr>
              <a:buNone/>
            </a:pPr>
            <a:r>
              <a:rPr lang="ru-RU" dirty="0" smtClean="0"/>
              <a:t>     </a:t>
            </a:r>
            <a:r>
              <a:rPr lang="en-US" dirty="0" smtClean="0"/>
              <a:t> </a:t>
            </a:r>
            <a:r>
              <a:rPr lang="en-US" b="1" dirty="0" smtClean="0">
                <a:sym typeface="Symbol"/>
              </a:rPr>
              <a:t></a:t>
            </a:r>
            <a:r>
              <a:rPr lang="en-US" sz="2000" dirty="0" smtClean="0">
                <a:sym typeface="Symbol"/>
              </a:rPr>
              <a:t> </a:t>
            </a:r>
            <a:r>
              <a:rPr lang="en-US" sz="3800" dirty="0" smtClean="0">
                <a:sym typeface="Symbol"/>
              </a:rPr>
              <a:t>ₓ</a:t>
            </a:r>
            <a:r>
              <a:rPr lang="ru-RU" sz="3800" dirty="0" smtClean="0">
                <a:sym typeface="Symbol"/>
              </a:rPr>
              <a:t> </a:t>
            </a:r>
            <a:r>
              <a:rPr lang="ru-RU" dirty="0" smtClean="0">
                <a:sym typeface="Symbol"/>
              </a:rPr>
              <a:t>(</a:t>
            </a:r>
            <a:r>
              <a:rPr lang="en-US" dirty="0" smtClean="0">
                <a:sym typeface="Symbol"/>
              </a:rPr>
              <a:t>x</a:t>
            </a:r>
            <a:r>
              <a:rPr lang="ru-RU" dirty="0" smtClean="0">
                <a:sym typeface="Symbol"/>
              </a:rPr>
              <a:t>)</a:t>
            </a:r>
            <a:r>
              <a:rPr lang="en-US" dirty="0">
                <a:sym typeface="Symbol"/>
              </a:rPr>
              <a:t> </a:t>
            </a:r>
            <a:r>
              <a:rPr lang="en-US" dirty="0" smtClean="0">
                <a:sym typeface="Symbol"/>
              </a:rPr>
              <a:t></a:t>
            </a:r>
            <a:r>
              <a:rPr lang="ru-RU" dirty="0" smtClean="0"/>
              <a:t> </a:t>
            </a:r>
            <a:r>
              <a:rPr lang="en-US" dirty="0" smtClean="0"/>
              <a:t>f(x) </a:t>
            </a:r>
            <a:r>
              <a:rPr lang="en-US" dirty="0" smtClean="0">
                <a:sym typeface="Symbol"/>
              </a:rPr>
              <a:t> </a:t>
            </a:r>
            <a:r>
              <a:rPr lang="en-US" dirty="0" err="1" smtClean="0">
                <a:solidFill>
                  <a:srgbClr val="FF0000"/>
                </a:solidFill>
              </a:rPr>
              <a:t>Leb</a:t>
            </a:r>
            <a:r>
              <a:rPr lang="ru-RU" sz="1800" dirty="0" smtClean="0"/>
              <a:t> </a:t>
            </a:r>
            <a:r>
              <a:rPr lang="en-US" dirty="0" smtClean="0"/>
              <a:t>(</a:t>
            </a:r>
            <a:r>
              <a:rPr lang="en-US" dirty="0" err="1" smtClean="0">
                <a:sym typeface="Symbol"/>
              </a:rPr>
              <a:t>dx</a:t>
            </a:r>
            <a:r>
              <a:rPr lang="en-US" dirty="0" smtClean="0"/>
              <a:t>) = </a:t>
            </a:r>
            <a:r>
              <a:rPr lang="en-US" b="1" dirty="0" smtClean="0">
                <a:sym typeface="Symbol"/>
              </a:rPr>
              <a:t> </a:t>
            </a:r>
            <a:r>
              <a:rPr lang="en-US" sz="2400" dirty="0" smtClean="0">
                <a:sym typeface="Symbol"/>
              </a:rPr>
              <a:t>x</a:t>
            </a:r>
            <a:r>
              <a:rPr lang="en-US" dirty="0" smtClean="0">
                <a:sym typeface="Symbol"/>
              </a:rPr>
              <a:t>  </a:t>
            </a:r>
            <a:r>
              <a:rPr lang="en-US" dirty="0" smtClean="0"/>
              <a:t>f(x) </a:t>
            </a:r>
            <a:r>
              <a:rPr lang="en-US" dirty="0" smtClean="0">
                <a:sym typeface="Symbol"/>
              </a:rPr>
              <a:t> </a:t>
            </a:r>
            <a:r>
              <a:rPr lang="en-US" dirty="0" smtClean="0">
                <a:solidFill>
                  <a:schemeClr val="accent1"/>
                </a:solidFill>
                <a:sym typeface="Symbol"/>
              </a:rPr>
              <a:t>(</a:t>
            </a:r>
            <a:r>
              <a:rPr lang="ru-RU" dirty="0" smtClean="0">
                <a:sym typeface="Symbol"/>
              </a:rPr>
              <a:t>(</a:t>
            </a:r>
            <a:r>
              <a:rPr lang="en-US" dirty="0" smtClean="0">
                <a:sym typeface="Symbol"/>
              </a:rPr>
              <a:t>x</a:t>
            </a:r>
            <a:r>
              <a:rPr lang="ru-RU" dirty="0" smtClean="0">
                <a:sym typeface="Symbol"/>
              </a:rPr>
              <a:t>)</a:t>
            </a:r>
            <a:r>
              <a:rPr lang="en-US" dirty="0" smtClean="0">
                <a:sym typeface="Symbol"/>
              </a:rPr>
              <a:t> </a:t>
            </a:r>
            <a:r>
              <a:rPr lang="ru-RU" dirty="0" smtClean="0"/>
              <a:t> </a:t>
            </a:r>
            <a:r>
              <a:rPr lang="en-US" dirty="0" smtClean="0">
                <a:sym typeface="Symbol"/>
              </a:rPr>
              <a:t> </a:t>
            </a:r>
            <a:r>
              <a:rPr lang="en-US" dirty="0" err="1" smtClean="0">
                <a:solidFill>
                  <a:srgbClr val="FF0000"/>
                </a:solidFill>
              </a:rPr>
              <a:t>Leb</a:t>
            </a:r>
            <a:r>
              <a:rPr lang="ru-RU" sz="1800" dirty="0" smtClean="0"/>
              <a:t> </a:t>
            </a:r>
            <a:r>
              <a:rPr lang="en-US" dirty="0" smtClean="0"/>
              <a:t>(</a:t>
            </a:r>
            <a:r>
              <a:rPr lang="en-US" dirty="0" err="1" smtClean="0">
                <a:sym typeface="Symbol"/>
              </a:rPr>
              <a:t>dx</a:t>
            </a:r>
            <a:r>
              <a:rPr lang="en-US" dirty="0" smtClean="0"/>
              <a:t>)</a:t>
            </a:r>
            <a:r>
              <a:rPr lang="en-US" dirty="0" smtClean="0">
                <a:solidFill>
                  <a:schemeClr val="accent1"/>
                </a:solidFill>
              </a:rPr>
              <a:t>)</a:t>
            </a:r>
            <a:r>
              <a:rPr lang="en-US" dirty="0" smtClean="0"/>
              <a:t>,</a:t>
            </a:r>
            <a:br>
              <a:rPr lang="en-US" dirty="0" smtClean="0"/>
            </a:br>
            <a:r>
              <a:rPr lang="en-US" dirty="0" smtClean="0">
                <a:solidFill>
                  <a:schemeClr val="accent1"/>
                </a:solidFill>
                <a:sym typeface="Symbol"/>
              </a:rPr>
              <a:t>(</a:t>
            </a:r>
            <a:r>
              <a:rPr lang="ru-RU" dirty="0" smtClean="0">
                <a:sym typeface="Symbol"/>
              </a:rPr>
              <a:t>(</a:t>
            </a:r>
            <a:r>
              <a:rPr lang="en-US" dirty="0" smtClean="0">
                <a:sym typeface="Symbol"/>
              </a:rPr>
              <a:t>x</a:t>
            </a:r>
            <a:r>
              <a:rPr lang="ru-RU" dirty="0" smtClean="0">
                <a:sym typeface="Symbol"/>
              </a:rPr>
              <a:t>)</a:t>
            </a:r>
            <a:r>
              <a:rPr lang="en-US" dirty="0" smtClean="0">
                <a:sym typeface="Symbol"/>
              </a:rPr>
              <a:t> </a:t>
            </a:r>
            <a:r>
              <a:rPr lang="ru-RU" dirty="0" smtClean="0"/>
              <a:t> </a:t>
            </a:r>
            <a:r>
              <a:rPr lang="en-US" dirty="0" smtClean="0">
                <a:sym typeface="Symbol"/>
              </a:rPr>
              <a:t> </a:t>
            </a:r>
            <a:r>
              <a:rPr lang="en-US" dirty="0" err="1" smtClean="0">
                <a:solidFill>
                  <a:srgbClr val="FF0000"/>
                </a:solidFill>
              </a:rPr>
              <a:t>Leb</a:t>
            </a:r>
            <a:r>
              <a:rPr lang="ru-RU" sz="1800" dirty="0" smtClean="0"/>
              <a:t> </a:t>
            </a:r>
            <a:r>
              <a:rPr lang="en-US" dirty="0" smtClean="0"/>
              <a:t>(</a:t>
            </a:r>
            <a:r>
              <a:rPr lang="en-US" dirty="0" err="1" smtClean="0">
                <a:sym typeface="Symbol"/>
              </a:rPr>
              <a:t>dx</a:t>
            </a:r>
            <a:r>
              <a:rPr lang="en-US" dirty="0" smtClean="0"/>
              <a:t>)</a:t>
            </a:r>
            <a:r>
              <a:rPr lang="en-US" dirty="0" smtClean="0">
                <a:solidFill>
                  <a:schemeClr val="accent1"/>
                </a:solidFill>
              </a:rPr>
              <a:t>) --- </a:t>
            </a:r>
            <a:r>
              <a:rPr lang="ru-RU" dirty="0" err="1" smtClean="0">
                <a:solidFill>
                  <a:schemeClr val="accent1"/>
                </a:solidFill>
              </a:rPr>
              <a:t>лебегово</a:t>
            </a:r>
            <a:r>
              <a:rPr lang="ru-RU" dirty="0" smtClean="0">
                <a:solidFill>
                  <a:schemeClr val="accent1"/>
                </a:solidFill>
              </a:rPr>
              <a:t> произведение,</a:t>
            </a:r>
            <a:br>
              <a:rPr lang="ru-RU" dirty="0" smtClean="0">
                <a:solidFill>
                  <a:schemeClr val="accent1"/>
                </a:solidFill>
              </a:rPr>
            </a:br>
            <a:r>
              <a:rPr lang="en-US" dirty="0" smtClean="0">
                <a:sym typeface="Symbol"/>
              </a:rPr>
              <a:t>(</a:t>
            </a:r>
            <a:r>
              <a:rPr lang="ru-RU" dirty="0" smtClean="0"/>
              <a:t>1</a:t>
            </a:r>
            <a:r>
              <a:rPr lang="en-US" dirty="0" smtClean="0">
                <a:sym typeface="Symbol"/>
              </a:rPr>
              <a:t> </a:t>
            </a:r>
            <a:r>
              <a:rPr lang="ru-RU" dirty="0" smtClean="0"/>
              <a:t> </a:t>
            </a:r>
            <a:r>
              <a:rPr lang="en-US" dirty="0" err="1" smtClean="0">
                <a:solidFill>
                  <a:srgbClr val="FF0000"/>
                </a:solidFill>
              </a:rPr>
              <a:t>Leb</a:t>
            </a:r>
            <a:r>
              <a:rPr lang="ru-RU" sz="1800" dirty="0" smtClean="0"/>
              <a:t> </a:t>
            </a:r>
            <a:r>
              <a:rPr lang="en-US" dirty="0" smtClean="0"/>
              <a:t>)</a:t>
            </a:r>
            <a:r>
              <a:rPr lang="ru-RU" dirty="0" smtClean="0"/>
              <a:t> = </a:t>
            </a:r>
            <a:r>
              <a:rPr lang="en-US" dirty="0" err="1" smtClean="0">
                <a:solidFill>
                  <a:srgbClr val="FF0000"/>
                </a:solidFill>
              </a:rPr>
              <a:t>Leb</a:t>
            </a:r>
            <a:r>
              <a:rPr lang="ru-RU" sz="1800" dirty="0" smtClean="0"/>
              <a:t> </a:t>
            </a:r>
            <a:r>
              <a:rPr lang="ru-RU" dirty="0" smtClean="0">
                <a:solidFill>
                  <a:schemeClr val="accent1"/>
                </a:solidFill>
              </a:rPr>
              <a:t>.   </a:t>
            </a:r>
            <a:r>
              <a:rPr lang="en-US" dirty="0" smtClean="0">
                <a:solidFill>
                  <a:schemeClr val="accent1"/>
                </a:solidFill>
              </a:rPr>
              <a:t>&lt;1,</a:t>
            </a:r>
            <a:r>
              <a:rPr lang="en-US" dirty="0" smtClean="0"/>
              <a:t>f</a:t>
            </a:r>
            <a:r>
              <a:rPr lang="en-US" dirty="0" smtClean="0">
                <a:solidFill>
                  <a:schemeClr val="accent1"/>
                </a:solidFill>
              </a:rPr>
              <a:t>&gt;= </a:t>
            </a:r>
            <a:r>
              <a:rPr lang="en-US" b="1" dirty="0" smtClean="0">
                <a:sym typeface="Symbol"/>
              </a:rPr>
              <a:t>  </a:t>
            </a:r>
            <a:r>
              <a:rPr lang="en-US" dirty="0" smtClean="0"/>
              <a:t>f</a:t>
            </a:r>
            <a:r>
              <a:rPr lang="en-US" dirty="0" smtClean="0">
                <a:sym typeface="Symbol"/>
              </a:rPr>
              <a:t>  </a:t>
            </a:r>
            <a:r>
              <a:rPr lang="en-US" dirty="0" err="1" smtClean="0">
                <a:solidFill>
                  <a:srgbClr val="FF0000"/>
                </a:solidFill>
              </a:rPr>
              <a:t>Leb</a:t>
            </a:r>
            <a:r>
              <a:rPr lang="en-US" sz="1800" dirty="0">
                <a:solidFill>
                  <a:srgbClr val="FF0000"/>
                </a:solidFill>
              </a:rPr>
              <a:t> </a:t>
            </a:r>
            <a:r>
              <a:rPr lang="en-US" dirty="0" smtClean="0">
                <a:sym typeface="Symbol"/>
              </a:rPr>
              <a:t>,</a:t>
            </a:r>
          </a:p>
          <a:p>
            <a:pPr>
              <a:buNone/>
            </a:pPr>
            <a:r>
              <a:rPr lang="ru-RU" dirty="0" smtClean="0">
                <a:sym typeface="Symbol"/>
              </a:rPr>
              <a:t>Идея для </a:t>
            </a:r>
            <a:r>
              <a:rPr lang="ru-RU" dirty="0" err="1" smtClean="0">
                <a:solidFill>
                  <a:srgbClr val="00B050"/>
                </a:solidFill>
              </a:rPr>
              <a:t>ℓ</a:t>
            </a:r>
            <a:r>
              <a:rPr lang="en-US" dirty="0" smtClean="0">
                <a:solidFill>
                  <a:srgbClr val="00B050"/>
                </a:solidFill>
              </a:rPr>
              <a:t>₂</a:t>
            </a:r>
            <a:r>
              <a:rPr lang="en-US" dirty="0" smtClean="0"/>
              <a:t> </a:t>
            </a:r>
            <a:r>
              <a:rPr lang="ru-RU" dirty="0" smtClean="0">
                <a:sym typeface="Symbol"/>
              </a:rPr>
              <a:t>: если </a:t>
            </a:r>
            <a:r>
              <a:rPr lang="en-US" dirty="0" smtClean="0">
                <a:sym typeface="Symbol"/>
              </a:rPr>
              <a:t>f </a:t>
            </a:r>
            <a:r>
              <a:rPr lang="ru-RU" dirty="0" smtClean="0">
                <a:sym typeface="Symbol"/>
              </a:rPr>
              <a:t>вероятностная плотность, </a:t>
            </a:r>
            <a:r>
              <a:rPr lang="en-US" dirty="0" smtClean="0">
                <a:solidFill>
                  <a:schemeClr val="accent1"/>
                </a:solidFill>
              </a:rPr>
              <a:t>&lt;1,</a:t>
            </a:r>
            <a:r>
              <a:rPr lang="en-US" dirty="0" smtClean="0"/>
              <a:t>f</a:t>
            </a:r>
            <a:r>
              <a:rPr lang="en-US" dirty="0" smtClean="0">
                <a:solidFill>
                  <a:schemeClr val="accent1"/>
                </a:solidFill>
              </a:rPr>
              <a:t>&gt;</a:t>
            </a:r>
            <a:r>
              <a:rPr lang="ru-RU" dirty="0" smtClean="0">
                <a:solidFill>
                  <a:schemeClr val="accent1"/>
                </a:solidFill>
              </a:rPr>
              <a:t>=1.</a:t>
            </a:r>
            <a:endParaRPr lang="en-US" dirty="0" smtClean="0">
              <a:solidFill>
                <a:schemeClr val="accent1"/>
              </a:solidFill>
            </a:endParaRPr>
          </a:p>
          <a:p>
            <a:pPr>
              <a:buNone/>
            </a:pPr>
            <a:r>
              <a:rPr lang="ru-RU" dirty="0" smtClean="0">
                <a:solidFill>
                  <a:srgbClr val="00B050"/>
                </a:solidFill>
              </a:rPr>
              <a:t>Однако </a:t>
            </a:r>
            <a:r>
              <a:rPr lang="en-US" dirty="0" smtClean="0"/>
              <a:t>f</a:t>
            </a:r>
            <a:r>
              <a:rPr lang="ru-RU" dirty="0" smtClean="0">
                <a:solidFill>
                  <a:srgbClr val="00B050"/>
                </a:solidFill>
              </a:rPr>
              <a:t> --- гладкая вероятностная плотность. Не </a:t>
            </a:r>
            <a:r>
              <a:rPr lang="ru-RU" dirty="0" err="1" smtClean="0">
                <a:solidFill>
                  <a:srgbClr val="00B050"/>
                </a:solidFill>
              </a:rPr>
              <a:t>счетно</a:t>
            </a:r>
            <a:r>
              <a:rPr lang="ru-RU" dirty="0" smtClean="0">
                <a:solidFill>
                  <a:srgbClr val="00B050"/>
                </a:solidFill>
              </a:rPr>
              <a:t>- аддитивной меры. Цилиндрической!</a:t>
            </a:r>
            <a:endParaRPr lang="ru-RU" dirty="0">
              <a:solidFill>
                <a:srgbClr val="00B05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2000" dirty="0" smtClean="0">
                <a:solidFill>
                  <a:schemeClr val="accent6">
                    <a:lumMod val="50000"/>
                  </a:schemeClr>
                </a:solidFill>
              </a:rPr>
              <a:t>Канонические плотности цилиндрических и</a:t>
            </a:r>
            <a:r>
              <a:rPr lang="en-US" sz="2000" dirty="0" smtClean="0">
                <a:solidFill>
                  <a:schemeClr val="accent6">
                    <a:lumMod val="50000"/>
                  </a:schemeClr>
                </a:solidFill>
              </a:rPr>
              <a:t> </a:t>
            </a:r>
            <a:r>
              <a:rPr lang="ru-RU" sz="2000" dirty="0" smtClean="0">
                <a:solidFill>
                  <a:schemeClr val="accent6">
                    <a:lumMod val="50000"/>
                  </a:schemeClr>
                </a:solidFill>
              </a:rPr>
              <a:t>обобщенных мер</a:t>
            </a:r>
            <a:r>
              <a:rPr lang="ru-RU" sz="2000" dirty="0" smtClean="0"/>
              <a:t/>
            </a:r>
            <a:br>
              <a:rPr lang="ru-RU" sz="2000" dirty="0" smtClean="0"/>
            </a:br>
            <a:r>
              <a:rPr lang="ru-RU" sz="2400" dirty="0" smtClean="0"/>
              <a:t> </a:t>
            </a:r>
            <a:r>
              <a:rPr lang="ru-RU" sz="2400" dirty="0" smtClean="0">
                <a:solidFill>
                  <a:srgbClr val="00B050"/>
                </a:solidFill>
              </a:rPr>
              <a:t>Мера Лебега как обобщенная единица</a:t>
            </a:r>
            <a:r>
              <a:rPr lang="ru-RU" sz="2000" dirty="0" smtClean="0"/>
              <a:t>: </a:t>
            </a:r>
            <a:br>
              <a:rPr lang="ru-RU" sz="2000" dirty="0" smtClean="0"/>
            </a:br>
            <a:r>
              <a:rPr lang="ru-RU" sz="2800" dirty="0" smtClean="0"/>
              <a:t>2. Дифференцирование мер по Фомину</a:t>
            </a:r>
            <a:endParaRPr lang="ru-RU" sz="2800" dirty="0"/>
          </a:p>
        </p:txBody>
      </p:sp>
      <p:sp>
        <p:nvSpPr>
          <p:cNvPr id="3" name="Содержимое 2"/>
          <p:cNvSpPr>
            <a:spLocks noGrp="1"/>
          </p:cNvSpPr>
          <p:nvPr>
            <p:ph idx="1"/>
          </p:nvPr>
        </p:nvSpPr>
        <p:spPr>
          <a:xfrm>
            <a:off x="0" y="1600200"/>
            <a:ext cx="9144000" cy="4972072"/>
          </a:xfrm>
        </p:spPr>
        <p:txBody>
          <a:bodyPr/>
          <a:lstStyle/>
          <a:p>
            <a:pPr>
              <a:buNone/>
            </a:pPr>
            <a:r>
              <a:rPr lang="ru-RU" dirty="0" smtClean="0"/>
              <a:t>На</a:t>
            </a:r>
            <a:r>
              <a:rPr lang="ru-RU" dirty="0" smtClean="0">
                <a:solidFill>
                  <a:srgbClr val="00B050"/>
                </a:solidFill>
              </a:rPr>
              <a:t> </a:t>
            </a:r>
            <a:r>
              <a:rPr lang="ru-RU" dirty="0" err="1" smtClean="0">
                <a:solidFill>
                  <a:srgbClr val="00B050"/>
                </a:solidFill>
              </a:rPr>
              <a:t>ℓ</a:t>
            </a:r>
            <a:r>
              <a:rPr lang="en-US" dirty="0" smtClean="0">
                <a:solidFill>
                  <a:srgbClr val="00B050"/>
                </a:solidFill>
              </a:rPr>
              <a:t>₂</a:t>
            </a:r>
            <a:r>
              <a:rPr lang="ru-RU" dirty="0" smtClean="0">
                <a:solidFill>
                  <a:srgbClr val="00B050"/>
                </a:solidFill>
              </a:rPr>
              <a:t> </a:t>
            </a:r>
            <a:r>
              <a:rPr lang="ru-RU" dirty="0" smtClean="0"/>
              <a:t>алгебра </a:t>
            </a:r>
            <a:r>
              <a:rPr lang="en-US" dirty="0" smtClean="0">
                <a:latin typeface="Blackadder ITC" pitchFamily="82" charset="0"/>
              </a:rPr>
              <a:t>A  </a:t>
            </a:r>
            <a:r>
              <a:rPr lang="ru-RU" dirty="0" smtClean="0"/>
              <a:t>борелевских цилиндров </a:t>
            </a:r>
            <a:r>
              <a:rPr lang="en-US" dirty="0" smtClean="0"/>
              <a:t>A=(P</a:t>
            </a:r>
            <a:r>
              <a:rPr lang="en-US" sz="2000" dirty="0" smtClean="0"/>
              <a:t>K</a:t>
            </a:r>
            <a:r>
              <a:rPr lang="en-US" dirty="0" smtClean="0"/>
              <a:t>)ˉˡ B,</a:t>
            </a:r>
            <a:r>
              <a:rPr lang="ru-RU" dirty="0" smtClean="0"/>
              <a:t> </a:t>
            </a:r>
            <a:endParaRPr lang="en-US" dirty="0" smtClean="0"/>
          </a:p>
          <a:p>
            <a:pPr>
              <a:buNone/>
            </a:pPr>
            <a:r>
              <a:rPr lang="en-US" dirty="0" smtClean="0"/>
              <a:t>B</a:t>
            </a:r>
            <a:r>
              <a:rPr lang="el-GR" dirty="0" smtClean="0">
                <a:sym typeface="Symbol"/>
              </a:rPr>
              <a:t></a:t>
            </a:r>
            <a:r>
              <a:rPr lang="en-US" dirty="0" smtClean="0">
                <a:latin typeface="Blackadder ITC" pitchFamily="82" charset="0"/>
                <a:sym typeface="Symbol"/>
              </a:rPr>
              <a:t>B</a:t>
            </a:r>
            <a:r>
              <a:rPr lang="en-US" dirty="0" smtClean="0">
                <a:sym typeface="Symbol"/>
              </a:rPr>
              <a:t>(K), </a:t>
            </a:r>
            <a:r>
              <a:rPr lang="en-US" dirty="0" smtClean="0"/>
              <a:t>P</a:t>
            </a:r>
            <a:r>
              <a:rPr lang="en-US" sz="2400" dirty="0" smtClean="0"/>
              <a:t>K </a:t>
            </a:r>
            <a:r>
              <a:rPr lang="ru-RU" sz="2400" dirty="0" smtClean="0"/>
              <a:t> </a:t>
            </a:r>
            <a:r>
              <a:rPr lang="ru-RU" dirty="0" smtClean="0"/>
              <a:t>— </a:t>
            </a:r>
            <a:r>
              <a:rPr lang="ru-RU" dirty="0" err="1" smtClean="0"/>
              <a:t>ортопроектор</a:t>
            </a:r>
            <a:r>
              <a:rPr lang="ru-RU" dirty="0" smtClean="0"/>
              <a:t> на К</a:t>
            </a:r>
            <a:r>
              <a:rPr lang="en-US" dirty="0" smtClean="0">
                <a:sym typeface="Symbol"/>
              </a:rPr>
              <a:t></a:t>
            </a:r>
            <a:r>
              <a:rPr lang="ru-RU" dirty="0" err="1" smtClean="0">
                <a:solidFill>
                  <a:srgbClr val="00B050"/>
                </a:solidFill>
              </a:rPr>
              <a:t>ℓ</a:t>
            </a:r>
            <a:r>
              <a:rPr lang="en-US" dirty="0" smtClean="0">
                <a:solidFill>
                  <a:srgbClr val="00B050"/>
                </a:solidFill>
              </a:rPr>
              <a:t>₂</a:t>
            </a:r>
            <a:r>
              <a:rPr lang="en-US" dirty="0" smtClean="0"/>
              <a:t>, dim K&lt;</a:t>
            </a:r>
            <a:r>
              <a:rPr lang="en-US" dirty="0" smtClean="0">
                <a:sym typeface="Symbol"/>
              </a:rPr>
              <a:t></a:t>
            </a:r>
            <a:r>
              <a:rPr lang="ru-RU" dirty="0" smtClean="0"/>
              <a:t>.</a:t>
            </a:r>
            <a:endParaRPr lang="en-US" dirty="0" smtClean="0"/>
          </a:p>
          <a:p>
            <a:pPr>
              <a:buNone/>
            </a:pPr>
            <a:r>
              <a:rPr lang="en-US" dirty="0" smtClean="0">
                <a:latin typeface="Blackadder ITC" pitchFamily="82" charset="0"/>
              </a:rPr>
              <a:t> A </a:t>
            </a:r>
            <a:r>
              <a:rPr lang="en-US" dirty="0" smtClean="0">
                <a:latin typeface="+mj-lt"/>
              </a:rPr>
              <a:t> </a:t>
            </a:r>
            <a:r>
              <a:rPr lang="ru-RU" dirty="0" smtClean="0">
                <a:latin typeface="+mj-lt"/>
              </a:rPr>
              <a:t>инвариантна относительно сдвигов, </a:t>
            </a:r>
            <a:r>
              <a:rPr lang="en-US" dirty="0" smtClean="0">
                <a:latin typeface="Blackadder ITC" pitchFamily="82" charset="0"/>
              </a:rPr>
              <a:t>A </a:t>
            </a:r>
            <a:r>
              <a:rPr lang="ru-RU" dirty="0" smtClean="0">
                <a:latin typeface="+mj-lt"/>
              </a:rPr>
              <a:t>=</a:t>
            </a:r>
            <a:r>
              <a:rPr lang="en-US" dirty="0" smtClean="0">
                <a:latin typeface="+mj-lt"/>
              </a:rPr>
              <a:t> </a:t>
            </a:r>
            <a:r>
              <a:rPr lang="ru-RU" dirty="0" smtClean="0">
                <a:latin typeface="+mj-lt"/>
                <a:sym typeface="Symbol"/>
              </a:rPr>
              <a:t></a:t>
            </a:r>
            <a:r>
              <a:rPr lang="en-US" sz="2000" dirty="0" smtClean="0"/>
              <a:t>K</a:t>
            </a:r>
            <a:r>
              <a:rPr lang="en-US" dirty="0" smtClean="0">
                <a:latin typeface="Blackadder ITC" pitchFamily="82" charset="0"/>
              </a:rPr>
              <a:t> A</a:t>
            </a:r>
            <a:r>
              <a:rPr lang="en-US" sz="2400" dirty="0" smtClean="0"/>
              <a:t>K </a:t>
            </a:r>
            <a:r>
              <a:rPr lang="en-US" dirty="0" smtClean="0"/>
              <a:t>,</a:t>
            </a:r>
            <a:endParaRPr lang="ru-RU" sz="2400" dirty="0" smtClean="0"/>
          </a:p>
          <a:p>
            <a:pPr>
              <a:buNone/>
            </a:pPr>
            <a:r>
              <a:rPr lang="en-US" dirty="0" smtClean="0">
                <a:latin typeface="Blackadder ITC" pitchFamily="82" charset="0"/>
              </a:rPr>
              <a:t>A</a:t>
            </a:r>
            <a:r>
              <a:rPr lang="en-US" sz="2400" dirty="0" smtClean="0"/>
              <a:t>K </a:t>
            </a:r>
            <a:r>
              <a:rPr lang="ru-RU" dirty="0" smtClean="0"/>
              <a:t>=</a:t>
            </a:r>
            <a:r>
              <a:rPr lang="en-US" dirty="0" smtClean="0"/>
              <a:t> {(P</a:t>
            </a:r>
            <a:r>
              <a:rPr lang="en-US" sz="2000" dirty="0" smtClean="0"/>
              <a:t>K</a:t>
            </a:r>
            <a:r>
              <a:rPr lang="en-US" dirty="0" smtClean="0"/>
              <a:t>)ˉˡ B, B</a:t>
            </a:r>
            <a:r>
              <a:rPr lang="el-GR" dirty="0" smtClean="0">
                <a:sym typeface="Symbol"/>
              </a:rPr>
              <a:t></a:t>
            </a:r>
            <a:r>
              <a:rPr lang="en-US" dirty="0" smtClean="0">
                <a:latin typeface="Blackadder ITC" pitchFamily="82" charset="0"/>
                <a:sym typeface="Symbol"/>
              </a:rPr>
              <a:t>B</a:t>
            </a:r>
            <a:r>
              <a:rPr lang="en-US" dirty="0" smtClean="0">
                <a:sym typeface="Symbol"/>
              </a:rPr>
              <a:t>(K)</a:t>
            </a:r>
            <a:r>
              <a:rPr lang="en-US" dirty="0" smtClean="0"/>
              <a:t>}.</a:t>
            </a:r>
            <a:endParaRPr lang="ru-RU" dirty="0" smtClean="0"/>
          </a:p>
          <a:p>
            <a:pPr>
              <a:buNone/>
            </a:pPr>
            <a:r>
              <a:rPr lang="ru-RU" dirty="0" err="1" smtClean="0">
                <a:sym typeface="Symbol"/>
              </a:rPr>
              <a:t>Ц.м.ш</a:t>
            </a:r>
            <a:r>
              <a:rPr lang="ru-RU" smtClean="0">
                <a:sym typeface="Symbol"/>
              </a:rPr>
              <a:t>.: </a:t>
            </a:r>
            <a:r>
              <a:rPr lang="ru-RU" dirty="0" smtClean="0">
                <a:sym typeface="Symbol"/>
              </a:rPr>
              <a:t>аддит</a:t>
            </a:r>
            <a:r>
              <a:rPr lang="ru-RU" dirty="0" smtClean="0"/>
              <a:t>ивная</a:t>
            </a:r>
            <a:r>
              <a:rPr lang="ru-RU" dirty="0" smtClean="0">
                <a:sym typeface="Symbol"/>
              </a:rPr>
              <a:t> </a:t>
            </a:r>
            <a:r>
              <a:rPr lang="en-US" dirty="0" smtClean="0">
                <a:sym typeface="Symbol"/>
              </a:rPr>
              <a:t>m: </a:t>
            </a:r>
            <a:r>
              <a:rPr lang="en-US" dirty="0" smtClean="0">
                <a:latin typeface="Blackadder ITC" pitchFamily="82" charset="0"/>
              </a:rPr>
              <a:t>A</a:t>
            </a:r>
            <a:r>
              <a:rPr lang="en-US" dirty="0" smtClean="0">
                <a:latin typeface="+mj-lt"/>
              </a:rPr>
              <a:t> </a:t>
            </a:r>
            <a:r>
              <a:rPr lang="en-US" dirty="0" smtClean="0">
                <a:latin typeface="+mj-lt"/>
                <a:sym typeface="Wingdings" pitchFamily="2" charset="2"/>
              </a:rPr>
              <a:t> </a:t>
            </a:r>
            <a:r>
              <a:rPr lang="en-US" sz="4000" dirty="0" smtClean="0">
                <a:solidFill>
                  <a:srgbClr val="FF0000"/>
                </a:solidFill>
                <a:latin typeface="Colonna MT" pitchFamily="82" charset="0"/>
              </a:rPr>
              <a:t>C</a:t>
            </a:r>
            <a:r>
              <a:rPr lang="en-US" sz="4000" dirty="0" smtClean="0">
                <a:latin typeface="+mj-lt"/>
              </a:rPr>
              <a:t>,</a:t>
            </a:r>
            <a:r>
              <a:rPr lang="en-US" sz="4000" dirty="0" smtClean="0">
                <a:sym typeface="Symbol"/>
              </a:rPr>
              <a:t> </a:t>
            </a:r>
            <a:r>
              <a:rPr lang="ru-RU" dirty="0" smtClean="0">
                <a:sym typeface="Symbol"/>
              </a:rPr>
              <a:t></a:t>
            </a:r>
            <a:r>
              <a:rPr lang="en-US" dirty="0" smtClean="0">
                <a:sym typeface="Symbol"/>
              </a:rPr>
              <a:t>K</a:t>
            </a:r>
            <a:r>
              <a:rPr lang="ru-RU" dirty="0" smtClean="0">
                <a:sym typeface="Symbol"/>
              </a:rPr>
              <a:t> </a:t>
            </a:r>
            <a:r>
              <a:rPr lang="en-US" dirty="0" smtClean="0"/>
              <a:t> </a:t>
            </a:r>
            <a:r>
              <a:rPr lang="ru-RU" dirty="0" smtClean="0"/>
              <a:t>(</a:t>
            </a:r>
            <a:r>
              <a:rPr lang="en-US" dirty="0" err="1" smtClean="0"/>
              <a:t>m|</a:t>
            </a:r>
            <a:r>
              <a:rPr lang="en-US" sz="2400" dirty="0" err="1" smtClean="0">
                <a:latin typeface="Blackadder ITC" pitchFamily="82" charset="0"/>
              </a:rPr>
              <a:t>A</a:t>
            </a:r>
            <a:r>
              <a:rPr lang="en-US" sz="1800" dirty="0" err="1" smtClean="0"/>
              <a:t>K</a:t>
            </a:r>
            <a:r>
              <a:rPr lang="ru-RU" sz="1800" dirty="0" smtClean="0"/>
              <a:t> </a:t>
            </a:r>
            <a:r>
              <a:rPr lang="ru-RU" dirty="0" smtClean="0"/>
              <a:t>)</a:t>
            </a:r>
            <a:r>
              <a:rPr lang="ru-RU" sz="1800" dirty="0" smtClean="0"/>
              <a:t> </a:t>
            </a:r>
            <a:r>
              <a:rPr lang="ru-RU" dirty="0" smtClean="0">
                <a:sym typeface="Symbol"/>
              </a:rPr>
              <a:t>-</a:t>
            </a:r>
            <a:r>
              <a:rPr lang="ru-RU" dirty="0" err="1" smtClean="0"/>
              <a:t>адд</a:t>
            </a:r>
            <a:r>
              <a:rPr lang="ru-RU" dirty="0" smtClean="0"/>
              <a:t>.</a:t>
            </a:r>
            <a:endParaRPr lang="en-US" dirty="0" smtClean="0"/>
          </a:p>
          <a:p>
            <a:pPr>
              <a:buNone/>
            </a:pPr>
            <a:r>
              <a:rPr lang="ru-RU" dirty="0" smtClean="0"/>
              <a:t>«По Фомину»:</a:t>
            </a:r>
            <a:r>
              <a:rPr lang="en-US" dirty="0" smtClean="0"/>
              <a:t> </a:t>
            </a:r>
            <a:r>
              <a:rPr lang="en-US" dirty="0" err="1" smtClean="0"/>
              <a:t>m’h</a:t>
            </a:r>
            <a:r>
              <a:rPr lang="en-US" dirty="0" smtClean="0"/>
              <a:t>(A) = (d/</a:t>
            </a:r>
            <a:r>
              <a:rPr lang="en-US" dirty="0" err="1" smtClean="0"/>
              <a:t>dt|</a:t>
            </a:r>
            <a:r>
              <a:rPr lang="en-US" sz="2400" dirty="0" err="1" smtClean="0"/>
              <a:t>t</a:t>
            </a:r>
            <a:r>
              <a:rPr lang="en-US" sz="2400" dirty="0" smtClean="0"/>
              <a:t>=0 </a:t>
            </a:r>
            <a:r>
              <a:rPr lang="en-US" dirty="0" smtClean="0"/>
              <a:t>) (m(</a:t>
            </a:r>
            <a:r>
              <a:rPr lang="en-US" dirty="0" err="1" smtClean="0"/>
              <a:t>A+th</a:t>
            </a:r>
            <a:r>
              <a:rPr lang="en-US" dirty="0" smtClean="0"/>
              <a:t>))</a:t>
            </a:r>
            <a:r>
              <a:rPr lang="ru-RU" dirty="0" smtClean="0"/>
              <a:t>  </a:t>
            </a:r>
            <a:r>
              <a:rPr lang="ru-RU" dirty="0" err="1" smtClean="0">
                <a:solidFill>
                  <a:srgbClr val="00B050"/>
                </a:solidFill>
              </a:rPr>
              <a:t>естеств</a:t>
            </a:r>
            <a:r>
              <a:rPr lang="ru-RU" dirty="0" smtClean="0">
                <a:solidFill>
                  <a:srgbClr val="00B050"/>
                </a:solidFill>
              </a:rPr>
              <a:t>.</a:t>
            </a:r>
            <a:endParaRPr lang="en-US" dirty="0" smtClean="0">
              <a:solidFill>
                <a:srgbClr val="00B050"/>
              </a:solidFill>
            </a:endParaRPr>
          </a:p>
          <a:p>
            <a:pPr>
              <a:buNone/>
            </a:pPr>
            <a:r>
              <a:rPr lang="ru-RU" dirty="0" smtClean="0"/>
              <a:t>«По Скороходу»:  </a:t>
            </a:r>
            <a:r>
              <a:rPr lang="en-US" b="1" dirty="0" smtClean="0">
                <a:sym typeface="Symbol"/>
              </a:rPr>
              <a:t></a:t>
            </a:r>
            <a:r>
              <a:rPr lang="ru-RU" b="1" dirty="0" smtClean="0">
                <a:sym typeface="Symbol"/>
              </a:rPr>
              <a:t> </a:t>
            </a:r>
            <a:r>
              <a:rPr lang="en-US" dirty="0" smtClean="0">
                <a:sym typeface="Symbol"/>
              </a:rPr>
              <a:t>f  (</a:t>
            </a:r>
            <a:r>
              <a:rPr lang="en-US" dirty="0" err="1" smtClean="0"/>
              <a:t>m’h</a:t>
            </a:r>
            <a:r>
              <a:rPr lang="en-US" dirty="0" smtClean="0"/>
              <a:t>) =</a:t>
            </a:r>
            <a:r>
              <a:rPr lang="en-US" b="1" dirty="0" smtClean="0">
                <a:sym typeface="Symbol"/>
              </a:rPr>
              <a:t> -</a:t>
            </a:r>
            <a:r>
              <a:rPr lang="ru-RU" b="1" dirty="0" smtClean="0">
                <a:sym typeface="Symbol"/>
              </a:rPr>
              <a:t> </a:t>
            </a:r>
            <a:r>
              <a:rPr lang="en-US" dirty="0" smtClean="0">
                <a:sym typeface="Symbol"/>
              </a:rPr>
              <a:t>(</a:t>
            </a:r>
            <a:r>
              <a:rPr lang="en-US" dirty="0" err="1" smtClean="0">
                <a:sym typeface="Symbol"/>
              </a:rPr>
              <a:t>f</a:t>
            </a:r>
            <a:r>
              <a:rPr lang="en-US" dirty="0" err="1" smtClean="0"/>
              <a:t>’h</a:t>
            </a:r>
            <a:r>
              <a:rPr lang="en-US" dirty="0" smtClean="0"/>
              <a:t>)</a:t>
            </a:r>
            <a:r>
              <a:rPr lang="en-US" dirty="0" smtClean="0">
                <a:sym typeface="Symbol"/>
              </a:rPr>
              <a:t>  </a:t>
            </a:r>
            <a:r>
              <a:rPr lang="en-US" dirty="0" smtClean="0"/>
              <a:t>m , </a:t>
            </a:r>
            <a:r>
              <a:rPr lang="en-US" dirty="0" smtClean="0">
                <a:sym typeface="Symbol"/>
              </a:rPr>
              <a:t>f</a:t>
            </a:r>
            <a:r>
              <a:rPr lang="el-GR" dirty="0" smtClean="0">
                <a:sym typeface="Symbol"/>
              </a:rPr>
              <a:t></a:t>
            </a:r>
            <a:r>
              <a:rPr lang="en-US" dirty="0" smtClean="0">
                <a:solidFill>
                  <a:srgbClr val="FF0000"/>
                </a:solidFill>
                <a:sym typeface="Symbol"/>
              </a:rPr>
              <a:t>?</a:t>
            </a:r>
            <a:endParaRPr lang="en-US" dirty="0" smtClean="0">
              <a:solidFill>
                <a:srgbClr val="FF0000"/>
              </a:solidFill>
            </a:endParaRPr>
          </a:p>
          <a:p>
            <a:pPr>
              <a:buNone/>
            </a:pPr>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2000" dirty="0" smtClean="0">
                <a:solidFill>
                  <a:schemeClr val="accent6">
                    <a:lumMod val="50000"/>
                  </a:schemeClr>
                </a:solidFill>
              </a:rPr>
              <a:t>Канонические плотности цилиндрических и</a:t>
            </a:r>
            <a:r>
              <a:rPr lang="en-US" sz="2000" dirty="0" smtClean="0">
                <a:solidFill>
                  <a:schemeClr val="accent6">
                    <a:lumMod val="50000"/>
                  </a:schemeClr>
                </a:solidFill>
              </a:rPr>
              <a:t> </a:t>
            </a:r>
            <a:r>
              <a:rPr lang="ru-RU" sz="2000" dirty="0" smtClean="0">
                <a:solidFill>
                  <a:schemeClr val="accent6">
                    <a:lumMod val="50000"/>
                  </a:schemeClr>
                </a:solidFill>
              </a:rPr>
              <a:t>обобщенных мер</a:t>
            </a:r>
            <a:r>
              <a:rPr lang="ru-RU" sz="2000" dirty="0" smtClean="0"/>
              <a:t/>
            </a:r>
            <a:br>
              <a:rPr lang="ru-RU" sz="2000" dirty="0" smtClean="0"/>
            </a:br>
            <a:r>
              <a:rPr lang="ru-RU" sz="2400" dirty="0" smtClean="0"/>
              <a:t> </a:t>
            </a:r>
            <a:r>
              <a:rPr lang="ru-RU" sz="2400" dirty="0" smtClean="0">
                <a:solidFill>
                  <a:srgbClr val="00B050"/>
                </a:solidFill>
              </a:rPr>
              <a:t>Мера Лебега как обобщенная единица</a:t>
            </a:r>
            <a:r>
              <a:rPr lang="ru-RU" sz="2000" dirty="0" smtClean="0"/>
              <a:t>: </a:t>
            </a:r>
            <a:br>
              <a:rPr lang="ru-RU" sz="2000" dirty="0" smtClean="0"/>
            </a:br>
            <a:r>
              <a:rPr lang="ru-RU" sz="3200" dirty="0" smtClean="0"/>
              <a:t>3. Двойственность</a:t>
            </a:r>
            <a:endParaRPr lang="ru-RU" sz="2000" dirty="0"/>
          </a:p>
        </p:txBody>
      </p:sp>
      <p:sp>
        <p:nvSpPr>
          <p:cNvPr id="3" name="Содержимое 2"/>
          <p:cNvSpPr>
            <a:spLocks noGrp="1"/>
          </p:cNvSpPr>
          <p:nvPr>
            <p:ph idx="1"/>
          </p:nvPr>
        </p:nvSpPr>
        <p:spPr>
          <a:xfrm>
            <a:off x="0" y="1600200"/>
            <a:ext cx="9144000" cy="4757758"/>
          </a:xfrm>
        </p:spPr>
        <p:txBody>
          <a:bodyPr>
            <a:normAutofit fontScale="55000" lnSpcReduction="20000"/>
          </a:bodyPr>
          <a:lstStyle/>
          <a:p>
            <a:pPr>
              <a:buNone/>
            </a:pPr>
            <a:r>
              <a:rPr lang="ru-RU" dirty="0" smtClean="0">
                <a:sym typeface="Symbol"/>
              </a:rPr>
              <a:t></a:t>
            </a:r>
            <a:r>
              <a:rPr lang="en-US" dirty="0" smtClean="0">
                <a:sym typeface="Symbol"/>
              </a:rPr>
              <a:t>ₓ</a:t>
            </a:r>
            <a:r>
              <a:rPr lang="en-US" dirty="0" smtClean="0"/>
              <a:t> </a:t>
            </a:r>
            <a:r>
              <a:rPr lang="ru-RU" dirty="0" smtClean="0"/>
              <a:t>(</a:t>
            </a:r>
            <a:r>
              <a:rPr lang="en-US" dirty="0" smtClean="0"/>
              <a:t>y</a:t>
            </a:r>
            <a:r>
              <a:rPr lang="ru-RU" dirty="0" smtClean="0"/>
              <a:t>)=</a:t>
            </a:r>
            <a:r>
              <a:rPr lang="en-US" dirty="0" smtClean="0"/>
              <a:t>exp(</a:t>
            </a:r>
            <a:r>
              <a:rPr lang="en-US" b="1" dirty="0" err="1" smtClean="0">
                <a:sym typeface="Symbol"/>
              </a:rPr>
              <a:t>i</a:t>
            </a:r>
            <a:r>
              <a:rPr lang="en-US" dirty="0" smtClean="0">
                <a:sym typeface="Symbol"/>
              </a:rPr>
              <a:t></a:t>
            </a:r>
            <a:r>
              <a:rPr lang="en-US" dirty="0" smtClean="0">
                <a:solidFill>
                  <a:srgbClr val="00B050"/>
                </a:solidFill>
              </a:rPr>
              <a:t>(</a:t>
            </a:r>
            <a:r>
              <a:rPr lang="en-US" dirty="0" err="1" smtClean="0"/>
              <a:t>x,y</a:t>
            </a:r>
            <a:r>
              <a:rPr lang="en-US" dirty="0" smtClean="0">
                <a:solidFill>
                  <a:srgbClr val="00B050"/>
                </a:solidFill>
              </a:rPr>
              <a:t>)</a:t>
            </a:r>
            <a:r>
              <a:rPr lang="en-US" dirty="0" smtClean="0"/>
              <a:t>),</a:t>
            </a:r>
            <a:r>
              <a:rPr lang="ru-RU" dirty="0" smtClean="0"/>
              <a:t> </a:t>
            </a:r>
            <a:r>
              <a:rPr lang="en-US" dirty="0" smtClean="0"/>
              <a:t> </a:t>
            </a:r>
            <a:r>
              <a:rPr lang="ru-RU" dirty="0" err="1" smtClean="0"/>
              <a:t>Гил.Фур</a:t>
            </a:r>
            <a:r>
              <a:rPr lang="ru-RU" dirty="0" smtClean="0"/>
              <a:t>.  </a:t>
            </a:r>
            <a:r>
              <a:rPr lang="en-US" dirty="0" smtClean="0"/>
              <a:t>(</a:t>
            </a:r>
            <a:r>
              <a:rPr lang="en-US" dirty="0" err="1" smtClean="0">
                <a:solidFill>
                  <a:srgbClr val="00B050"/>
                </a:solidFill>
              </a:rPr>
              <a:t>F</a:t>
            </a:r>
            <a:r>
              <a:rPr lang="en-US" sz="1800" dirty="0" err="1" smtClean="0">
                <a:solidFill>
                  <a:srgbClr val="00B050"/>
                </a:solidFill>
              </a:rPr>
              <a:t>H</a:t>
            </a:r>
            <a:r>
              <a:rPr lang="en-US" dirty="0" err="1" smtClean="0"/>
              <a:t>m</a:t>
            </a:r>
            <a:r>
              <a:rPr lang="en-US" dirty="0" smtClean="0"/>
              <a:t>)(x)=</a:t>
            </a:r>
            <a:r>
              <a:rPr lang="en-US" b="1" dirty="0" smtClean="0">
                <a:sym typeface="Symbol"/>
              </a:rPr>
              <a:t> (</a:t>
            </a:r>
            <a:r>
              <a:rPr lang="ru-RU" b="1" dirty="0" smtClean="0">
                <a:sym typeface="Symbol"/>
              </a:rPr>
              <a:t> </a:t>
            </a:r>
            <a:r>
              <a:rPr lang="ru-RU" dirty="0" smtClean="0">
                <a:sym typeface="Symbol"/>
              </a:rPr>
              <a:t></a:t>
            </a:r>
            <a:r>
              <a:rPr lang="en-US" dirty="0" smtClean="0">
                <a:sym typeface="Symbol"/>
              </a:rPr>
              <a:t>ₓ  </a:t>
            </a:r>
            <a:r>
              <a:rPr lang="en-US" dirty="0" smtClean="0"/>
              <a:t>m) </a:t>
            </a:r>
            <a:r>
              <a:rPr lang="ru-RU" dirty="0" smtClean="0"/>
              <a:t>на</a:t>
            </a:r>
            <a:r>
              <a:rPr lang="en-US" dirty="0" smtClean="0">
                <a:solidFill>
                  <a:srgbClr val="00B050"/>
                </a:solidFill>
              </a:rPr>
              <a:t> H=</a:t>
            </a:r>
            <a:r>
              <a:rPr lang="ru-RU" dirty="0" err="1" smtClean="0">
                <a:solidFill>
                  <a:srgbClr val="00B050"/>
                </a:solidFill>
              </a:rPr>
              <a:t>ℓ</a:t>
            </a:r>
            <a:r>
              <a:rPr lang="en-US" dirty="0" smtClean="0">
                <a:solidFill>
                  <a:srgbClr val="00B050"/>
                </a:solidFill>
              </a:rPr>
              <a:t>₂</a:t>
            </a:r>
            <a:r>
              <a:rPr lang="ru-RU" dirty="0" smtClean="0">
                <a:solidFill>
                  <a:srgbClr val="00B050"/>
                </a:solidFill>
              </a:rPr>
              <a:t> (</a:t>
            </a:r>
            <a:r>
              <a:rPr lang="en-US" dirty="0" smtClean="0">
                <a:solidFill>
                  <a:srgbClr val="00B050"/>
                </a:solidFill>
              </a:rPr>
              <a:t>’</a:t>
            </a:r>
            <a:r>
              <a:rPr lang="ru-RU" dirty="0" smtClean="0">
                <a:solidFill>
                  <a:srgbClr val="00B050"/>
                </a:solidFill>
              </a:rPr>
              <a:t>)</a:t>
            </a:r>
          </a:p>
          <a:p>
            <a:pPr>
              <a:buNone/>
            </a:pPr>
            <a:r>
              <a:rPr lang="ru-RU" dirty="0" err="1" smtClean="0">
                <a:solidFill>
                  <a:srgbClr val="00B050"/>
                </a:solidFill>
              </a:rPr>
              <a:t>Гауссовские</a:t>
            </a:r>
            <a:r>
              <a:rPr lang="ru-RU" dirty="0" smtClean="0">
                <a:solidFill>
                  <a:srgbClr val="00B050"/>
                </a:solidFill>
              </a:rPr>
              <a:t> </a:t>
            </a:r>
            <a:r>
              <a:rPr lang="ru-RU" dirty="0" smtClean="0"/>
              <a:t> </a:t>
            </a:r>
            <a:r>
              <a:rPr lang="en-US" dirty="0" smtClean="0"/>
              <a:t>(</a:t>
            </a:r>
            <a:r>
              <a:rPr lang="en-US" dirty="0" err="1" smtClean="0"/>
              <a:t>F</a:t>
            </a:r>
            <a:r>
              <a:rPr lang="en-US" sz="1800" dirty="0" err="1" smtClean="0"/>
              <a:t>H</a:t>
            </a:r>
            <a:r>
              <a:rPr lang="en-US" dirty="0" err="1" smtClean="0"/>
              <a:t>m</a:t>
            </a:r>
            <a:r>
              <a:rPr lang="en-US" dirty="0" smtClean="0"/>
              <a:t>)(x)</a:t>
            </a:r>
            <a:r>
              <a:rPr lang="ru-RU" dirty="0" smtClean="0"/>
              <a:t>=</a:t>
            </a:r>
            <a:r>
              <a:rPr lang="en-US" dirty="0" smtClean="0"/>
              <a:t>exp( </a:t>
            </a:r>
            <a:r>
              <a:rPr lang="en-US" b="1" dirty="0" err="1" smtClean="0">
                <a:sym typeface="Symbol"/>
              </a:rPr>
              <a:t>i</a:t>
            </a:r>
            <a:r>
              <a:rPr lang="en-US" dirty="0" smtClean="0">
                <a:sym typeface="Symbol"/>
              </a:rPr>
              <a:t></a:t>
            </a:r>
            <a:r>
              <a:rPr lang="en-US" dirty="0" smtClean="0">
                <a:solidFill>
                  <a:srgbClr val="00B050"/>
                </a:solidFill>
              </a:rPr>
              <a:t>(</a:t>
            </a:r>
            <a:r>
              <a:rPr lang="en-US" dirty="0" err="1" smtClean="0"/>
              <a:t>x,a</a:t>
            </a:r>
            <a:r>
              <a:rPr lang="en-US" dirty="0" smtClean="0">
                <a:solidFill>
                  <a:srgbClr val="00B050"/>
                </a:solidFill>
              </a:rPr>
              <a:t>)</a:t>
            </a:r>
            <a:r>
              <a:rPr lang="en-US" dirty="0" smtClean="0"/>
              <a:t> – </a:t>
            </a:r>
            <a:r>
              <a:rPr lang="en-US" dirty="0" smtClean="0">
                <a:solidFill>
                  <a:srgbClr val="00B050"/>
                </a:solidFill>
              </a:rPr>
              <a:t>(</a:t>
            </a:r>
            <a:r>
              <a:rPr lang="en-US" dirty="0" err="1" smtClean="0"/>
              <a:t>Cx,x</a:t>
            </a:r>
            <a:r>
              <a:rPr lang="en-US" dirty="0" smtClean="0">
                <a:solidFill>
                  <a:srgbClr val="00B050"/>
                </a:solidFill>
              </a:rPr>
              <a:t>)</a:t>
            </a:r>
            <a:r>
              <a:rPr lang="en-US" dirty="0" smtClean="0"/>
              <a:t> )</a:t>
            </a:r>
            <a:r>
              <a:rPr lang="ru-RU" dirty="0" smtClean="0"/>
              <a:t>,  </a:t>
            </a:r>
            <a:r>
              <a:rPr lang="en-US" dirty="0" smtClean="0"/>
              <a:t>C </a:t>
            </a:r>
            <a:r>
              <a:rPr lang="en-US" dirty="0" smtClean="0">
                <a:sym typeface="Symbol"/>
              </a:rPr>
              <a:t>0 </a:t>
            </a:r>
            <a:r>
              <a:rPr lang="ru-RU" dirty="0" smtClean="0">
                <a:sym typeface="Symbol"/>
              </a:rPr>
              <a:t>с</a:t>
            </a:r>
            <a:r>
              <a:rPr lang="en-US" dirty="0" smtClean="0">
                <a:sym typeface="Symbol"/>
              </a:rPr>
              <a:t>/c </a:t>
            </a:r>
            <a:r>
              <a:rPr lang="ru-RU" dirty="0" smtClean="0">
                <a:sym typeface="Symbol"/>
              </a:rPr>
              <a:t>оп.</a:t>
            </a:r>
          </a:p>
          <a:p>
            <a:pPr>
              <a:buNone/>
            </a:pPr>
            <a:r>
              <a:rPr lang="ru-RU" dirty="0" err="1" smtClean="0">
                <a:sym typeface="Symbol"/>
              </a:rPr>
              <a:t>Цил.полин</a:t>
            </a:r>
            <a:r>
              <a:rPr lang="ru-RU" dirty="0" smtClean="0">
                <a:sym typeface="Symbol"/>
              </a:rPr>
              <a:t>. </a:t>
            </a:r>
            <a:r>
              <a:rPr lang="ru-RU" dirty="0" err="1" smtClean="0">
                <a:sym typeface="Symbol"/>
              </a:rPr>
              <a:t>ф</a:t>
            </a:r>
            <a:r>
              <a:rPr lang="ru-RU" dirty="0" smtClean="0">
                <a:sym typeface="Symbol"/>
              </a:rPr>
              <a:t>(</a:t>
            </a:r>
            <a:r>
              <a:rPr lang="ru-RU" dirty="0" err="1" smtClean="0">
                <a:sym typeface="Symbol"/>
              </a:rPr>
              <a:t>х</a:t>
            </a:r>
            <a:r>
              <a:rPr lang="ru-RU" dirty="0" smtClean="0">
                <a:sym typeface="Symbol"/>
              </a:rPr>
              <a:t>)=</a:t>
            </a:r>
            <a:r>
              <a:rPr lang="en-US" dirty="0" smtClean="0">
                <a:sym typeface="Symbol"/>
              </a:rPr>
              <a:t>f(</a:t>
            </a:r>
            <a:r>
              <a:rPr lang="en-US" dirty="0" smtClean="0"/>
              <a:t>P</a:t>
            </a:r>
            <a:r>
              <a:rPr lang="en-US" sz="2000" dirty="0" smtClean="0"/>
              <a:t>K</a:t>
            </a:r>
            <a:r>
              <a:rPr lang="en-US" dirty="0" smtClean="0"/>
              <a:t>(x)</a:t>
            </a:r>
            <a:r>
              <a:rPr lang="en-US" dirty="0" smtClean="0">
                <a:sym typeface="Symbol"/>
              </a:rPr>
              <a:t>)</a:t>
            </a:r>
            <a:r>
              <a:rPr lang="ru-RU" dirty="0" smtClean="0">
                <a:sym typeface="Symbol"/>
              </a:rPr>
              <a:t>, </a:t>
            </a:r>
            <a:r>
              <a:rPr lang="en-US" dirty="0" smtClean="0">
                <a:sym typeface="Symbol"/>
              </a:rPr>
              <a:t>G(x)</a:t>
            </a:r>
            <a:r>
              <a:rPr lang="ru-RU" dirty="0" smtClean="0">
                <a:sym typeface="Symbol"/>
              </a:rPr>
              <a:t>=</a:t>
            </a:r>
            <a:r>
              <a:rPr lang="en-US" dirty="0" smtClean="0"/>
              <a:t> exp( –</a:t>
            </a:r>
            <a:r>
              <a:rPr lang="en-US" dirty="0" smtClean="0">
                <a:solidFill>
                  <a:srgbClr val="00B050"/>
                </a:solidFill>
              </a:rPr>
              <a:t>(</a:t>
            </a:r>
            <a:r>
              <a:rPr lang="en-US" dirty="0" err="1" smtClean="0"/>
              <a:t>x,x</a:t>
            </a:r>
            <a:r>
              <a:rPr lang="en-US" dirty="0" smtClean="0">
                <a:solidFill>
                  <a:srgbClr val="00B050"/>
                </a:solidFill>
              </a:rPr>
              <a:t>)</a:t>
            </a:r>
            <a:r>
              <a:rPr lang="en-US" dirty="0" smtClean="0">
                <a:sym typeface="Symbol"/>
              </a:rPr>
              <a:t></a:t>
            </a:r>
            <a:r>
              <a:rPr lang="en-US" dirty="0" smtClean="0"/>
              <a:t> )</a:t>
            </a:r>
            <a:r>
              <a:rPr lang="ru-RU" dirty="0" smtClean="0"/>
              <a:t>, С =1</a:t>
            </a:r>
            <a:r>
              <a:rPr lang="en-US" dirty="0" smtClean="0"/>
              <a:t>/(4</a:t>
            </a:r>
            <a:r>
              <a:rPr lang="en-US" dirty="0" smtClean="0">
                <a:sym typeface="Symbol"/>
              </a:rPr>
              <a:t></a:t>
            </a:r>
            <a:r>
              <a:rPr lang="en-US" dirty="0" smtClean="0"/>
              <a:t>)</a:t>
            </a:r>
            <a:endParaRPr lang="en-US" dirty="0" smtClean="0">
              <a:sym typeface="Symbol"/>
            </a:endParaRPr>
          </a:p>
          <a:p>
            <a:pPr>
              <a:buNone/>
            </a:pPr>
            <a:r>
              <a:rPr lang="ru-RU" dirty="0" smtClean="0">
                <a:sym typeface="Symbol"/>
              </a:rPr>
              <a:t>Пробные функции: </a:t>
            </a:r>
            <a:r>
              <a:rPr lang="en-US" dirty="0" err="1" smtClean="0">
                <a:sym typeface="Symbol"/>
              </a:rPr>
              <a:t>span</a:t>
            </a:r>
            <a:r>
              <a:rPr lang="en-US" sz="2000" dirty="0" err="1" smtClean="0">
                <a:solidFill>
                  <a:srgbClr val="FF0000"/>
                </a:solidFill>
                <a:latin typeface="Colonna MT" pitchFamily="82" charset="0"/>
              </a:rPr>
              <a:t>C</a:t>
            </a:r>
            <a:r>
              <a:rPr lang="en-US" dirty="0" smtClean="0">
                <a:sym typeface="Symbol"/>
              </a:rPr>
              <a:t>{</a:t>
            </a:r>
            <a:r>
              <a:rPr lang="ru-RU" dirty="0" smtClean="0">
                <a:sym typeface="Symbol"/>
              </a:rPr>
              <a:t></a:t>
            </a:r>
            <a:r>
              <a:rPr lang="en-US" dirty="0" smtClean="0">
                <a:sym typeface="Symbol"/>
              </a:rPr>
              <a:t>ₓ</a:t>
            </a:r>
            <a:r>
              <a:rPr lang="en-US" dirty="0">
                <a:sym typeface="Symbol"/>
              </a:rPr>
              <a:t> </a:t>
            </a:r>
            <a:r>
              <a:rPr lang="en-US" dirty="0" smtClean="0">
                <a:sym typeface="Symbol"/>
              </a:rPr>
              <a:t>: x</a:t>
            </a:r>
            <a:r>
              <a:rPr lang="el-GR" dirty="0" smtClean="0">
                <a:sym typeface="Symbol"/>
              </a:rPr>
              <a:t> </a:t>
            </a:r>
            <a:r>
              <a:rPr lang="en-US" dirty="0" smtClean="0">
                <a:sym typeface="Symbol"/>
              </a:rPr>
              <a:t> </a:t>
            </a:r>
            <a:r>
              <a:rPr lang="ru-RU" dirty="0" err="1" smtClean="0">
                <a:solidFill>
                  <a:srgbClr val="00B050"/>
                </a:solidFill>
              </a:rPr>
              <a:t>ℓ</a:t>
            </a:r>
            <a:r>
              <a:rPr lang="en-US" sz="2000" dirty="0" smtClean="0">
                <a:solidFill>
                  <a:srgbClr val="00B050"/>
                </a:solidFill>
              </a:rPr>
              <a:t>2</a:t>
            </a:r>
            <a:r>
              <a:rPr lang="en-US" dirty="0" smtClean="0">
                <a:solidFill>
                  <a:srgbClr val="00B050"/>
                </a:solidFill>
              </a:rPr>
              <a:t> </a:t>
            </a:r>
            <a:r>
              <a:rPr lang="en-US" dirty="0" smtClean="0">
                <a:sym typeface="Symbol"/>
              </a:rPr>
              <a:t>}</a:t>
            </a:r>
            <a:r>
              <a:rPr lang="ru-RU" dirty="0" smtClean="0">
                <a:sym typeface="Symbol"/>
              </a:rPr>
              <a:t> для </a:t>
            </a:r>
            <a:r>
              <a:rPr lang="ru-RU" dirty="0" err="1" smtClean="0">
                <a:sym typeface="Symbol"/>
              </a:rPr>
              <a:t>цил.мер</a:t>
            </a:r>
            <a:r>
              <a:rPr lang="ru-RU" dirty="0" smtClean="0">
                <a:sym typeface="Symbol"/>
              </a:rPr>
              <a:t> </a:t>
            </a:r>
            <a:r>
              <a:rPr lang="ru-RU" dirty="0" smtClean="0"/>
              <a:t>— интегрирование по схеме Лебега</a:t>
            </a:r>
            <a:r>
              <a:rPr lang="en-US" dirty="0" smtClean="0"/>
              <a:t> (</a:t>
            </a:r>
            <a:r>
              <a:rPr lang="ru-RU" dirty="0" smtClean="0"/>
              <a:t>«</a:t>
            </a:r>
            <a:r>
              <a:rPr lang="ru-RU" dirty="0" err="1" smtClean="0"/>
              <a:t>Конт.инт</a:t>
            </a:r>
            <a:r>
              <a:rPr lang="ru-RU" dirty="0" smtClean="0"/>
              <a:t>.»</a:t>
            </a:r>
            <a:r>
              <a:rPr lang="en-US" dirty="0" smtClean="0"/>
              <a:t>)</a:t>
            </a:r>
            <a:r>
              <a:rPr lang="ru-RU" dirty="0" smtClean="0">
                <a:sym typeface="Symbol"/>
              </a:rPr>
              <a:t>,</a:t>
            </a:r>
          </a:p>
          <a:p>
            <a:pPr>
              <a:buNone/>
            </a:pPr>
            <a:r>
              <a:rPr lang="ru-RU" dirty="0" err="1" smtClean="0">
                <a:sym typeface="Symbol"/>
              </a:rPr>
              <a:t>Эрм</a:t>
            </a:r>
            <a:r>
              <a:rPr lang="ru-RU" dirty="0" smtClean="0">
                <a:sym typeface="Symbol"/>
              </a:rPr>
              <a:t>. </a:t>
            </a:r>
            <a:r>
              <a:rPr lang="en-US" dirty="0" smtClean="0">
                <a:latin typeface="Blackadder ITC" pitchFamily="82" charset="0"/>
                <a:sym typeface="Symbol"/>
              </a:rPr>
              <a:t>H=</a:t>
            </a:r>
            <a:r>
              <a:rPr lang="en-US" dirty="0" smtClean="0">
                <a:sym typeface="Symbol"/>
              </a:rPr>
              <a:t>{</a:t>
            </a:r>
            <a:r>
              <a:rPr lang="ru-RU" dirty="0" err="1" smtClean="0">
                <a:sym typeface="Symbol"/>
              </a:rPr>
              <a:t>ф</a:t>
            </a:r>
            <a:r>
              <a:rPr lang="en-US" dirty="0" smtClean="0">
                <a:sym typeface="Symbol"/>
              </a:rPr>
              <a:t>G : </a:t>
            </a:r>
            <a:r>
              <a:rPr lang="ru-RU" dirty="0" err="1" smtClean="0">
                <a:sym typeface="Symbol"/>
              </a:rPr>
              <a:t>ф</a:t>
            </a:r>
            <a:r>
              <a:rPr lang="en-US" dirty="0" smtClean="0">
                <a:sym typeface="Symbol"/>
              </a:rPr>
              <a:t> </a:t>
            </a:r>
            <a:r>
              <a:rPr lang="ru-RU" dirty="0" smtClean="0"/>
              <a:t>— </a:t>
            </a:r>
            <a:r>
              <a:rPr lang="ru-RU" dirty="0" err="1" smtClean="0">
                <a:sym typeface="Symbol"/>
              </a:rPr>
              <a:t>цил.полин</a:t>
            </a:r>
            <a:r>
              <a:rPr lang="ru-RU" dirty="0" smtClean="0">
                <a:sym typeface="Symbol"/>
              </a:rPr>
              <a:t>. </a:t>
            </a:r>
            <a:r>
              <a:rPr lang="ru-RU" dirty="0" smtClean="0"/>
              <a:t>на</a:t>
            </a:r>
            <a:r>
              <a:rPr lang="ru-RU" dirty="0" smtClean="0">
                <a:solidFill>
                  <a:srgbClr val="00B050"/>
                </a:solidFill>
              </a:rPr>
              <a:t> </a:t>
            </a:r>
            <a:r>
              <a:rPr lang="ru-RU" dirty="0" err="1" smtClean="0">
                <a:solidFill>
                  <a:srgbClr val="00B050"/>
                </a:solidFill>
              </a:rPr>
              <a:t>ℓ</a:t>
            </a:r>
            <a:r>
              <a:rPr lang="en-US" dirty="0" smtClean="0">
                <a:solidFill>
                  <a:srgbClr val="00B050"/>
                </a:solidFill>
              </a:rPr>
              <a:t>₂</a:t>
            </a:r>
            <a:r>
              <a:rPr lang="en-US" dirty="0" smtClean="0">
                <a:sym typeface="Symbol"/>
              </a:rPr>
              <a:t>}  </a:t>
            </a:r>
            <a:r>
              <a:rPr lang="ru-RU" dirty="0" smtClean="0">
                <a:sym typeface="Symbol"/>
              </a:rPr>
              <a:t>для характеров </a:t>
            </a:r>
            <a:r>
              <a:rPr lang="en-US" dirty="0" smtClean="0">
                <a:sym typeface="Symbol"/>
              </a:rPr>
              <a:t>ₓ</a:t>
            </a:r>
            <a:r>
              <a:rPr lang="en-US" dirty="0" smtClean="0"/>
              <a:t> </a:t>
            </a:r>
          </a:p>
          <a:p>
            <a:pPr>
              <a:buNone/>
            </a:pPr>
            <a:r>
              <a:rPr lang="ru-RU" b="1" dirty="0" smtClean="0">
                <a:sym typeface="Symbol"/>
              </a:rPr>
              <a:t>с интегрированием  </a:t>
            </a:r>
            <a:r>
              <a:rPr lang="en-US" b="1" dirty="0" smtClean="0">
                <a:sym typeface="Symbol"/>
              </a:rPr>
              <a:t></a:t>
            </a:r>
            <a:r>
              <a:rPr lang="en-US" sz="2200" dirty="0" smtClean="0">
                <a:solidFill>
                  <a:srgbClr val="00B050"/>
                </a:solidFill>
              </a:rPr>
              <a:t>H</a:t>
            </a:r>
            <a:r>
              <a:rPr lang="en-US" dirty="0" smtClean="0"/>
              <a:t> </a:t>
            </a:r>
            <a:r>
              <a:rPr lang="en-US" dirty="0" smtClean="0">
                <a:sym typeface="Symbol"/>
              </a:rPr>
              <a:t></a:t>
            </a:r>
            <a:r>
              <a:rPr lang="en-US" dirty="0" err="1" smtClean="0">
                <a:solidFill>
                  <a:srgbClr val="00B050"/>
                </a:solidFill>
              </a:rPr>
              <a:t>Leb</a:t>
            </a:r>
            <a:r>
              <a:rPr lang="en-US" sz="2200" dirty="0" err="1" smtClean="0">
                <a:solidFill>
                  <a:srgbClr val="00B050"/>
                </a:solidFill>
              </a:rPr>
              <a:t>H</a:t>
            </a:r>
            <a:r>
              <a:rPr lang="en-US" dirty="0" smtClean="0">
                <a:sym typeface="Symbol"/>
              </a:rPr>
              <a:t> = </a:t>
            </a:r>
            <a:r>
              <a:rPr lang="en-US" dirty="0" err="1" smtClean="0"/>
              <a:t>lim</a:t>
            </a:r>
            <a:r>
              <a:rPr lang="en-US" sz="2000" dirty="0" err="1" smtClean="0">
                <a:solidFill>
                  <a:srgbClr val="FF0000"/>
                </a:solidFill>
              </a:rPr>
              <a:t>K</a:t>
            </a:r>
            <a:r>
              <a:rPr lang="en-US" sz="2000" dirty="0" smtClean="0"/>
              <a:t>  </a:t>
            </a:r>
            <a:r>
              <a:rPr lang="en-US" sz="3500" dirty="0" smtClean="0"/>
              <a:t>(</a:t>
            </a:r>
            <a:r>
              <a:rPr lang="en-US" sz="2000" dirty="0" smtClean="0"/>
              <a:t> </a:t>
            </a:r>
            <a:r>
              <a:rPr lang="en-US" b="1" dirty="0" smtClean="0">
                <a:sym typeface="Symbol"/>
              </a:rPr>
              <a:t></a:t>
            </a:r>
            <a:r>
              <a:rPr lang="en-US" sz="2200" dirty="0" smtClean="0">
                <a:solidFill>
                  <a:srgbClr val="FF0000"/>
                </a:solidFill>
              </a:rPr>
              <a:t>K</a:t>
            </a:r>
            <a:r>
              <a:rPr lang="en-US" sz="2200" dirty="0" smtClean="0"/>
              <a:t>  </a:t>
            </a:r>
            <a:r>
              <a:rPr lang="en-US" dirty="0" smtClean="0">
                <a:sym typeface="Symbol"/>
              </a:rPr>
              <a:t></a:t>
            </a:r>
            <a:r>
              <a:rPr lang="en-US" dirty="0" err="1" smtClean="0">
                <a:solidFill>
                  <a:srgbClr val="FF0000"/>
                </a:solidFill>
              </a:rPr>
              <a:t>Leb</a:t>
            </a:r>
            <a:r>
              <a:rPr lang="en-US" sz="2200" dirty="0" err="1" smtClean="0">
                <a:solidFill>
                  <a:srgbClr val="FF0000"/>
                </a:solidFill>
              </a:rPr>
              <a:t>K</a:t>
            </a:r>
            <a:r>
              <a:rPr lang="en-US" dirty="0" smtClean="0">
                <a:sym typeface="Symbol"/>
              </a:rPr>
              <a:t> )</a:t>
            </a:r>
            <a:r>
              <a:rPr lang="ru-RU" dirty="0">
                <a:sym typeface="Symbol"/>
              </a:rPr>
              <a:t>,</a:t>
            </a:r>
            <a:r>
              <a:rPr lang="en-US" dirty="0" smtClean="0">
                <a:sym typeface="Symbol"/>
              </a:rPr>
              <a:t> </a:t>
            </a:r>
            <a:r>
              <a:rPr lang="el-GR" dirty="0" smtClean="0">
                <a:sym typeface="Symbol"/>
              </a:rPr>
              <a:t></a:t>
            </a:r>
            <a:r>
              <a:rPr lang="en-US" dirty="0" smtClean="0">
                <a:latin typeface="Blackadder ITC" pitchFamily="82" charset="0"/>
                <a:sym typeface="Symbol"/>
              </a:rPr>
              <a:t>H</a:t>
            </a:r>
            <a:r>
              <a:rPr lang="ru-RU" dirty="0" smtClean="0">
                <a:latin typeface="Blackadder ITC" pitchFamily="82" charset="0"/>
                <a:sym typeface="Symbol"/>
              </a:rPr>
              <a:t> </a:t>
            </a:r>
            <a:endParaRPr lang="en-US" dirty="0" smtClean="0">
              <a:latin typeface="Blackadder ITC" pitchFamily="82" charset="0"/>
              <a:sym typeface="Symbol"/>
            </a:endParaRPr>
          </a:p>
          <a:p>
            <a:r>
              <a:rPr lang="en-US" dirty="0" smtClean="0">
                <a:latin typeface="Blackadder ITC" pitchFamily="82" charset="0"/>
                <a:sym typeface="Symbol"/>
              </a:rPr>
              <a:t> H   </a:t>
            </a:r>
            <a:r>
              <a:rPr lang="ru-RU" dirty="0" smtClean="0">
                <a:latin typeface="Blackadder ITC" pitchFamily="82" charset="0"/>
                <a:sym typeface="Symbol"/>
              </a:rPr>
              <a:t> </a:t>
            </a:r>
            <a:r>
              <a:rPr lang="ru-RU" dirty="0" err="1" smtClean="0">
                <a:latin typeface="Blackadder ITC" pitchFamily="82" charset="0"/>
                <a:sym typeface="Symbol"/>
              </a:rPr>
              <a:t>инвар.отн</a:t>
            </a:r>
            <a:r>
              <a:rPr lang="ru-RU" dirty="0" smtClean="0">
                <a:latin typeface="Blackadder ITC" pitchFamily="82" charset="0"/>
                <a:sym typeface="Symbol"/>
              </a:rPr>
              <a:t>. </a:t>
            </a:r>
            <a:r>
              <a:rPr lang="en-US" dirty="0" smtClean="0">
                <a:latin typeface="Blackadder ITC" pitchFamily="82" charset="0"/>
                <a:sym typeface="Symbol"/>
              </a:rPr>
              <a:t>  </a:t>
            </a:r>
            <a:r>
              <a:rPr lang="el-GR" dirty="0" smtClean="0">
                <a:sym typeface="Symbol"/>
              </a:rPr>
              <a:t> </a:t>
            </a:r>
            <a:r>
              <a:rPr lang="ru-RU" dirty="0" smtClean="0">
                <a:sym typeface="Symbol"/>
              </a:rPr>
              <a:t>(</a:t>
            </a:r>
            <a:r>
              <a:rPr lang="ru-RU" dirty="0" smtClean="0">
                <a:solidFill>
                  <a:srgbClr val="00B050"/>
                </a:solidFill>
                <a:sym typeface="Symbol"/>
              </a:rPr>
              <a:t>Ф</a:t>
            </a:r>
            <a:r>
              <a:rPr lang="en-US" dirty="0" smtClean="0">
                <a:sym typeface="Symbol"/>
              </a:rPr>
              <a:t> </a:t>
            </a:r>
            <a:r>
              <a:rPr lang="ru-RU" dirty="0" smtClean="0">
                <a:sym typeface="Symbol"/>
              </a:rPr>
              <a:t>)(</a:t>
            </a:r>
            <a:r>
              <a:rPr lang="en-US" dirty="0" smtClean="0">
                <a:sym typeface="Symbol"/>
              </a:rPr>
              <a:t>x</a:t>
            </a:r>
            <a:r>
              <a:rPr lang="ru-RU" dirty="0" smtClean="0">
                <a:sym typeface="Symbol"/>
              </a:rPr>
              <a:t>)</a:t>
            </a:r>
            <a:r>
              <a:rPr lang="en-US" dirty="0" smtClean="0">
                <a:sym typeface="Symbol"/>
              </a:rPr>
              <a:t> = </a:t>
            </a:r>
            <a:r>
              <a:rPr lang="en-US" b="1" dirty="0" smtClean="0">
                <a:sym typeface="Symbol"/>
              </a:rPr>
              <a:t></a:t>
            </a:r>
            <a:r>
              <a:rPr lang="en-US" sz="2200" dirty="0" smtClean="0">
                <a:solidFill>
                  <a:srgbClr val="00B050"/>
                </a:solidFill>
              </a:rPr>
              <a:t>H</a:t>
            </a:r>
            <a:r>
              <a:rPr lang="en-US" dirty="0" smtClean="0"/>
              <a:t> </a:t>
            </a:r>
            <a:r>
              <a:rPr lang="en-US" dirty="0" smtClean="0">
                <a:sym typeface="Symbol"/>
              </a:rPr>
              <a:t>(</a:t>
            </a:r>
            <a:r>
              <a:rPr lang="en-US" dirty="0">
                <a:sym typeface="Symbol"/>
              </a:rPr>
              <a:t>y</a:t>
            </a:r>
            <a:r>
              <a:rPr lang="en-US" dirty="0" smtClean="0">
                <a:sym typeface="Symbol"/>
              </a:rPr>
              <a:t>)  </a:t>
            </a:r>
            <a:r>
              <a:rPr lang="ru-RU" dirty="0" smtClean="0">
                <a:sym typeface="Symbol"/>
              </a:rPr>
              <a:t></a:t>
            </a:r>
            <a:r>
              <a:rPr lang="en-US" dirty="0" smtClean="0">
                <a:sym typeface="Symbol"/>
              </a:rPr>
              <a:t>ₓ(2y)  </a:t>
            </a:r>
            <a:r>
              <a:rPr lang="en-US" dirty="0" err="1" smtClean="0">
                <a:solidFill>
                  <a:srgbClr val="00B050"/>
                </a:solidFill>
              </a:rPr>
              <a:t>Leb</a:t>
            </a:r>
            <a:r>
              <a:rPr lang="en-US" sz="2200" dirty="0" err="1" smtClean="0">
                <a:solidFill>
                  <a:srgbClr val="00B050"/>
                </a:solidFill>
              </a:rPr>
              <a:t>H</a:t>
            </a:r>
            <a:r>
              <a:rPr lang="en-US" dirty="0" smtClean="0">
                <a:sym typeface="Symbol"/>
              </a:rPr>
              <a:t> (</a:t>
            </a:r>
            <a:r>
              <a:rPr lang="en-US" dirty="0" err="1" smtClean="0">
                <a:sym typeface="Symbol"/>
              </a:rPr>
              <a:t>dy</a:t>
            </a:r>
            <a:r>
              <a:rPr lang="en-US" dirty="0" smtClean="0">
                <a:sym typeface="Symbol"/>
              </a:rPr>
              <a:t>).</a:t>
            </a:r>
            <a:endParaRPr lang="ru-RU" dirty="0" smtClean="0">
              <a:sym typeface="Symbol"/>
            </a:endParaRPr>
          </a:p>
          <a:p>
            <a:pPr>
              <a:buNone/>
            </a:pPr>
            <a:r>
              <a:rPr lang="en-US" dirty="0" smtClean="0">
                <a:sym typeface="Symbol"/>
              </a:rPr>
              <a:t>(</a:t>
            </a:r>
            <a:r>
              <a:rPr lang="ru-RU" dirty="0" err="1" smtClean="0">
                <a:sym typeface="Symbol"/>
              </a:rPr>
              <a:t>О.Г.Смолянов,Н.Н.Шамаров</a:t>
            </a:r>
            <a:r>
              <a:rPr lang="ru-RU" dirty="0" smtClean="0">
                <a:sym typeface="Symbol"/>
              </a:rPr>
              <a:t>, ДАН2020,</a:t>
            </a:r>
            <a:r>
              <a:rPr lang="ru-RU" i="1" dirty="0"/>
              <a:t> </a:t>
            </a:r>
            <a:r>
              <a:rPr lang="ru-RU" dirty="0" smtClean="0">
                <a:sym typeface="Symbol"/>
              </a:rPr>
              <a:t>№</a:t>
            </a:r>
            <a:r>
              <a:rPr lang="ru-RU" i="1" dirty="0" smtClean="0"/>
              <a:t>492,с</a:t>
            </a:r>
            <a:r>
              <a:rPr lang="ru-RU" i="1" dirty="0"/>
              <a:t>. </a:t>
            </a:r>
            <a:r>
              <a:rPr lang="ru-RU" i="1" dirty="0" smtClean="0"/>
              <a:t>65–69</a:t>
            </a:r>
            <a:r>
              <a:rPr lang="en-US" dirty="0" smtClean="0">
                <a:sym typeface="Symbol"/>
              </a:rPr>
              <a:t>)</a:t>
            </a:r>
            <a:br>
              <a:rPr lang="en-US" dirty="0" smtClean="0">
                <a:sym typeface="Symbol"/>
              </a:rPr>
            </a:br>
            <a:r>
              <a:rPr lang="ru-RU" sz="3500" dirty="0" smtClean="0">
                <a:sym typeface="Symbol"/>
              </a:rPr>
              <a:t>(</a:t>
            </a:r>
            <a:r>
              <a:rPr lang="en-US" sz="3500" dirty="0" smtClean="0">
                <a:sym typeface="Symbol"/>
              </a:rPr>
              <a:t>G  </a:t>
            </a:r>
            <a:r>
              <a:rPr lang="en-US" sz="3500" dirty="0" err="1" smtClean="0">
                <a:solidFill>
                  <a:srgbClr val="00B050"/>
                </a:solidFill>
              </a:rPr>
              <a:t>Leb</a:t>
            </a:r>
            <a:r>
              <a:rPr lang="en-US" sz="2200" dirty="0" err="1" smtClean="0">
                <a:solidFill>
                  <a:srgbClr val="00B050"/>
                </a:solidFill>
              </a:rPr>
              <a:t>H</a:t>
            </a:r>
            <a:r>
              <a:rPr lang="en-US" sz="2200" dirty="0" smtClean="0">
                <a:solidFill>
                  <a:srgbClr val="00B050"/>
                </a:solidFill>
              </a:rPr>
              <a:t> </a:t>
            </a:r>
            <a:r>
              <a:rPr lang="ru-RU" sz="3500" dirty="0" smtClean="0"/>
              <a:t>)</a:t>
            </a:r>
            <a:r>
              <a:rPr lang="ru-RU" sz="2800" dirty="0" smtClean="0"/>
              <a:t>— </a:t>
            </a:r>
            <a:r>
              <a:rPr lang="ru-RU" sz="3000" dirty="0" smtClean="0"/>
              <a:t>Центр.(а=0) </a:t>
            </a:r>
            <a:r>
              <a:rPr lang="ru-RU" sz="3000" dirty="0" err="1" smtClean="0"/>
              <a:t>гаус</a:t>
            </a:r>
            <a:r>
              <a:rPr lang="ru-RU" sz="3000" dirty="0" smtClean="0"/>
              <a:t>., </a:t>
            </a:r>
            <a:r>
              <a:rPr lang="ru-RU" dirty="0" smtClean="0"/>
              <a:t>С =1</a:t>
            </a:r>
            <a:r>
              <a:rPr lang="en-US" dirty="0" smtClean="0"/>
              <a:t>/(4</a:t>
            </a:r>
            <a:r>
              <a:rPr lang="en-US" dirty="0" smtClean="0">
                <a:sym typeface="Symbol"/>
              </a:rPr>
              <a:t></a:t>
            </a:r>
            <a:r>
              <a:rPr lang="en-US" dirty="0" smtClean="0"/>
              <a:t>)</a:t>
            </a:r>
            <a:r>
              <a:rPr lang="ru-RU" dirty="0" smtClean="0"/>
              <a:t>. (там же)</a:t>
            </a:r>
          </a:p>
          <a:p>
            <a:pPr>
              <a:buNone/>
            </a:pPr>
            <a:r>
              <a:rPr lang="ru-RU" dirty="0" smtClean="0"/>
              <a:t/>
            </a:r>
            <a:br>
              <a:rPr lang="ru-RU" dirty="0" smtClean="0"/>
            </a:br>
            <a:r>
              <a:rPr lang="en-US" dirty="0" smtClean="0">
                <a:latin typeface="Blackadder ITC" pitchFamily="82" charset="0"/>
                <a:sym typeface="Symbol"/>
              </a:rPr>
              <a:t> </a:t>
            </a:r>
            <a:r>
              <a:rPr lang="en-US" sz="3600" dirty="0" smtClean="0">
                <a:latin typeface="Blackadder ITC" pitchFamily="82" charset="0"/>
                <a:sym typeface="Symbol"/>
              </a:rPr>
              <a:t>H</a:t>
            </a:r>
            <a:r>
              <a:rPr lang="en-US" sz="3600" dirty="0" smtClean="0">
                <a:sym typeface="Symbol"/>
              </a:rPr>
              <a:t>  </a:t>
            </a:r>
            <a:r>
              <a:rPr lang="en-US" sz="3600" dirty="0" err="1" smtClean="0">
                <a:solidFill>
                  <a:srgbClr val="00B050"/>
                </a:solidFill>
              </a:rPr>
              <a:t>Leb</a:t>
            </a:r>
            <a:r>
              <a:rPr lang="en-US" sz="2600" dirty="0" err="1" smtClean="0">
                <a:solidFill>
                  <a:srgbClr val="00B050"/>
                </a:solidFill>
              </a:rPr>
              <a:t>H</a:t>
            </a:r>
            <a:r>
              <a:rPr lang="en-US" sz="3600" dirty="0" smtClean="0">
                <a:solidFill>
                  <a:srgbClr val="00B050"/>
                </a:solidFill>
              </a:rPr>
              <a:t>  </a:t>
            </a:r>
            <a:r>
              <a:rPr lang="ru-RU" sz="3600" dirty="0" smtClean="0"/>
              <a:t>—  класс </a:t>
            </a:r>
            <a:r>
              <a:rPr lang="ru-RU" sz="3600" dirty="0" err="1" smtClean="0"/>
              <a:t>беск.гладких</a:t>
            </a:r>
            <a:r>
              <a:rPr lang="ru-RU" sz="3600" dirty="0" smtClean="0"/>
              <a:t> </a:t>
            </a:r>
            <a:r>
              <a:rPr lang="ru-RU" sz="3600" dirty="0" err="1" smtClean="0"/>
              <a:t>цил.мер</a:t>
            </a:r>
            <a:r>
              <a:rPr lang="ru-RU" sz="3600" dirty="0" smtClean="0"/>
              <a:t> </a:t>
            </a:r>
            <a:r>
              <a:rPr lang="en-US" sz="3600" dirty="0" smtClean="0"/>
              <a:t>   &lt;</a:t>
            </a:r>
            <a:r>
              <a:rPr lang="ru-RU" sz="5100" dirty="0" smtClean="0">
                <a:solidFill>
                  <a:srgbClr val="00B050"/>
                </a:solidFill>
                <a:sym typeface="Symbol"/>
              </a:rPr>
              <a:t></a:t>
            </a:r>
            <a:r>
              <a:rPr lang="en-US" sz="5100" dirty="0" smtClean="0">
                <a:sym typeface="Symbol"/>
              </a:rPr>
              <a:t>ₓ,</a:t>
            </a:r>
            <a:r>
              <a:rPr lang="en-US" sz="5100" dirty="0" smtClean="0"/>
              <a:t> </a:t>
            </a:r>
            <a:r>
              <a:rPr lang="en-US" sz="3600" dirty="0" smtClean="0">
                <a:sym typeface="Symbol"/>
              </a:rPr>
              <a:t>&gt; = </a:t>
            </a:r>
            <a:endParaRPr lang="en-US" sz="3600" dirty="0" smtClean="0"/>
          </a:p>
          <a:p>
            <a:pPr>
              <a:buNone/>
            </a:pPr>
            <a:r>
              <a:rPr lang="ru-RU" sz="3600" dirty="0" smtClean="0"/>
              <a:t/>
            </a:r>
            <a:br>
              <a:rPr lang="ru-RU" sz="3600" dirty="0" smtClean="0"/>
            </a:br>
            <a:r>
              <a:rPr lang="ru-RU" sz="6400" dirty="0" smtClean="0"/>
              <a:t>Т.  </a:t>
            </a:r>
            <a:r>
              <a:rPr lang="ru-RU" sz="6400" dirty="0" smtClean="0">
                <a:sym typeface="Symbol"/>
              </a:rPr>
              <a:t> </a:t>
            </a:r>
            <a:r>
              <a:rPr lang="ru-RU" sz="4600" dirty="0" smtClean="0">
                <a:sym typeface="Symbol"/>
              </a:rPr>
              <a:t> </a:t>
            </a:r>
            <a:r>
              <a:rPr lang="en-US" sz="4600" dirty="0" smtClean="0">
                <a:sym typeface="Symbol"/>
              </a:rPr>
              <a:t></a:t>
            </a:r>
            <a:r>
              <a:rPr lang="el-GR" sz="4600" dirty="0" smtClean="0">
                <a:sym typeface="Symbol"/>
              </a:rPr>
              <a:t></a:t>
            </a:r>
            <a:r>
              <a:rPr lang="en-US" sz="4600" dirty="0" smtClean="0">
                <a:latin typeface="Blackadder ITC" pitchFamily="82" charset="0"/>
                <a:sym typeface="Symbol"/>
              </a:rPr>
              <a:t>H   </a:t>
            </a:r>
            <a:r>
              <a:rPr lang="ru-RU" sz="4600" dirty="0" smtClean="0">
                <a:latin typeface="Blackadder ITC" pitchFamily="82" charset="0"/>
                <a:sym typeface="Symbol"/>
              </a:rPr>
              <a:t>    </a:t>
            </a:r>
            <a:r>
              <a:rPr lang="ru-RU" sz="4600" dirty="0" smtClean="0">
                <a:sym typeface="Symbol"/>
              </a:rPr>
              <a:t> </a:t>
            </a:r>
            <a:r>
              <a:rPr lang="en-US" sz="4600" dirty="0" smtClean="0">
                <a:sym typeface="Symbol"/>
              </a:rPr>
              <a:t>x</a:t>
            </a:r>
            <a:r>
              <a:rPr lang="el-GR" sz="4600" dirty="0" smtClean="0">
                <a:sym typeface="Symbol"/>
              </a:rPr>
              <a:t></a:t>
            </a:r>
            <a:r>
              <a:rPr lang="ru-RU" sz="3600" dirty="0" smtClean="0">
                <a:solidFill>
                  <a:srgbClr val="00B050"/>
                </a:solidFill>
              </a:rPr>
              <a:t> </a:t>
            </a:r>
            <a:r>
              <a:rPr lang="ru-RU" sz="3600" dirty="0" err="1" smtClean="0">
                <a:solidFill>
                  <a:srgbClr val="00B050"/>
                </a:solidFill>
              </a:rPr>
              <a:t>ℓ</a:t>
            </a:r>
            <a:r>
              <a:rPr lang="en-US" sz="3600" dirty="0" smtClean="0">
                <a:solidFill>
                  <a:srgbClr val="00B050"/>
                </a:solidFill>
              </a:rPr>
              <a:t>₂        </a:t>
            </a:r>
            <a:r>
              <a:rPr lang="ru-RU" sz="4600" dirty="0" smtClean="0">
                <a:latin typeface="Blackadder ITC" pitchFamily="82" charset="0"/>
                <a:sym typeface="Symbol"/>
              </a:rPr>
              <a:t> </a:t>
            </a:r>
            <a:r>
              <a:rPr lang="ru-RU" sz="4600" dirty="0" smtClean="0">
                <a:latin typeface="+mj-lt"/>
                <a:sym typeface="Symbol"/>
              </a:rPr>
              <a:t>(</a:t>
            </a:r>
            <a:r>
              <a:rPr lang="ru-RU" sz="4000" dirty="0" smtClean="0">
                <a:solidFill>
                  <a:srgbClr val="00B050"/>
                </a:solidFill>
                <a:sym typeface="Symbol"/>
              </a:rPr>
              <a:t>Ф</a:t>
            </a:r>
            <a:r>
              <a:rPr lang="en-US" sz="4000" dirty="0" smtClean="0">
                <a:sym typeface="Symbol"/>
              </a:rPr>
              <a:t>  </a:t>
            </a:r>
            <a:r>
              <a:rPr lang="ru-RU" sz="4000" dirty="0" smtClean="0">
                <a:sym typeface="Symbol"/>
              </a:rPr>
              <a:t>)(</a:t>
            </a:r>
            <a:r>
              <a:rPr lang="en-US" sz="4000" dirty="0" smtClean="0">
                <a:sym typeface="Symbol"/>
              </a:rPr>
              <a:t>x)</a:t>
            </a:r>
            <a:r>
              <a:rPr lang="ru-RU" dirty="0" smtClean="0">
                <a:sym typeface="Symbol"/>
              </a:rPr>
              <a:t> </a:t>
            </a:r>
            <a:r>
              <a:rPr lang="en-US" dirty="0" smtClean="0">
                <a:sym typeface="Symbol"/>
              </a:rPr>
              <a:t> </a:t>
            </a:r>
            <a:r>
              <a:rPr lang="ru-RU" sz="5100" dirty="0" smtClean="0">
                <a:solidFill>
                  <a:srgbClr val="00B050"/>
                </a:solidFill>
                <a:sym typeface="Symbol"/>
              </a:rPr>
              <a:t></a:t>
            </a:r>
            <a:r>
              <a:rPr lang="ru-RU" dirty="0" smtClean="0">
                <a:sym typeface="Symbol"/>
              </a:rPr>
              <a:t> </a:t>
            </a:r>
            <a:r>
              <a:rPr lang="ru-RU" sz="4600" dirty="0" smtClean="0"/>
              <a:t> </a:t>
            </a:r>
            <a:r>
              <a:rPr lang="en-US" sz="4600" dirty="0" smtClean="0"/>
              <a:t>(</a:t>
            </a:r>
            <a:r>
              <a:rPr lang="en-US" sz="4600" dirty="0" smtClean="0">
                <a:solidFill>
                  <a:srgbClr val="00B050"/>
                </a:solidFill>
              </a:rPr>
              <a:t>F</a:t>
            </a:r>
            <a:r>
              <a:rPr lang="en-US" sz="2900" dirty="0" smtClean="0">
                <a:solidFill>
                  <a:srgbClr val="00B050"/>
                </a:solidFill>
              </a:rPr>
              <a:t>H</a:t>
            </a:r>
            <a:r>
              <a:rPr lang="en-US" sz="4000" dirty="0" smtClean="0">
                <a:sym typeface="Symbol"/>
              </a:rPr>
              <a:t> (</a:t>
            </a:r>
            <a:r>
              <a:rPr lang="en-US" sz="4000" dirty="0" err="1" smtClean="0">
                <a:solidFill>
                  <a:srgbClr val="00B050"/>
                </a:solidFill>
              </a:rPr>
              <a:t>Leb</a:t>
            </a:r>
            <a:r>
              <a:rPr lang="en-US" sz="2900" dirty="0" err="1" smtClean="0">
                <a:solidFill>
                  <a:srgbClr val="00B050"/>
                </a:solidFill>
              </a:rPr>
              <a:t>H</a:t>
            </a:r>
            <a:r>
              <a:rPr lang="en-US" sz="4000" dirty="0" smtClean="0">
                <a:sym typeface="Symbol"/>
              </a:rPr>
              <a:t> )</a:t>
            </a:r>
            <a:r>
              <a:rPr lang="en-US" sz="4600" dirty="0" smtClean="0"/>
              <a:t>)(</a:t>
            </a:r>
            <a:r>
              <a:rPr lang="en-US" sz="4000" dirty="0" smtClean="0">
                <a:sym typeface="Symbol"/>
              </a:rPr>
              <a:t>2</a:t>
            </a:r>
            <a:r>
              <a:rPr lang="en-US" sz="4600" dirty="0" smtClean="0"/>
              <a:t>x).</a:t>
            </a:r>
            <a:r>
              <a:rPr lang="ru-RU" sz="3600" dirty="0" smtClean="0"/>
              <a:t/>
            </a:r>
            <a:br>
              <a:rPr lang="ru-RU" sz="3600" dirty="0" smtClean="0"/>
            </a:br>
            <a:endParaRPr lang="ru-RU" sz="36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82594"/>
          </a:xfrm>
        </p:spPr>
        <p:txBody>
          <a:bodyPr>
            <a:normAutofit fontScale="90000"/>
          </a:bodyPr>
          <a:lstStyle/>
          <a:p>
            <a:r>
              <a:rPr lang="ru-RU" dirty="0" smtClean="0"/>
              <a:t>Следствие:</a:t>
            </a:r>
          </a:p>
        </p:txBody>
      </p:sp>
      <p:sp>
        <p:nvSpPr>
          <p:cNvPr id="3" name="Содержимое 2"/>
          <p:cNvSpPr>
            <a:spLocks noGrp="1"/>
          </p:cNvSpPr>
          <p:nvPr>
            <p:ph idx="1"/>
          </p:nvPr>
        </p:nvSpPr>
        <p:spPr>
          <a:xfrm>
            <a:off x="0" y="1071546"/>
            <a:ext cx="9144000" cy="5786454"/>
          </a:xfrm>
        </p:spPr>
        <p:style>
          <a:lnRef idx="1">
            <a:schemeClr val="dk1"/>
          </a:lnRef>
          <a:fillRef idx="1001">
            <a:schemeClr val="lt2"/>
          </a:fillRef>
          <a:effectRef idx="1">
            <a:schemeClr val="dk1"/>
          </a:effectRef>
          <a:fontRef idx="minor">
            <a:schemeClr val="dk1"/>
          </a:fontRef>
        </p:style>
        <p:txBody>
          <a:bodyPr>
            <a:normAutofit fontScale="85000" lnSpcReduction="20000"/>
          </a:bodyPr>
          <a:lstStyle/>
          <a:p>
            <a:pPr>
              <a:buNone/>
            </a:pPr>
            <a:r>
              <a:rPr lang="ru-RU" dirty="0" smtClean="0">
                <a:latin typeface="Blackadder ITC" pitchFamily="82" charset="0"/>
                <a:sym typeface="Symbol"/>
              </a:rPr>
              <a:t>       Функции </a:t>
            </a:r>
            <a:r>
              <a:rPr lang="en-US" dirty="0" smtClean="0">
                <a:sym typeface="Symbol"/>
              </a:rPr>
              <a:t></a:t>
            </a:r>
            <a:r>
              <a:rPr lang="ru-RU" dirty="0" smtClean="0">
                <a:sym typeface="Symbol"/>
              </a:rPr>
              <a:t> </a:t>
            </a:r>
            <a:r>
              <a:rPr lang="ru-RU" dirty="0" smtClean="0">
                <a:latin typeface="Blackadder ITC" pitchFamily="82" charset="0"/>
                <a:sym typeface="Symbol"/>
              </a:rPr>
              <a:t>(</a:t>
            </a:r>
            <a:r>
              <a:rPr lang="ru-RU" dirty="0" smtClean="0">
                <a:solidFill>
                  <a:srgbClr val="00B050"/>
                </a:solidFill>
                <a:latin typeface="Blackadder ITC" pitchFamily="82" charset="0"/>
                <a:sym typeface="Symbol"/>
              </a:rPr>
              <a:t>типа </a:t>
            </a:r>
            <a:r>
              <a:rPr lang="ru-RU" dirty="0" err="1" smtClean="0">
                <a:solidFill>
                  <a:srgbClr val="00B050"/>
                </a:solidFill>
                <a:latin typeface="Blackadder ITC" pitchFamily="82" charset="0"/>
                <a:sym typeface="Symbol"/>
              </a:rPr>
              <a:t>эрмитовых</a:t>
            </a:r>
            <a:r>
              <a:rPr lang="ru-RU" dirty="0" smtClean="0">
                <a:latin typeface="Blackadder ITC" pitchFamily="82" charset="0"/>
                <a:sym typeface="Symbol"/>
              </a:rPr>
              <a:t>)  из класса</a:t>
            </a:r>
            <a:br>
              <a:rPr lang="ru-RU" dirty="0" smtClean="0">
                <a:latin typeface="Blackadder ITC" pitchFamily="82" charset="0"/>
                <a:sym typeface="Symbol"/>
              </a:rPr>
            </a:br>
            <a:r>
              <a:rPr lang="en-US" dirty="0" smtClean="0">
                <a:latin typeface="Blackadder ITC" pitchFamily="82" charset="0"/>
                <a:sym typeface="Symbol"/>
              </a:rPr>
              <a:t>H=</a:t>
            </a:r>
            <a:r>
              <a:rPr lang="en-US" dirty="0" smtClean="0">
                <a:sym typeface="Symbol"/>
              </a:rPr>
              <a:t>{ </a:t>
            </a:r>
            <a:r>
              <a:rPr lang="ru-RU" dirty="0" smtClean="0">
                <a:sym typeface="Symbol"/>
              </a:rPr>
              <a:t>= </a:t>
            </a:r>
            <a:r>
              <a:rPr lang="ru-RU" dirty="0" err="1" smtClean="0">
                <a:sym typeface="Symbol"/>
              </a:rPr>
              <a:t>ф</a:t>
            </a:r>
            <a:r>
              <a:rPr lang="en-US" dirty="0" smtClean="0">
                <a:sym typeface="Symbol"/>
              </a:rPr>
              <a:t>  G : </a:t>
            </a:r>
            <a:r>
              <a:rPr lang="ru-RU" dirty="0" smtClean="0">
                <a:sym typeface="Symbol"/>
              </a:rPr>
              <a:t> </a:t>
            </a:r>
            <a:r>
              <a:rPr lang="ru-RU" dirty="0" err="1" smtClean="0">
                <a:sym typeface="Symbol"/>
              </a:rPr>
              <a:t>ф</a:t>
            </a:r>
            <a:r>
              <a:rPr lang="en-US" dirty="0" smtClean="0">
                <a:sym typeface="Symbol"/>
              </a:rPr>
              <a:t> </a:t>
            </a:r>
            <a:r>
              <a:rPr lang="ru-RU" dirty="0" smtClean="0"/>
              <a:t>— </a:t>
            </a:r>
            <a:r>
              <a:rPr lang="ru-RU" dirty="0" err="1" smtClean="0">
                <a:sym typeface="Symbol"/>
              </a:rPr>
              <a:t>цил.полин</a:t>
            </a:r>
            <a:r>
              <a:rPr lang="ru-RU" dirty="0" smtClean="0">
                <a:sym typeface="Symbol"/>
              </a:rPr>
              <a:t>. </a:t>
            </a:r>
            <a:r>
              <a:rPr lang="ru-RU" dirty="0" smtClean="0"/>
              <a:t>на</a:t>
            </a:r>
            <a:r>
              <a:rPr lang="ru-RU" dirty="0" smtClean="0">
                <a:solidFill>
                  <a:srgbClr val="00B050"/>
                </a:solidFill>
              </a:rPr>
              <a:t> </a:t>
            </a:r>
            <a:r>
              <a:rPr lang="ru-RU" dirty="0" err="1" smtClean="0">
                <a:solidFill>
                  <a:srgbClr val="00B050"/>
                </a:solidFill>
              </a:rPr>
              <a:t>ℓ</a:t>
            </a:r>
            <a:r>
              <a:rPr lang="en-US" dirty="0" smtClean="0">
                <a:solidFill>
                  <a:srgbClr val="00B050"/>
                </a:solidFill>
              </a:rPr>
              <a:t>₂</a:t>
            </a:r>
            <a:r>
              <a:rPr lang="en-US" dirty="0" smtClean="0">
                <a:sym typeface="Symbol"/>
              </a:rPr>
              <a:t>}</a:t>
            </a:r>
            <a:endParaRPr lang="ru-RU" dirty="0" smtClean="0">
              <a:sym typeface="Symbol"/>
            </a:endParaRPr>
          </a:p>
          <a:p>
            <a:pPr>
              <a:buNone/>
            </a:pPr>
            <a:r>
              <a:rPr lang="ru-RU" dirty="0" smtClean="0">
                <a:sym typeface="Symbol"/>
              </a:rPr>
              <a:t>являются однозначно определяемыми </a:t>
            </a:r>
            <a:r>
              <a:rPr lang="ru-RU" dirty="0" smtClean="0">
                <a:solidFill>
                  <a:srgbClr val="00B050"/>
                </a:solidFill>
                <a:sym typeface="Symbol"/>
              </a:rPr>
              <a:t>плотностями обобщенных (</a:t>
            </a:r>
            <a:r>
              <a:rPr lang="ru-RU" dirty="0" err="1" smtClean="0">
                <a:solidFill>
                  <a:srgbClr val="00B050"/>
                </a:solidFill>
                <a:sym typeface="Symbol"/>
              </a:rPr>
              <a:t>цил</a:t>
            </a:r>
            <a:r>
              <a:rPr lang="ru-RU" dirty="0" smtClean="0">
                <a:solidFill>
                  <a:srgbClr val="00B050"/>
                </a:solidFill>
                <a:sym typeface="Symbol"/>
              </a:rPr>
              <a:t>.) мер</a:t>
            </a:r>
            <a:r>
              <a:rPr lang="ru-RU" dirty="0" smtClean="0">
                <a:sym typeface="Symbol"/>
              </a:rPr>
              <a:t> вида</a:t>
            </a:r>
            <a:br>
              <a:rPr lang="ru-RU" dirty="0" smtClean="0">
                <a:sym typeface="Symbol"/>
              </a:rPr>
            </a:br>
            <a:r>
              <a:rPr lang="ru-RU" dirty="0" smtClean="0">
                <a:sym typeface="Symbol"/>
              </a:rPr>
              <a:t> </a:t>
            </a:r>
            <a:r>
              <a:rPr lang="en-US" dirty="0" smtClean="0">
                <a:sym typeface="Symbol"/>
              </a:rPr>
              <a:t>  </a:t>
            </a:r>
            <a:r>
              <a:rPr lang="en-US" dirty="0" err="1" smtClean="0">
                <a:solidFill>
                  <a:srgbClr val="00B050"/>
                </a:solidFill>
              </a:rPr>
              <a:t>Leb</a:t>
            </a:r>
            <a:r>
              <a:rPr lang="en-US" sz="2400" dirty="0" err="1" smtClean="0">
                <a:solidFill>
                  <a:srgbClr val="00B050"/>
                </a:solidFill>
              </a:rPr>
              <a:t>H</a:t>
            </a:r>
            <a:r>
              <a:rPr lang="en-US" sz="2400" dirty="0" smtClean="0">
                <a:solidFill>
                  <a:srgbClr val="00B050"/>
                </a:solidFill>
              </a:rPr>
              <a:t> </a:t>
            </a:r>
            <a:r>
              <a:rPr lang="ru-RU" sz="2400" dirty="0" smtClean="0">
                <a:solidFill>
                  <a:srgbClr val="00B050"/>
                </a:solidFill>
              </a:rPr>
              <a:t>  </a:t>
            </a:r>
            <a:r>
              <a:rPr lang="ru-RU" dirty="0" smtClean="0">
                <a:solidFill>
                  <a:srgbClr val="00B050"/>
                </a:solidFill>
                <a:sym typeface="Symbol"/>
              </a:rPr>
              <a:t> </a:t>
            </a:r>
            <a:r>
              <a:rPr lang="ru-RU" dirty="0" smtClean="0">
                <a:sym typeface="Symbol"/>
              </a:rPr>
              <a:t> (</a:t>
            </a:r>
            <a:r>
              <a:rPr lang="ru-RU" dirty="0" err="1" smtClean="0">
                <a:sym typeface="Symbol"/>
              </a:rPr>
              <a:t>ф</a:t>
            </a:r>
            <a:r>
              <a:rPr lang="en-US" dirty="0" smtClean="0">
                <a:sym typeface="Symbol"/>
              </a:rPr>
              <a:t>  G</a:t>
            </a:r>
            <a:r>
              <a:rPr lang="ru-RU" dirty="0" smtClean="0">
                <a:sym typeface="Symbol"/>
              </a:rPr>
              <a:t>)</a:t>
            </a:r>
            <a:r>
              <a:rPr lang="en-US" dirty="0" smtClean="0">
                <a:sym typeface="Symbol"/>
              </a:rPr>
              <a:t>  </a:t>
            </a:r>
            <a:r>
              <a:rPr lang="en-US" dirty="0" err="1" smtClean="0">
                <a:solidFill>
                  <a:srgbClr val="00B050"/>
                </a:solidFill>
              </a:rPr>
              <a:t>Leb</a:t>
            </a:r>
            <a:r>
              <a:rPr lang="en-US" sz="2400" dirty="0" err="1" smtClean="0">
                <a:solidFill>
                  <a:srgbClr val="00B050"/>
                </a:solidFill>
              </a:rPr>
              <a:t>H</a:t>
            </a:r>
            <a:r>
              <a:rPr lang="en-US" sz="2400" dirty="0" smtClean="0">
                <a:solidFill>
                  <a:srgbClr val="00B050"/>
                </a:solidFill>
              </a:rPr>
              <a:t> </a:t>
            </a:r>
            <a:r>
              <a:rPr lang="ru-RU" sz="2400" dirty="0" smtClean="0">
                <a:solidFill>
                  <a:srgbClr val="00B050"/>
                </a:solidFill>
              </a:rPr>
              <a:t>  </a:t>
            </a:r>
            <a:r>
              <a:rPr lang="ru-RU" dirty="0" smtClean="0">
                <a:solidFill>
                  <a:srgbClr val="00B050"/>
                </a:solidFill>
                <a:sym typeface="Symbol"/>
              </a:rPr>
              <a:t> </a:t>
            </a:r>
            <a:r>
              <a:rPr lang="ru-RU" dirty="0" smtClean="0">
                <a:sym typeface="Symbol"/>
              </a:rPr>
              <a:t> </a:t>
            </a:r>
            <a:r>
              <a:rPr lang="ru-RU" dirty="0" err="1" smtClean="0">
                <a:sym typeface="Symbol"/>
              </a:rPr>
              <a:t>ф</a:t>
            </a:r>
            <a:r>
              <a:rPr lang="en-US" dirty="0" smtClean="0">
                <a:sym typeface="Symbol"/>
              </a:rPr>
              <a:t>  </a:t>
            </a:r>
            <a:r>
              <a:rPr lang="ru-RU" dirty="0" smtClean="0">
                <a:sym typeface="Symbol"/>
              </a:rPr>
              <a:t>(</a:t>
            </a:r>
            <a:r>
              <a:rPr lang="en-US" dirty="0" smtClean="0">
                <a:sym typeface="Symbol"/>
              </a:rPr>
              <a:t>G  </a:t>
            </a:r>
            <a:r>
              <a:rPr lang="en-US" dirty="0" err="1" smtClean="0">
                <a:solidFill>
                  <a:srgbClr val="00B050"/>
                </a:solidFill>
              </a:rPr>
              <a:t>Leb</a:t>
            </a:r>
            <a:r>
              <a:rPr lang="en-US" sz="2400" dirty="0" err="1" smtClean="0">
                <a:solidFill>
                  <a:srgbClr val="00B050"/>
                </a:solidFill>
              </a:rPr>
              <a:t>H</a:t>
            </a:r>
            <a:r>
              <a:rPr lang="en-US" sz="2400" dirty="0" smtClean="0">
                <a:solidFill>
                  <a:srgbClr val="00B050"/>
                </a:solidFill>
              </a:rPr>
              <a:t> </a:t>
            </a:r>
            <a:r>
              <a:rPr lang="ru-RU" dirty="0" smtClean="0">
                <a:sym typeface="Symbol"/>
              </a:rPr>
              <a:t>)</a:t>
            </a:r>
          </a:p>
          <a:p>
            <a:pPr>
              <a:buNone/>
            </a:pPr>
            <a:r>
              <a:rPr lang="ru-RU" dirty="0" smtClean="0">
                <a:sym typeface="Symbol"/>
              </a:rPr>
              <a:t>для пространства </a:t>
            </a:r>
            <a:r>
              <a:rPr lang="ru-RU" dirty="0" smtClean="0">
                <a:solidFill>
                  <a:srgbClr val="FF0000"/>
                </a:solidFill>
                <a:sym typeface="Symbol"/>
              </a:rPr>
              <a:t>пробных</a:t>
            </a:r>
            <a:r>
              <a:rPr lang="ru-RU" dirty="0" smtClean="0">
                <a:sym typeface="Symbol"/>
              </a:rPr>
              <a:t> </a:t>
            </a:r>
            <a:r>
              <a:rPr lang="ru-RU" dirty="0" smtClean="0">
                <a:solidFill>
                  <a:srgbClr val="FF0000"/>
                </a:solidFill>
                <a:sym typeface="Symbol"/>
              </a:rPr>
              <a:t>функций</a:t>
            </a:r>
            <a:r>
              <a:rPr lang="ru-RU" dirty="0" smtClean="0">
                <a:sym typeface="Symbol"/>
              </a:rPr>
              <a:t> </a:t>
            </a:r>
            <a:r>
              <a:rPr lang="ru-RU" dirty="0" smtClean="0">
                <a:solidFill>
                  <a:srgbClr val="FF0000"/>
                </a:solidFill>
                <a:sym typeface="Symbol"/>
              </a:rPr>
              <a:t>Х</a:t>
            </a:r>
            <a:r>
              <a:rPr lang="ru-RU" dirty="0" smtClean="0">
                <a:sym typeface="Symbol"/>
              </a:rPr>
              <a:t> = </a:t>
            </a:r>
            <a:r>
              <a:rPr lang="en-US" dirty="0" err="1" smtClean="0">
                <a:sym typeface="Symbol"/>
              </a:rPr>
              <a:t>span</a:t>
            </a:r>
            <a:r>
              <a:rPr lang="en-US" sz="2000" dirty="0" err="1" smtClean="0">
                <a:solidFill>
                  <a:srgbClr val="FF0000"/>
                </a:solidFill>
                <a:latin typeface="Colonna MT" pitchFamily="82" charset="0"/>
              </a:rPr>
              <a:t>C</a:t>
            </a:r>
            <a:r>
              <a:rPr lang="en-US" dirty="0" smtClean="0">
                <a:sym typeface="Symbol"/>
              </a:rPr>
              <a:t>{</a:t>
            </a:r>
            <a:r>
              <a:rPr lang="ru-RU" dirty="0" smtClean="0">
                <a:sym typeface="Symbol"/>
              </a:rPr>
              <a:t></a:t>
            </a:r>
            <a:r>
              <a:rPr lang="en-US" dirty="0" smtClean="0">
                <a:sym typeface="Symbol"/>
              </a:rPr>
              <a:t>ₓ : x</a:t>
            </a:r>
            <a:r>
              <a:rPr lang="el-GR" dirty="0" smtClean="0">
                <a:sym typeface="Symbol"/>
              </a:rPr>
              <a:t> </a:t>
            </a:r>
            <a:r>
              <a:rPr lang="en-US" dirty="0" smtClean="0">
                <a:sym typeface="Symbol"/>
              </a:rPr>
              <a:t> </a:t>
            </a:r>
            <a:r>
              <a:rPr lang="ru-RU" dirty="0" err="1" smtClean="0">
                <a:solidFill>
                  <a:srgbClr val="00B050"/>
                </a:solidFill>
              </a:rPr>
              <a:t>ℓ</a:t>
            </a:r>
            <a:r>
              <a:rPr lang="en-US" sz="2000" dirty="0" smtClean="0">
                <a:solidFill>
                  <a:srgbClr val="00B050"/>
                </a:solidFill>
              </a:rPr>
              <a:t>2</a:t>
            </a:r>
            <a:r>
              <a:rPr lang="en-US" dirty="0" smtClean="0">
                <a:solidFill>
                  <a:srgbClr val="00B050"/>
                </a:solidFill>
              </a:rPr>
              <a:t> </a:t>
            </a:r>
            <a:r>
              <a:rPr lang="en-US" dirty="0" smtClean="0">
                <a:sym typeface="Symbol"/>
              </a:rPr>
              <a:t>}</a:t>
            </a:r>
            <a:r>
              <a:rPr lang="ru-RU" dirty="0" smtClean="0">
                <a:sym typeface="Symbol"/>
              </a:rPr>
              <a:t>,</a:t>
            </a:r>
          </a:p>
          <a:p>
            <a:pPr>
              <a:buNone/>
            </a:pPr>
            <a:endParaRPr lang="ru-RU" dirty="0" smtClean="0">
              <a:sym typeface="Symbol"/>
            </a:endParaRPr>
          </a:p>
          <a:p>
            <a:pPr>
              <a:buNone/>
            </a:pPr>
            <a:r>
              <a:rPr lang="ru-RU" dirty="0" smtClean="0">
                <a:sym typeface="Symbol"/>
              </a:rPr>
              <a:t>а сами эти </a:t>
            </a:r>
            <a:r>
              <a:rPr lang="ru-RU" dirty="0" smtClean="0">
                <a:solidFill>
                  <a:srgbClr val="0070C0"/>
                </a:solidFill>
                <a:sym typeface="Symbol"/>
              </a:rPr>
              <a:t>меры являются гладкими пробными </a:t>
            </a:r>
            <a:r>
              <a:rPr lang="ru-RU" dirty="0" smtClean="0">
                <a:sym typeface="Symbol"/>
              </a:rPr>
              <a:t>для </a:t>
            </a:r>
          </a:p>
          <a:p>
            <a:pPr>
              <a:buNone/>
            </a:pPr>
            <a:r>
              <a:rPr lang="ru-RU" dirty="0" smtClean="0">
                <a:solidFill>
                  <a:srgbClr val="FF0000"/>
                </a:solidFill>
                <a:sym typeface="Symbol"/>
              </a:rPr>
              <a:t>Х как пространства регулярных обобщенных функций, включающего тождественную единицу</a:t>
            </a:r>
            <a:r>
              <a:rPr lang="ru-RU" dirty="0" smtClean="0">
                <a:sym typeface="Symbol"/>
              </a:rPr>
              <a:t>. </a:t>
            </a:r>
            <a:br>
              <a:rPr lang="ru-RU" dirty="0" smtClean="0">
                <a:sym typeface="Symbol"/>
              </a:rPr>
            </a:br>
            <a:endParaRPr lang="ru-RU" dirty="0" smtClean="0">
              <a:sym typeface="Symbol"/>
            </a:endParaRPr>
          </a:p>
          <a:p>
            <a:pPr>
              <a:buNone/>
            </a:pPr>
            <a:r>
              <a:rPr lang="ru-RU" dirty="0" smtClean="0">
                <a:sym typeface="Symbol"/>
              </a:rPr>
              <a:t>При этом обобщенные меры из пространства Х </a:t>
            </a:r>
            <a:r>
              <a:rPr lang="en-US" dirty="0" smtClean="0">
                <a:sym typeface="Symbol"/>
              </a:rPr>
              <a:t> </a:t>
            </a:r>
            <a:r>
              <a:rPr lang="en-US" dirty="0" err="1" smtClean="0">
                <a:solidFill>
                  <a:srgbClr val="00B050"/>
                </a:solidFill>
              </a:rPr>
              <a:t>Leb</a:t>
            </a:r>
            <a:r>
              <a:rPr lang="en-US" sz="2400" dirty="0" err="1" smtClean="0">
                <a:solidFill>
                  <a:srgbClr val="00B050"/>
                </a:solidFill>
              </a:rPr>
              <a:t>H</a:t>
            </a:r>
            <a:r>
              <a:rPr lang="en-US" sz="2400" dirty="0" smtClean="0">
                <a:solidFill>
                  <a:srgbClr val="00B050"/>
                </a:solidFill>
              </a:rPr>
              <a:t> </a:t>
            </a:r>
            <a:endParaRPr lang="ru-RU" sz="2400" dirty="0" smtClean="0">
              <a:solidFill>
                <a:srgbClr val="00B050"/>
              </a:solidFill>
            </a:endParaRPr>
          </a:p>
          <a:p>
            <a:pPr>
              <a:buNone/>
            </a:pPr>
            <a:r>
              <a:rPr lang="ru-RU" sz="3100" dirty="0" smtClean="0">
                <a:solidFill>
                  <a:srgbClr val="00B050"/>
                </a:solidFill>
                <a:sym typeface="Symbol"/>
              </a:rPr>
              <a:t>с пространством </a:t>
            </a:r>
            <a:r>
              <a:rPr lang="en-US" sz="3600" dirty="0" smtClean="0">
                <a:latin typeface="Blackadder ITC" pitchFamily="82" charset="0"/>
                <a:sym typeface="Symbol"/>
              </a:rPr>
              <a:t>H</a:t>
            </a:r>
            <a:r>
              <a:rPr lang="ru-RU" sz="3100" dirty="0" smtClean="0">
                <a:solidFill>
                  <a:srgbClr val="00B050"/>
                </a:solidFill>
                <a:sym typeface="Symbol"/>
              </a:rPr>
              <a:t> пробных функций являются слабыми</a:t>
            </a:r>
          </a:p>
          <a:p>
            <a:pPr>
              <a:buNone/>
            </a:pPr>
            <a:r>
              <a:rPr lang="ru-RU" sz="3100" dirty="0" smtClean="0">
                <a:solidFill>
                  <a:srgbClr val="00B050"/>
                </a:solidFill>
                <a:sym typeface="Symbol"/>
              </a:rPr>
              <a:t>пределами последовательностей </a:t>
            </a:r>
            <a:r>
              <a:rPr lang="ru-RU" sz="3100" dirty="0" err="1" smtClean="0">
                <a:solidFill>
                  <a:srgbClr val="00B050"/>
                </a:solidFill>
                <a:sym typeface="Symbol"/>
              </a:rPr>
              <a:t>счётноаддитивных</a:t>
            </a:r>
            <a:r>
              <a:rPr lang="ru-RU" sz="3100" dirty="0" smtClean="0">
                <a:solidFill>
                  <a:srgbClr val="00B050"/>
                </a:solidFill>
                <a:sym typeface="Symbol"/>
              </a:rPr>
              <a:t> мер</a:t>
            </a:r>
            <a:r>
              <a:rPr lang="ru-RU" sz="2400" dirty="0" smtClean="0">
                <a:sym typeface="Symbol"/>
              </a:rPr>
              <a:t> </a:t>
            </a:r>
            <a:r>
              <a:rPr lang="ru-RU" sz="3100" dirty="0" smtClean="0"/>
              <a:t>на</a:t>
            </a:r>
            <a:r>
              <a:rPr lang="ru-RU" sz="3100" dirty="0" smtClean="0">
                <a:solidFill>
                  <a:srgbClr val="00B050"/>
                </a:solidFill>
              </a:rPr>
              <a:t> </a:t>
            </a:r>
            <a:r>
              <a:rPr lang="ru-RU" sz="3100" dirty="0" err="1" smtClean="0">
                <a:solidFill>
                  <a:srgbClr val="00B050"/>
                </a:solidFill>
              </a:rPr>
              <a:t>ℓ</a:t>
            </a:r>
            <a:r>
              <a:rPr lang="en-US" sz="3100" dirty="0" smtClean="0">
                <a:solidFill>
                  <a:srgbClr val="00B050"/>
                </a:solidFill>
              </a:rPr>
              <a:t>₂</a:t>
            </a:r>
            <a:r>
              <a:rPr lang="ru-RU" sz="3100" dirty="0" smtClean="0">
                <a:solidFill>
                  <a:srgbClr val="00B050"/>
                </a:solidFill>
                <a:sym typeface="Symbol"/>
              </a:rPr>
              <a:t>.</a:t>
            </a:r>
            <a:r>
              <a:rPr lang="ru-RU" dirty="0" smtClean="0">
                <a:sym typeface="Symbol"/>
              </a:rPr>
              <a:t/>
            </a:r>
            <a:br>
              <a:rPr lang="ru-RU" dirty="0" smtClean="0">
                <a:sym typeface="Symbol"/>
              </a:rPr>
            </a:br>
            <a:endParaRPr lang="ru-RU" dirty="0" smtClean="0">
              <a:sym typeface="Symbo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Замечание.</a:t>
            </a:r>
            <a:endParaRPr lang="ru-RU" dirty="0"/>
          </a:p>
        </p:txBody>
      </p:sp>
      <p:sp>
        <p:nvSpPr>
          <p:cNvPr id="3" name="Содержимое 2"/>
          <p:cNvSpPr>
            <a:spLocks noGrp="1"/>
          </p:cNvSpPr>
          <p:nvPr>
            <p:ph idx="1"/>
          </p:nvPr>
        </p:nvSpPr>
        <p:spPr/>
        <p:txBody>
          <a:bodyPr>
            <a:normAutofit fontScale="85000" lnSpcReduction="10000"/>
          </a:bodyPr>
          <a:lstStyle/>
          <a:p>
            <a:pPr>
              <a:buNone/>
            </a:pPr>
            <a:r>
              <a:rPr lang="ru-RU" dirty="0" smtClean="0"/>
              <a:t>    Аналогичная теорема и следствие имеют место для пространств над полями</a:t>
            </a:r>
            <a:r>
              <a:rPr lang="en-US" dirty="0" smtClean="0"/>
              <a:t> </a:t>
            </a:r>
            <a:r>
              <a:rPr lang="en-US" dirty="0" err="1" smtClean="0">
                <a:latin typeface="Algerian" pitchFamily="82" charset="0"/>
              </a:rPr>
              <a:t>Q</a:t>
            </a:r>
            <a:r>
              <a:rPr lang="en-US" sz="2800" dirty="0" err="1" smtClean="0"/>
              <a:t>p</a:t>
            </a:r>
            <a:r>
              <a:rPr lang="ru-RU" sz="2800" dirty="0" smtClean="0"/>
              <a:t> </a:t>
            </a:r>
            <a:r>
              <a:rPr lang="ru-RU" dirty="0" smtClean="0"/>
              <a:t> </a:t>
            </a:r>
          </a:p>
          <a:p>
            <a:pPr>
              <a:buNone/>
            </a:pPr>
            <a:r>
              <a:rPr lang="ru-RU" dirty="0"/>
              <a:t> </a:t>
            </a:r>
            <a:r>
              <a:rPr lang="ru-RU" dirty="0" smtClean="0"/>
              <a:t>   </a:t>
            </a:r>
            <a:r>
              <a:rPr lang="en-US" dirty="0" smtClean="0"/>
              <a:t>p-</a:t>
            </a:r>
            <a:r>
              <a:rPr lang="ru-RU" dirty="0" smtClean="0"/>
              <a:t>адических  (</a:t>
            </a:r>
            <a:r>
              <a:rPr lang="ru-RU" dirty="0" err="1" smtClean="0"/>
              <a:t>гензелевых</a:t>
            </a:r>
            <a:r>
              <a:rPr lang="ru-RU" dirty="0" smtClean="0"/>
              <a:t>) чисел.</a:t>
            </a:r>
            <a:br>
              <a:rPr lang="ru-RU" dirty="0" smtClean="0"/>
            </a:br>
            <a:r>
              <a:rPr lang="ru-RU" dirty="0" smtClean="0"/>
              <a:t/>
            </a:r>
            <a:br>
              <a:rPr lang="ru-RU" dirty="0" smtClean="0"/>
            </a:br>
            <a:r>
              <a:rPr lang="ru-RU" dirty="0" smtClean="0"/>
              <a:t>Построенные преобразования Фурье позволяют определить квантование по Шредингеру—Вейлю—</a:t>
            </a:r>
            <a:r>
              <a:rPr lang="ru-RU" dirty="0" err="1" smtClean="0"/>
              <a:t>Смолянову</a:t>
            </a:r>
            <a:r>
              <a:rPr lang="ru-RU" dirty="0" smtClean="0"/>
              <a:t> (в терминах </a:t>
            </a:r>
            <a:r>
              <a:rPr lang="ru-RU" dirty="0" err="1" smtClean="0"/>
              <a:t>псевдодифференциальных</a:t>
            </a:r>
            <a:r>
              <a:rPr lang="ru-RU" dirty="0" smtClean="0"/>
              <a:t> операторов в полной аналогии с квантованием конечномерных гамильтоновых систем), частному случаю которого изоморфно </a:t>
            </a:r>
            <a:r>
              <a:rPr lang="ru-RU" i="1" dirty="0" smtClean="0"/>
              <a:t>бозонное вторичное </a:t>
            </a:r>
            <a:r>
              <a:rPr lang="ru-RU" dirty="0" smtClean="0"/>
              <a:t>квантование Дирака—Фока—Березина.</a:t>
            </a:r>
            <a:endParaRPr lang="ru-RU" dirty="0"/>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2484</TotalTime>
  <Words>547</Words>
  <Application>Microsoft Office PowerPoint</Application>
  <PresentationFormat>Экран (4:3)</PresentationFormat>
  <Paragraphs>51</Paragraphs>
  <Slides>10</Slides>
  <Notes>0</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10</vt:i4>
      </vt:variant>
    </vt:vector>
  </HeadingPairs>
  <TitlesOfParts>
    <vt:vector size="18" baseType="lpstr">
      <vt:lpstr>Algerian</vt:lpstr>
      <vt:lpstr>Arial</vt:lpstr>
      <vt:lpstr>Blackadder ITC</vt:lpstr>
      <vt:lpstr>Calibri</vt:lpstr>
      <vt:lpstr>Colonna MT</vt:lpstr>
      <vt:lpstr>Symbol</vt:lpstr>
      <vt:lpstr>Wingdings</vt:lpstr>
      <vt:lpstr>Тема Office</vt:lpstr>
      <vt:lpstr>Н.Н.Шамаров:  Унитарный гармонический анализ функций на топологических группах  без локальной компактности</vt:lpstr>
      <vt:lpstr>Аннотация 1</vt:lpstr>
      <vt:lpstr>Аннотация 2</vt:lpstr>
      <vt:lpstr>Канонические плотности цилиндрических и обобщенных мер  Мера Лебега как обобщенная единица</vt:lpstr>
      <vt:lpstr>Канонические плотности цилиндрических и обобщенных мер  Мера Лебега как обобщенная единица:  1. пробные меры</vt:lpstr>
      <vt:lpstr>Канонические плотности цилиндрических и обобщенных мер  Мера Лебега как обобщенная единица:  2. Дифференцирование мер по Фомину</vt:lpstr>
      <vt:lpstr>Канонические плотности цилиндрических и обобщенных мер  Мера Лебега как обобщенная единица:  3. Двойственность</vt:lpstr>
      <vt:lpstr>Следствие:</vt:lpstr>
      <vt:lpstr>Замечание.</vt:lpstr>
      <vt:lpstr>СПАСИБО ЗА ВНИМАНИЕ!</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Н.Н.Шамаров  Канонические плотности цилиндрических и обобщенных мер</dc:title>
  <dc:creator>Administrator</dc:creator>
  <cp:lastModifiedBy>mpdsi</cp:lastModifiedBy>
  <cp:revision>41</cp:revision>
  <dcterms:created xsi:type="dcterms:W3CDTF">2025-01-27T16:07:40Z</dcterms:created>
  <dcterms:modified xsi:type="dcterms:W3CDTF">2025-08-05T05:35:33Z</dcterms:modified>
</cp:coreProperties>
</file>