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268" r:id="rId6"/>
    <p:sldId id="307" r:id="rId7"/>
    <p:sldId id="298" r:id="rId8"/>
    <p:sldId id="299" r:id="rId9"/>
    <p:sldId id="294" r:id="rId10"/>
    <p:sldId id="293" r:id="rId11"/>
    <p:sldId id="308" r:id="rId12"/>
    <p:sldId id="301" r:id="rId13"/>
    <p:sldId id="302" r:id="rId14"/>
    <p:sldId id="280" r:id="rId15"/>
    <p:sldId id="300" r:id="rId16"/>
    <p:sldId id="309" r:id="rId17"/>
    <p:sldId id="311" r:id="rId18"/>
    <p:sldId id="310" r:id="rId19"/>
    <p:sldId id="313" r:id="rId20"/>
    <p:sldId id="312" r:id="rId21"/>
    <p:sldId id="314" r:id="rId22"/>
    <p:sldId id="315" r:id="rId23"/>
    <p:sldId id="303" r:id="rId24"/>
    <p:sldId id="29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3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4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5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7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8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0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14A4-D396-4CFC-9978-FDD0F523DF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CB4C-B3A1-4DDA-B817-C9410411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3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0.png"/><Relationship Id="rId18" Type="http://schemas.openxmlformats.org/officeDocument/2006/relationships/image" Target="../media/image59.png"/><Relationship Id="rId26" Type="http://schemas.openxmlformats.org/officeDocument/2006/relationships/image" Target="../media/image280.png"/><Relationship Id="rId21" Type="http://schemas.openxmlformats.org/officeDocument/2006/relationships/image" Target="../media/image230.png"/><Relationship Id="rId34" Type="http://schemas.openxmlformats.org/officeDocument/2006/relationships/image" Target="../media/image360.png"/><Relationship Id="rId7" Type="http://schemas.openxmlformats.org/officeDocument/2006/relationships/image" Target="../media/image90.png"/><Relationship Id="rId12" Type="http://schemas.openxmlformats.org/officeDocument/2006/relationships/image" Target="../media/image1400.png"/><Relationship Id="rId17" Type="http://schemas.openxmlformats.org/officeDocument/2006/relationships/image" Target="../media/image191.png"/><Relationship Id="rId25" Type="http://schemas.openxmlformats.org/officeDocument/2006/relationships/image" Target="../media/image271.png"/><Relationship Id="rId33" Type="http://schemas.openxmlformats.org/officeDocument/2006/relationships/image" Target="../media/image350.png"/><Relationship Id="rId2" Type="http://schemas.openxmlformats.org/officeDocument/2006/relationships/image" Target="../media/image56.png"/><Relationship Id="rId16" Type="http://schemas.openxmlformats.org/officeDocument/2006/relationships/image" Target="../media/image180.png"/><Relationship Id="rId20" Type="http://schemas.openxmlformats.org/officeDocument/2006/relationships/image" Target="../media/image220.png"/><Relationship Id="rId29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0.png"/><Relationship Id="rId24" Type="http://schemas.openxmlformats.org/officeDocument/2006/relationships/image" Target="../media/image260.png"/><Relationship Id="rId32" Type="http://schemas.openxmlformats.org/officeDocument/2006/relationships/image" Target="../media/image3400.png"/><Relationship Id="rId37" Type="http://schemas.openxmlformats.org/officeDocument/2006/relationships/image" Target="../media/image60.png"/><Relationship Id="rId5" Type="http://schemas.openxmlformats.org/officeDocument/2006/relationships/image" Target="../media/image710.png"/><Relationship Id="rId15" Type="http://schemas.openxmlformats.org/officeDocument/2006/relationships/image" Target="../media/image170.png"/><Relationship Id="rId23" Type="http://schemas.openxmlformats.org/officeDocument/2006/relationships/image" Target="../media/image250.png"/><Relationship Id="rId28" Type="http://schemas.openxmlformats.org/officeDocument/2006/relationships/image" Target="../media/image300.png"/><Relationship Id="rId36" Type="http://schemas.openxmlformats.org/officeDocument/2006/relationships/image" Target="../media/image380.png"/><Relationship Id="rId10" Type="http://schemas.openxmlformats.org/officeDocument/2006/relationships/image" Target="../media/image120.png"/><Relationship Id="rId19" Type="http://schemas.openxmlformats.org/officeDocument/2006/relationships/image" Target="../media/image210.png"/><Relationship Id="rId31" Type="http://schemas.openxmlformats.org/officeDocument/2006/relationships/image" Target="../media/image330.png"/><Relationship Id="rId4" Type="http://schemas.openxmlformats.org/officeDocument/2006/relationships/image" Target="../media/image610.png"/><Relationship Id="rId9" Type="http://schemas.openxmlformats.org/officeDocument/2006/relationships/image" Target="../media/image1100.png"/><Relationship Id="rId14" Type="http://schemas.openxmlformats.org/officeDocument/2006/relationships/image" Target="../media/image161.png"/><Relationship Id="rId22" Type="http://schemas.openxmlformats.org/officeDocument/2006/relationships/image" Target="../media/image240.png"/><Relationship Id="rId27" Type="http://schemas.openxmlformats.org/officeDocument/2006/relationships/image" Target="../media/image290.png"/><Relationship Id="rId30" Type="http://schemas.openxmlformats.org/officeDocument/2006/relationships/image" Target="../media/image320.png"/><Relationship Id="rId35" Type="http://schemas.openxmlformats.org/officeDocument/2006/relationships/image" Target="../media/image370.png"/><Relationship Id="rId8" Type="http://schemas.openxmlformats.org/officeDocument/2006/relationships/image" Target="../media/image100.png"/><Relationship Id="rId3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7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Самоподобие и апериодичность для внешних бильярдов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ru-RU" sz="2200" b="1"/>
              <a:t>Владлен Тиморин</a:t>
            </a:r>
            <a:r>
              <a:rPr lang="en-US" sz="2200" b="1"/>
              <a:t> </a:t>
            </a:r>
          </a:p>
          <a:p>
            <a:pPr algn="r"/>
            <a:r>
              <a:rPr lang="en-US" sz="2200"/>
              <a:t>(</a:t>
            </a:r>
            <a:r>
              <a:rPr lang="ru-RU" sz="2200"/>
              <a:t>основано на совместном проекте с</a:t>
            </a:r>
            <a:r>
              <a:rPr lang="en-US" sz="2200"/>
              <a:t> </a:t>
            </a:r>
          </a:p>
          <a:p>
            <a:pPr algn="r"/>
            <a:r>
              <a:rPr lang="ru-RU" sz="2200"/>
              <a:t>А. Белым, А. Канель-Беловым, Ф. Руховичем</a:t>
            </a:r>
            <a:r>
              <a:rPr lang="en-US" sz="2200"/>
              <a:t>, </a:t>
            </a:r>
            <a:r>
              <a:rPr lang="ru-RU" sz="2200"/>
              <a:t>и В. Згурским</a:t>
            </a:r>
            <a:r>
              <a:rPr lang="en-US" sz="2200"/>
              <a:t>)</a:t>
            </a: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50228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colorful pattern with black hexagons&#10;&#10;Description automatically generated">
            <a:extLst>
              <a:ext uri="{FF2B5EF4-FFF2-40B4-BE49-F238E27FC236}">
                <a16:creationId xmlns:a16="http://schemas.microsoft.com/office/drawing/2014/main" id="{8DD00F01-2A3A-8BF3-1AFE-BCAF0938C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814931"/>
            <a:ext cx="4777381" cy="50554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E266B-548F-3265-558C-7BFDE9F6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876845"/>
          </a:xfrm>
        </p:spPr>
        <p:txBody>
          <a:bodyPr>
            <a:normAutofit fontScale="90000"/>
          </a:bodyPr>
          <a:lstStyle/>
          <a:p>
            <a:r>
              <a:rPr lang="ru-RU" dirty="0"/>
              <a:t>Отсутствие периодичности </a:t>
            </a:r>
            <a:r>
              <a:rPr lang="en-US" dirty="0"/>
              <a:t>vs. </a:t>
            </a:r>
            <a:r>
              <a:rPr lang="ru-RU" dirty="0"/>
              <a:t>апериодические точки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120E53-7B5F-2E90-B8FF-10F73F12F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612571"/>
                <a:ext cx="5257800" cy="33963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Достаточно найти ограниченное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ru-RU" dirty="0"/>
                  <a:t>инвариантное подмножество, на котором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не периодично</a:t>
                </a:r>
                <a:r>
                  <a:rPr lang="ru-RU" dirty="0"/>
                  <a:t>, т.е. не сводится к перестановке местами конечного числа кусков. В этом случае можно доказать, что обязательно найдутся апериодические точки.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120E53-7B5F-2E90-B8FF-10F73F12F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612571"/>
                <a:ext cx="5257800" cy="3396343"/>
              </a:xfrm>
              <a:blipFill>
                <a:blip r:embed="rId3"/>
                <a:stretch>
                  <a:fillRect l="-2436" t="-3052" r="-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1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266B-548F-3265-558C-7BFDE9F6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Инварианты перекладывания отрезков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(Sah–</a:t>
            </a:r>
            <a:r>
              <a:rPr lang="en-US" dirty="0" err="1"/>
              <a:t>Arnoux</a:t>
            </a:r>
            <a:r>
              <a:rPr lang="en-US" dirty="0"/>
              <a:t>–</a:t>
            </a:r>
            <a:r>
              <a:rPr lang="en-US" dirty="0" err="1"/>
              <a:t>Fathi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120E53-7B5F-2E90-B8FF-10F73F12F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702521" cy="4351338"/>
              </a:xfrm>
            </p:spPr>
            <p:txBody>
              <a:bodyPr/>
              <a:lstStyle/>
              <a:p>
                <a:r>
                  <a:rPr lang="ru-RU" dirty="0"/>
                  <a:t>Пусть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dirty="0"/>
                  <a:t> –</a:t>
                </a:r>
                <a:r>
                  <a:rPr lang="en-US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перекладывание отрезков</a:t>
                </a:r>
                <a:r>
                  <a:rPr lang="ru-RU" dirty="0"/>
                  <a:t>, определенное 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⊔…⊔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смещающее каждый подотрезок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ru-RU" dirty="0"/>
                  <a:t>Положим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ℝ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длина отрезка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ru-RU" dirty="0"/>
                  <a:t>Эти инварианты </a:t>
                </a:r>
                <a:r>
                  <a:rPr lang="ru-RU" dirty="0">
                    <a:solidFill>
                      <a:srgbClr val="FF0000"/>
                    </a:solidFill>
                  </a:rPr>
                  <a:t>аддитивны</a:t>
                </a:r>
                <a:r>
                  <a:rPr lang="ru-RU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  <a:p>
                <a:r>
                  <a:rPr lang="ru-RU" dirty="0"/>
                  <a:t>В частности, если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dirty="0"/>
                  <a:t> – периодическое перекладывание</a:t>
                </a:r>
                <a:r>
                  <a:rPr lang="en-US" dirty="0"/>
                  <a:t>, </a:t>
                </a:r>
                <a:r>
                  <a:rPr lang="ru-RU" dirty="0"/>
                  <a:t>то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  <a:r>
                  <a:rPr lang="ru-RU" dirty="0"/>
                  <a:t> Так можно доказывать, что данное перекладывание не является периодическим.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120E53-7B5F-2E90-B8FF-10F73F12F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702521" cy="4351338"/>
              </a:xfrm>
              <a:blipFill>
                <a:blip r:embed="rId2"/>
                <a:stretch>
                  <a:fillRect l="-113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F966C47-FD5B-693A-98AE-946A864EF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98" y="514328"/>
            <a:ext cx="914407" cy="5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01-4D3A-922A-E8BB-D4A88721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Валюации на многогранниках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9E24B-94E0-540F-324A-694487D3C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659" y="1597688"/>
                <a:ext cx="8033657" cy="5064369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Функция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на множестве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всех выпуклых многогранников 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ru-RU" dirty="0"/>
                  <a:t> – </a:t>
                </a:r>
                <a:r>
                  <a:rPr lang="en-US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валюация</a:t>
                </a:r>
                <a:r>
                  <a:rPr lang="ru-RU" dirty="0"/>
                  <a:t>, если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/>
                  <a:t> 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, при условии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ru-RU" b="1" dirty="0"/>
                  <a:t>Примеры:</a:t>
                </a:r>
                <a:r>
                  <a:rPr lang="en-US" dirty="0"/>
                  <a:t> </a:t>
                </a:r>
                <a:r>
                  <a:rPr lang="ru-RU" dirty="0"/>
                  <a:t>объём, площадь поверхности</a:t>
                </a:r>
                <a:r>
                  <a:rPr lang="en-US" dirty="0"/>
                  <a:t>,</a:t>
                </a:r>
                <a:r>
                  <a:rPr lang="ru-RU" dirty="0"/>
                  <a:t> эйлерова характеристика</a:t>
                </a:r>
                <a:r>
                  <a:rPr lang="en-US" dirty="0"/>
                  <a:t> (=1 </a:t>
                </a:r>
                <a:r>
                  <a:rPr lang="ru-RU" dirty="0"/>
                  <a:t>на каждом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), </a:t>
                </a:r>
                <a:r>
                  <a:rPr lang="ru-RU" dirty="0"/>
                  <a:t>инвариант Дена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  <a:r>
                  <a:rPr lang="ru-RU" dirty="0"/>
                  <a:t>Скажем, что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трансляционно инвариантна </a:t>
                </a:r>
                <a:r>
                  <a:rPr lang="en-US" dirty="0">
                    <a:solidFill>
                      <a:srgbClr val="FF0000"/>
                    </a:solidFill>
                  </a:rPr>
                  <a:t>(T-</a:t>
                </a:r>
                <a:r>
                  <a:rPr lang="ru-RU" dirty="0">
                    <a:solidFill>
                      <a:srgbClr val="FF0000"/>
                    </a:solidFill>
                  </a:rPr>
                  <a:t>инвариантна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ru-RU" dirty="0"/>
                  <a:t>, если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для всех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всех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простая</a:t>
                </a:r>
                <a:r>
                  <a:rPr lang="ru-RU" dirty="0"/>
                  <a:t>, если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9E24B-94E0-540F-324A-694487D3C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659" y="1597688"/>
                <a:ext cx="8033657" cy="5064369"/>
              </a:xfrm>
              <a:blipFill>
                <a:blip r:embed="rId2"/>
                <a:stretch>
                  <a:fillRect l="-1366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Top Corners Snipped 3">
                <a:extLst>
                  <a:ext uri="{FF2B5EF4-FFF2-40B4-BE49-F238E27FC236}">
                    <a16:creationId xmlns:a16="http://schemas.microsoft.com/office/drawing/2014/main" id="{261E3F78-83D0-C8CC-47D5-C6E2CD9D023B}"/>
                  </a:ext>
                </a:extLst>
              </p:cNvPr>
              <p:cNvSpPr/>
              <p:nvPr/>
            </p:nvSpPr>
            <p:spPr>
              <a:xfrm>
                <a:off x="8998299" y="612951"/>
                <a:ext cx="2210638" cy="2682910"/>
              </a:xfrm>
              <a:prstGeom prst="snip2SameRect">
                <a:avLst/>
              </a:prstGeom>
              <a:solidFill>
                <a:srgbClr val="0070C0">
                  <a:alpha val="50000"/>
                </a:srgb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Top Corners Snipped 3">
                <a:extLst>
                  <a:ext uri="{FF2B5EF4-FFF2-40B4-BE49-F238E27FC236}">
                    <a16:creationId xmlns:a16="http://schemas.microsoft.com/office/drawing/2014/main" id="{261E3F78-83D0-C8CC-47D5-C6E2CD9D0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99" y="612951"/>
                <a:ext cx="2210638" cy="2682910"/>
              </a:xfrm>
              <a:prstGeom prst="snip2SameRect">
                <a:avLst/>
              </a:pr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33AC00EF-EFDE-9077-A4B6-A9B0CF923A25}"/>
              </a:ext>
            </a:extLst>
          </p:cNvPr>
          <p:cNvSpPr/>
          <p:nvPr/>
        </p:nvSpPr>
        <p:spPr>
          <a:xfrm>
            <a:off x="8998299" y="2475004"/>
            <a:ext cx="2210638" cy="3552571"/>
          </a:xfrm>
          <a:prstGeom prst="snip2Same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9BB847-9F6D-33B3-57E2-54666A2CF84E}"/>
                  </a:ext>
                </a:extLst>
              </p:cNvPr>
              <p:cNvSpPr txBox="1"/>
              <p:nvPr/>
            </p:nvSpPr>
            <p:spPr>
              <a:xfrm>
                <a:off x="9920696" y="4474029"/>
                <a:ext cx="3823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9BB847-9F6D-33B3-57E2-54666A2C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696" y="4474029"/>
                <a:ext cx="38234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E00766-747E-96F9-A0CD-7F0BEC5F71E4}"/>
                  </a:ext>
                </a:extLst>
              </p:cNvPr>
              <p:cNvSpPr txBox="1"/>
              <p:nvPr/>
            </p:nvSpPr>
            <p:spPr>
              <a:xfrm>
                <a:off x="9557615" y="2661968"/>
                <a:ext cx="11085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E00766-747E-96F9-A0CD-7F0BEC5F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615" y="2661968"/>
                <a:ext cx="110850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55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6077-4CB9-6613-761D-367102C2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Инварианты Хадвигера-Глура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E392D4-99A5-3748-0B25-8AD6C58B3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170147" cy="4771118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Зафиксируем коориентированную прямую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ru-RU" dirty="0">
                    <a:solidFill>
                      <a:srgbClr val="FF0000"/>
                    </a:solidFill>
                  </a:rPr>
                  <a:t>коориентация</a:t>
                </a:r>
                <a:r>
                  <a:rPr lang="en-US" dirty="0"/>
                  <a:t> </a:t>
                </a:r>
                <a:r>
                  <a:rPr lang="ru-RU" dirty="0"/>
                  <a:t>– выбор «положительной» компоненты 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ru-RU" dirty="0"/>
                  <a:t>Для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положим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Length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Length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ru-RU" dirty="0"/>
                  <a:t> – стороны многоугольника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т.ч.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ru-RU" dirty="0"/>
                  <a:t> лежит по положительную (отрицательную) сторону от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  <a:r>
                  <a:rPr lang="ru-RU" dirty="0"/>
                  <a:t> Валюации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называются инвариантами </a:t>
                </a:r>
                <a:r>
                  <a:rPr lang="ru-RU" dirty="0">
                    <a:solidFill>
                      <a:srgbClr val="FF0000"/>
                    </a:solidFill>
                  </a:rPr>
                  <a:t>Хадвигера-Глура</a:t>
                </a:r>
                <a:r>
                  <a:rPr lang="en-US" dirty="0"/>
                  <a:t>.</a:t>
                </a:r>
              </a:p>
              <a:p>
                <a:r>
                  <a:rPr lang="ru-RU" dirty="0"/>
                  <a:t>Многоугольники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T-</a:t>
                </a:r>
                <a:r>
                  <a:rPr lang="ru-RU" dirty="0">
                    <a:solidFill>
                      <a:srgbClr val="FF0000"/>
                    </a:solidFill>
                  </a:rPr>
                  <a:t>равносоставленны </a:t>
                </a:r>
                <a:r>
                  <a:rPr lang="ru-RU" dirty="0"/>
                  <a:t>тогда и только тогда, когда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Area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Area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ru-RU" dirty="0"/>
                  <a:t> для всех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E392D4-99A5-3748-0B25-8AD6C58B3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170147" cy="4771118"/>
              </a:xfrm>
              <a:blipFill>
                <a:blip r:embed="rId2"/>
                <a:stretch>
                  <a:fillRect l="-1343" t="-2043"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C765E05-5492-78FC-F6F8-19361C99C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85374" y="2623749"/>
            <a:ext cx="5124143" cy="21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B2904-6A98-DFF6-4F25-1D44845C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39" y="3403363"/>
            <a:ext cx="9692673" cy="3187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2B4A9-0246-F071-D983-A989A74293C1}"/>
              </a:ext>
            </a:extLst>
          </p:cNvPr>
          <p:cNvSpPr txBox="1"/>
          <p:nvPr/>
        </p:nvSpPr>
        <p:spPr>
          <a:xfrm>
            <a:off x="4331110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https://theinnerframe.org/tag/paul-glur/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863216-94A0-34F4-980F-4E13D065A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930" y="267211"/>
            <a:ext cx="8036140" cy="29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8FCE-8406-1EDE-A679-CFB881D3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Динамические валюации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5CE87-B60A-39E9-A9F6-C1D079E2C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387" y="1612761"/>
                <a:ext cx="11561489" cy="1979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Пусть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– кусочная изометрия многогранника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т.ч.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действует как параллельный перенос на вектор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на каждой компоненте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множества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dom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Тогда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называется</a:t>
                </a:r>
                <a:r>
                  <a:rPr lang="en-US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перекладыванием многогранников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(PET). </a:t>
                </a:r>
                <a:r>
                  <a:rPr lang="ru-RU" dirty="0"/>
                  <a:t>Если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– простая</a:t>
                </a:r>
                <a:r>
                  <a:rPr lang="en-US" dirty="0"/>
                  <a:t> T-</a:t>
                </a:r>
                <a:r>
                  <a:rPr lang="ru-RU" dirty="0"/>
                  <a:t>инвариантная валюация,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75CE87-B60A-39E9-A9F6-C1D079E2C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387" y="1612761"/>
                <a:ext cx="11561489" cy="1979526"/>
              </a:xfrm>
              <a:blipFill>
                <a:blip r:embed="rId2"/>
                <a:stretch>
                  <a:fillRect l="-1108" t="-5247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A26762-44CC-CE91-1D92-048BB8294C3E}"/>
                  </a:ext>
                </a:extLst>
              </p:cNvPr>
              <p:cNvSpPr txBox="1"/>
              <p:nvPr/>
            </p:nvSpPr>
            <p:spPr>
              <a:xfrm>
                <a:off x="424521" y="3735480"/>
                <a:ext cx="5084469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Inv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Inv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A26762-44CC-CE91-1D92-048BB8294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1" y="3735480"/>
                <a:ext cx="5084469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E2C113-0919-C862-F043-C86ED63E3D2F}"/>
                  </a:ext>
                </a:extLst>
              </p:cNvPr>
              <p:cNvSpPr txBox="1"/>
              <p:nvPr/>
            </p:nvSpPr>
            <p:spPr>
              <a:xfrm>
                <a:off x="466387" y="4440538"/>
                <a:ext cx="3405291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Inv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E2C113-0919-C862-F043-C86ED63E3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7" y="4440538"/>
                <a:ext cx="3405291" cy="465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602E5D-6CBC-FAB7-C2AB-D495F18500AE}"/>
                  </a:ext>
                </a:extLst>
              </p:cNvPr>
              <p:cNvSpPr txBox="1"/>
              <p:nvPr/>
            </p:nvSpPr>
            <p:spPr>
              <a:xfrm>
                <a:off x="488161" y="5175744"/>
                <a:ext cx="3045770" cy="896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≠0    ⇒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ru-RU" sz="2800" i="1" dirty="0"/>
                  <a:t>не периодично</a:t>
                </a:r>
                <a:r>
                  <a:rPr lang="en-US" sz="2800" i="1" dirty="0"/>
                  <a:t>  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602E5D-6CBC-FAB7-C2AB-D495F1850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61" y="5175744"/>
                <a:ext cx="3045770" cy="896464"/>
              </a:xfrm>
              <a:prstGeom prst="rect">
                <a:avLst/>
              </a:prstGeom>
              <a:blipFill>
                <a:blip r:embed="rId6"/>
                <a:stretch>
                  <a:fillRect l="-20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0B498A3-F58E-C612-B9A1-C9EE527B3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525" y="3429000"/>
            <a:ext cx="6047314" cy="30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7DF227-779E-77FE-823C-0D9EBDF571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6150429" cy="1325563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Как построить </a:t>
                </a:r>
                <a:r>
                  <a:rPr lang="en-US" dirty="0"/>
                  <a:t>PET </a:t>
                </a:r>
                <a:r>
                  <a:rPr lang="ru-RU" dirty="0"/>
                  <a:t>по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7DF227-779E-77FE-823C-0D9EBDF57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6150429" cy="1325563"/>
              </a:xfrm>
              <a:blipFill>
                <a:blip r:embed="rId2"/>
                <a:stretch>
                  <a:fillRect l="-4067" r="-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7CDD6-374A-E5E3-8B28-532D693F4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9336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Теорема (Ф. Рухович, 2021).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–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правильный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-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угольник,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400" i="1" dirty="0">
                    <a:solidFill>
                      <a:srgbClr val="FF0000"/>
                    </a:solidFill>
                  </a:rPr>
                  <a:t> нечётно.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имеет апериодические точки если и только если этим свойством обладает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2400" i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/>
                  <a:t>Таким образом, достаточно считать, что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400" dirty="0"/>
                  <a:t> чётно, т.е.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инвариантен относительно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ru-RU" sz="2400" dirty="0"/>
                  <a:t>.</a:t>
                </a:r>
                <a:r>
                  <a:rPr lang="en-US" sz="2400" dirty="0"/>
                  <a:t> </a:t>
                </a:r>
                <a:r>
                  <a:rPr lang="ru-RU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Нетрудно найти ограниченный (невыпуклый) многоугольник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sz="2400" dirty="0"/>
                  <a:t>, инвариантный относительно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7CDD6-374A-E5E3-8B28-532D693F4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93361" cy="4351338"/>
              </a:xfrm>
              <a:blipFill>
                <a:blip r:embed="rId3"/>
                <a:stretch>
                  <a:fillRect l="-1810" t="-1961" r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olorful star shaped object&#10;&#10;Description automatically generated with medium confidence">
            <a:extLst>
              <a:ext uri="{FF2B5EF4-FFF2-40B4-BE49-F238E27FC236}">
                <a16:creationId xmlns:a16="http://schemas.microsoft.com/office/drawing/2014/main" id="{28D64F5D-A73A-7CC6-177D-D3DFC2CE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0" r="-3" b="-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33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4368F-3C55-7105-398D-780F6F6E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Вассальные многоугольники</a:t>
            </a:r>
          </a:p>
        </p:txBody>
      </p:sp>
      <p:pic>
        <p:nvPicPr>
          <p:cNvPr id="5" name="Picture 4" descr="A diagram of different colored hexagons&#10;&#10;Description automatically generated">
            <a:extLst>
              <a:ext uri="{FF2B5EF4-FFF2-40B4-BE49-F238E27FC236}">
                <a16:creationId xmlns:a16="http://schemas.microsoft.com/office/drawing/2014/main" id="{EC263E8D-D6D5-F19F-463A-E2D0B2D0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140" y="643466"/>
            <a:ext cx="551305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A95D2-033A-A21F-3F2F-318C4AB3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diagram&#10;&#10;Description automatically generated">
            <a:extLst>
              <a:ext uri="{FF2B5EF4-FFF2-40B4-BE49-F238E27FC236}">
                <a16:creationId xmlns:a16="http://schemas.microsoft.com/office/drawing/2014/main" id="{9B6F1F3F-C39A-B47F-4CAA-8DAB0EFC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0" r="5854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3E3F8-4233-3AEA-E073-AE0642FC38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325550"/>
                <a:ext cx="10058400" cy="357477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 algn="ctr"/>
                <a:r>
                  <a:rPr lang="en-US" sz="5200">
                    <a:solidFill>
                      <a:srgbClr val="FFFFFF"/>
                    </a:solidFill>
                  </a:rPr>
                  <a:t>Как построить PET по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2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sz="5200">
                    <a:solidFill>
                      <a:srgbClr val="FFFF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C3E3F8-4233-3AEA-E073-AE0642FC3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325550"/>
                <a:ext cx="10058400" cy="3574778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E94E6-6D24-D945-1C7E-DBCE5A92D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0051" y="4072043"/>
                <a:ext cx="10058400" cy="128270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При чётном</a:t>
                </a:r>
                <a:r>
                  <a:rPr lang="en-US" sz="2400" b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>
                    <a:solidFill>
                      <a:srgbClr val="FFFFFF"/>
                    </a:solidFill>
                  </a:rPr>
                  <a:t>, возьмём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4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rgbClr val="FFFF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E94E6-6D24-D945-1C7E-DBCE5A92D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0051" y="4072043"/>
                <a:ext cx="10058400" cy="1282707"/>
              </a:xfr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0F606-7033-7874-68DE-DC2BEBC91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Граничный граф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0F606-7033-7874-68DE-DC2BEBC91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F84D1-FC3A-1121-64B1-E3104A8E2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9043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сохраняющая ориентацию кусочная изометрия</a:t>
                </a:r>
                <a:r>
                  <a:rPr lang="en-US" dirty="0"/>
                  <a:t>. </a:t>
                </a:r>
                <a:r>
                  <a:rPr lang="ru-RU" dirty="0">
                    <a:solidFill>
                      <a:srgbClr val="FF0000"/>
                    </a:solidFill>
                  </a:rPr>
                  <a:t>Граничный граф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определяется как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⊔…⊔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  <a:r>
                  <a:rPr lang="ru-RU" dirty="0"/>
                  <a:t> из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индуцировано отображение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На рис. справа: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при этом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F84D1-FC3A-1121-64B1-E3104A8E2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90433" cy="4351338"/>
              </a:xfrm>
              <a:blipFill>
                <a:blip r:embed="rId3"/>
                <a:stretch>
                  <a:fillRect l="-1781" t="-2241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9FC36F0-7633-2A28-6284-04ACC6386126}"/>
              </a:ext>
            </a:extLst>
          </p:cNvPr>
          <p:cNvSpPr/>
          <p:nvPr/>
        </p:nvSpPr>
        <p:spPr>
          <a:xfrm rot="13980000">
            <a:off x="9136839" y="1000125"/>
            <a:ext cx="1366474" cy="2111479"/>
          </a:xfrm>
          <a:prstGeom prst="triangle">
            <a:avLst>
              <a:gd name="adj" fmla="val 50001"/>
            </a:avLst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0345EB4-28E3-2FAE-C8A4-92CF07B05F03}"/>
              </a:ext>
            </a:extLst>
          </p:cNvPr>
          <p:cNvSpPr/>
          <p:nvPr/>
        </p:nvSpPr>
        <p:spPr>
          <a:xfrm rot="1020000">
            <a:off x="10226911" y="2009942"/>
            <a:ext cx="1580932" cy="565210"/>
          </a:xfrm>
          <a:prstGeom prst="triangle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4AB4C35-1268-86C0-A1CF-83F6611F9671}"/>
              </a:ext>
            </a:extLst>
          </p:cNvPr>
          <p:cNvSpPr/>
          <p:nvPr/>
        </p:nvSpPr>
        <p:spPr>
          <a:xfrm rot="7618327">
            <a:off x="10224728" y="3838991"/>
            <a:ext cx="1366474" cy="2206005"/>
          </a:xfrm>
          <a:prstGeom prst="triangle">
            <a:avLst>
              <a:gd name="adj" fmla="val 50001"/>
            </a:avLst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096A52B-2EC7-4679-BF47-AC9B73FE7A56}"/>
              </a:ext>
            </a:extLst>
          </p:cNvPr>
          <p:cNvSpPr/>
          <p:nvPr/>
        </p:nvSpPr>
        <p:spPr>
          <a:xfrm rot="20642194">
            <a:off x="8854427" y="4857236"/>
            <a:ext cx="1580932" cy="565210"/>
          </a:xfrm>
          <a:prstGeom prst="triangle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F3782F-00EF-41A3-8AF3-D3807C8752E2}"/>
                  </a:ext>
                </a:extLst>
              </p:cNvPr>
              <p:cNvSpPr txBox="1"/>
              <p:nvPr/>
            </p:nvSpPr>
            <p:spPr>
              <a:xfrm>
                <a:off x="10042440" y="1619657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F3782F-00EF-41A3-8AF3-D3807C875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440" y="1619657"/>
                <a:ext cx="272767" cy="276999"/>
              </a:xfrm>
              <a:prstGeom prst="rect">
                <a:avLst/>
              </a:prstGeom>
              <a:blipFill>
                <a:blip r:embed="rId4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07FA41-0E8F-387A-6BFF-A2516C555F77}"/>
                  </a:ext>
                </a:extLst>
              </p:cNvPr>
              <p:cNvSpPr txBox="1"/>
              <p:nvPr/>
            </p:nvSpPr>
            <p:spPr>
              <a:xfrm>
                <a:off x="10801643" y="2186567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07FA41-0E8F-387A-6BFF-A2516C55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643" y="2186567"/>
                <a:ext cx="278088" cy="276999"/>
              </a:xfrm>
              <a:prstGeom prst="rect">
                <a:avLst/>
              </a:prstGeom>
              <a:blipFill>
                <a:blip r:embed="rId5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CDE2C-9139-A228-0472-14EC204DE070}"/>
                  </a:ext>
                </a:extLst>
              </p:cNvPr>
              <p:cNvSpPr txBox="1"/>
              <p:nvPr/>
            </p:nvSpPr>
            <p:spPr>
              <a:xfrm>
                <a:off x="10178823" y="4373738"/>
                <a:ext cx="598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CDE2C-9139-A228-0472-14EC204D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823" y="4373738"/>
                <a:ext cx="598497" cy="276999"/>
              </a:xfrm>
              <a:prstGeom prst="rect">
                <a:avLst/>
              </a:prstGeom>
              <a:blipFill>
                <a:blip r:embed="rId6"/>
                <a:stretch>
                  <a:fillRect l="-13265" t="-2174" r="-1428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3D572A-27AB-656F-6F36-07C54A99130C}"/>
                  </a:ext>
                </a:extLst>
              </p:cNvPr>
              <p:cNvSpPr txBox="1"/>
              <p:nvPr/>
            </p:nvSpPr>
            <p:spPr>
              <a:xfrm>
                <a:off x="9372126" y="5047819"/>
                <a:ext cx="603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3D572A-27AB-656F-6F36-07C54A991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26" y="5047819"/>
                <a:ext cx="603820" cy="276999"/>
              </a:xfrm>
              <a:prstGeom prst="rect">
                <a:avLst/>
              </a:prstGeom>
              <a:blipFill>
                <a:blip r:embed="rId7"/>
                <a:stretch>
                  <a:fillRect l="-13131" t="-2222" r="-1414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D0CDA981-3B0C-1408-3BF9-9B036BB39BE3}"/>
              </a:ext>
            </a:extLst>
          </p:cNvPr>
          <p:cNvSpPr/>
          <p:nvPr/>
        </p:nvSpPr>
        <p:spPr>
          <a:xfrm>
            <a:off x="10259070" y="3002143"/>
            <a:ext cx="272767" cy="495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905D3A-9731-4772-DD1D-1ADE2805A692}"/>
                  </a:ext>
                </a:extLst>
              </p:cNvPr>
              <p:cNvSpPr txBox="1"/>
              <p:nvPr/>
            </p:nvSpPr>
            <p:spPr>
              <a:xfrm>
                <a:off x="10067481" y="303487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905D3A-9731-4772-DD1D-1ADE2805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81" y="3034873"/>
                <a:ext cx="186268" cy="276999"/>
              </a:xfrm>
              <a:prstGeom prst="rect">
                <a:avLst/>
              </a:prstGeom>
              <a:blipFill>
                <a:blip r:embed="rId8"/>
                <a:stretch>
                  <a:fillRect l="-45161" t="-2222" r="-3871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08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Внешние бильярды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39935" cy="4351338"/>
              </a:xfrm>
            </p:spPr>
            <p:txBody>
              <a:bodyPr/>
              <a:lstStyle/>
              <a:p>
                <a:r>
                  <a:rPr lang="ru-RU" dirty="0"/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вне выпуклой фигуры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отображается в точку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dirty="0"/>
                  <a:t>, такую, что отрезок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 касается фигуры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ru-RU" dirty="0"/>
                  <a:t> посередине.</a:t>
                </a:r>
              </a:p>
              <a:p>
                <a:r>
                  <a:rPr lang="ru-RU" dirty="0">
                    <a:solidFill>
                      <a:srgbClr val="FF0000"/>
                    </a:solidFill>
                  </a:rPr>
                  <a:t>Правый</a:t>
                </a:r>
                <a:r>
                  <a:rPr lang="ru-RU" dirty="0"/>
                  <a:t> и </a:t>
                </a:r>
                <a:r>
                  <a:rPr lang="ru-RU" dirty="0">
                    <a:solidFill>
                      <a:srgbClr val="FF0000"/>
                    </a:solidFill>
                  </a:rPr>
                  <a:t>левый</a:t>
                </a:r>
                <a:r>
                  <a:rPr lang="ru-RU" dirty="0"/>
                  <a:t> бильярды.</a:t>
                </a:r>
              </a:p>
              <a:p>
                <a:r>
                  <a:rPr lang="ru-RU" dirty="0"/>
                  <a:t>Определение принадлежит </a:t>
                </a:r>
                <a:r>
                  <a:rPr lang="en-US" dirty="0"/>
                  <a:t>M. Day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1945), B. Neumann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/>
                  <a:t>1950).</a:t>
                </a:r>
              </a:p>
              <a:p>
                <a:r>
                  <a:rPr lang="en-US" dirty="0"/>
                  <a:t>J. Moser (1970</a:t>
                </a:r>
                <a:r>
                  <a:rPr lang="ru-RU" dirty="0"/>
                  <a:t>-е</a:t>
                </a:r>
                <a:r>
                  <a:rPr lang="en-US" dirty="0"/>
                  <a:t>) </a:t>
                </a:r>
                <a:r>
                  <a:rPr lang="ru-RU" dirty="0"/>
                  <a:t>рассматривал внешние бильярды как упрощенную модель для задач небесной механики.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39935" cy="4351338"/>
              </a:xfrm>
              <a:blipFill rotWithShape="0">
                <a:blip r:embed="rId2"/>
                <a:stretch>
                  <a:fillRect l="-1516" t="-2241" r="-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 rot="20255068">
            <a:off x="8772579" y="1925788"/>
            <a:ext cx="1957825" cy="3657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9575956" y="1486601"/>
            <a:ext cx="1733433" cy="2900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516815" y="1432601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283439" y="4389007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91947" y="2902368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29109" y="999583"/>
                <a:ext cx="14630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09" y="999583"/>
                <a:ext cx="14630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74265" y="2460035"/>
                <a:ext cx="592855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265" y="2460035"/>
                <a:ext cx="592855" cy="5013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91439" y="428156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439" y="4281563"/>
                <a:ext cx="28341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028F5E-29BB-79B3-6D92-0B75DB77F961}"/>
                  </a:ext>
                </a:extLst>
              </p:cNvPr>
              <p:cNvSpPr txBox="1"/>
              <p:nvPr/>
            </p:nvSpPr>
            <p:spPr>
              <a:xfrm>
                <a:off x="9521100" y="3383992"/>
                <a:ext cx="323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028F5E-29BB-79B3-6D92-0B75DB77F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100" y="3383992"/>
                <a:ext cx="32380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55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86DAF6-F85D-77E4-ADEA-21BA5882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97" y="1552470"/>
            <a:ext cx="4379494" cy="3104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1636E-1D13-AD37-41F7-9E471F54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76" y="365125"/>
            <a:ext cx="10515600" cy="1325563"/>
          </a:xfrm>
        </p:spPr>
        <p:txBody>
          <a:bodyPr/>
          <a:lstStyle/>
          <a:p>
            <a:r>
              <a:rPr lang="ru-RU" dirty="0"/>
              <a:t>Граничная динамика кусочных изометрий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CC183-3BE4-BFDD-8694-09B452C29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176" y="1825625"/>
                <a:ext cx="6989466" cy="4351338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Граничная инволюция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«меняет сторону»: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копия той же точки на общей стороне между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dirty="0"/>
                  <a:t>. Доопределим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на внешнюю границу так, чтобы сохранялось тождество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ru-RU" dirty="0">
                    <a:solidFill>
                      <a:srgbClr val="FF0000"/>
                    </a:solidFill>
                  </a:rPr>
                  <a:t>Граничный квазикоммутатор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определяется как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это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r>
                  <a:rPr lang="ru-RU" dirty="0"/>
                  <a:t>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CC183-3BE4-BFDD-8694-09B452C29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176" y="1825625"/>
                <a:ext cx="6989466" cy="4351338"/>
              </a:xfrm>
              <a:blipFill>
                <a:blip r:embed="rId3"/>
                <a:stretch>
                  <a:fillRect l="-1571" t="-2241" r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3A51BAAE-50A8-CCF7-BA71-0C6F399D91BC}"/>
              </a:ext>
            </a:extLst>
          </p:cNvPr>
          <p:cNvSpPr/>
          <p:nvPr/>
        </p:nvSpPr>
        <p:spPr>
          <a:xfrm>
            <a:off x="9932796" y="3396341"/>
            <a:ext cx="225129" cy="417007"/>
          </a:xfrm>
          <a:prstGeom prst="curvedRightArrow">
            <a:avLst/>
          </a:prstGeom>
          <a:solidFill>
            <a:srgbClr val="FFFF00"/>
          </a:solidFill>
          <a:ln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43C40A6E-9552-C70F-34C0-463F9ACDB9C7}"/>
              </a:ext>
            </a:extLst>
          </p:cNvPr>
          <p:cNvSpPr/>
          <p:nvPr/>
        </p:nvSpPr>
        <p:spPr>
          <a:xfrm rot="8975538">
            <a:off x="10326691" y="3301103"/>
            <a:ext cx="252829" cy="378702"/>
          </a:xfrm>
          <a:prstGeom prst="curvedLeftArrow">
            <a:avLst>
              <a:gd name="adj1" fmla="val 25000"/>
              <a:gd name="adj2" fmla="val 44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13545D65-00F6-CB91-F630-0CBB0CCEB607}"/>
              </a:ext>
            </a:extLst>
          </p:cNvPr>
          <p:cNvSpPr/>
          <p:nvPr/>
        </p:nvSpPr>
        <p:spPr>
          <a:xfrm>
            <a:off x="8320035" y="4265525"/>
            <a:ext cx="2703007" cy="80386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triangle with lines and points with Great Pyramid of Giza in the background&#10;&#10;Description automatically generated">
            <a:extLst>
              <a:ext uri="{FF2B5EF4-FFF2-40B4-BE49-F238E27FC236}">
                <a16:creationId xmlns:a16="http://schemas.microsoft.com/office/drawing/2014/main" id="{865234A2-113C-3F1F-28D9-129BF0937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57" y="520749"/>
            <a:ext cx="4275173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9EFC3-6A4E-DB36-D7CC-BC588F1C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ru-RU" dirty="0"/>
              <a:t>От </a:t>
            </a:r>
            <a:r>
              <a:rPr lang="en-US" dirty="0"/>
              <a:t>2D </a:t>
            </a:r>
            <a:r>
              <a:rPr lang="ru-RU" dirty="0"/>
              <a:t>динамики к </a:t>
            </a:r>
            <a:r>
              <a:rPr lang="en-US" dirty="0"/>
              <a:t>1D </a:t>
            </a:r>
            <a:r>
              <a:rPr lang="ru-RU" dirty="0"/>
              <a:t>динамике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B1B0E-3AFB-2943-24C7-AF900A94D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/>
                  <a:t>Теорема.</a:t>
                </a:r>
                <a:r>
                  <a:rPr lang="ru-RU" dirty="0"/>
                  <a:t> </a:t>
                </a:r>
                <a:r>
                  <a:rPr lang="ru-RU" i="1" dirty="0">
                    <a:solidFill>
                      <a:srgbClr val="FF0000"/>
                    </a:solidFill>
                  </a:rPr>
                  <a:t>Если кусочное вращение ограниченного многоугольника периодично, то </a:t>
                </a:r>
                <a:r>
                  <a:rPr lang="en-US" i="1" dirty="0">
                    <a:solidFill>
                      <a:srgbClr val="FF0000"/>
                    </a:solidFill>
                  </a:rPr>
                  <a:t>SAF </a:t>
                </a:r>
                <a:r>
                  <a:rPr lang="ru-RU" i="1" dirty="0">
                    <a:solidFill>
                      <a:srgbClr val="FF0000"/>
                    </a:solidFill>
                  </a:rPr>
                  <a:t>инвариант его граничного квазикоммутатора обращается в нуль.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Следовательно,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то найдутся апериодические точки.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B1B0E-3AFB-2943-24C7-AF900A94D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3"/>
                <a:stretch>
                  <a:fillRect l="-2436" t="-2475" r="-2552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88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84D7-499F-92EC-248D-14FD104C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71E0549-6FC5-38C8-D196-911591FD92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/>
                  <a:t>Индуцированное отображение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71E0549-6FC5-38C8-D196-911591FD92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0C298E-405D-FB01-D477-0F098AF00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155" y="1953593"/>
                <a:ext cx="6673344" cy="4351338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Секторы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компоненты области определения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вращение против часовой стрелки на угол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  <a:p>
                <a:r>
                  <a:rPr lang="ru-RU" dirty="0"/>
                  <a:t>Определим</a:t>
                </a:r>
                <a:r>
                  <a:rPr lang="en-US" dirty="0"/>
                  <a:t> </a:t>
                </a:r>
                <a:r>
                  <a:rPr lang="ru-RU" dirty="0"/>
                  <a:t>кусочное вращение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как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выбрано так,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0C298E-405D-FB01-D477-0F098AF00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155" y="1953593"/>
                <a:ext cx="6673344" cy="4351338"/>
              </a:xfrm>
              <a:blipFill>
                <a:blip r:embed="rId3"/>
                <a:stretch>
                  <a:fillRect l="-164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27ABE20-7BCD-E1C1-6BA3-D07AA20D4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870" y="1523770"/>
            <a:ext cx="5051644" cy="50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4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3C5B81-07C9-42C3-5B66-8909784A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515767"/>
            <a:ext cx="3744799" cy="582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8C2D70-5BE4-04BF-AA54-4DC5886FE350}"/>
                  </a:ext>
                </a:extLst>
              </p:cNvPr>
              <p:cNvSpPr txBox="1"/>
              <p:nvPr/>
            </p:nvSpPr>
            <p:spPr>
              <a:xfrm>
                <a:off x="1509708" y="142037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8C2D70-5BE4-04BF-AA54-4DC5886F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08" y="1420370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30303" r="-3030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973EE2-3E3C-5FF6-AE4F-9DA6A79E5296}"/>
                  </a:ext>
                </a:extLst>
              </p:cNvPr>
              <p:cNvSpPr txBox="1"/>
              <p:nvPr/>
            </p:nvSpPr>
            <p:spPr>
              <a:xfrm>
                <a:off x="2398452" y="2163193"/>
                <a:ext cx="276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973EE2-3E3C-5FF6-AE4F-9DA6A79E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52" y="2163193"/>
                <a:ext cx="276742" cy="276999"/>
              </a:xfrm>
              <a:prstGeom prst="rect">
                <a:avLst/>
              </a:prstGeom>
              <a:blipFill>
                <a:blip r:embed="rId4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3E43E-628B-C18C-BAB5-359257D526CA}"/>
                  </a:ext>
                </a:extLst>
              </p:cNvPr>
              <p:cNvSpPr txBox="1"/>
              <p:nvPr/>
            </p:nvSpPr>
            <p:spPr>
              <a:xfrm>
                <a:off x="2833673" y="1886194"/>
                <a:ext cx="2662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3E43E-628B-C18C-BAB5-359257D52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73" y="1886194"/>
                <a:ext cx="266227" cy="276999"/>
              </a:xfrm>
              <a:prstGeom prst="rect">
                <a:avLst/>
              </a:prstGeom>
              <a:blipFill>
                <a:blip r:embed="rId5"/>
                <a:stretch>
                  <a:fillRect l="-22727" r="-681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CFBDAA-4728-4F67-9D7F-211933F4E184}"/>
                  </a:ext>
                </a:extLst>
              </p:cNvPr>
              <p:cNvSpPr txBox="1"/>
              <p:nvPr/>
            </p:nvSpPr>
            <p:spPr>
              <a:xfrm>
                <a:off x="2348997" y="1473281"/>
                <a:ext cx="271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CFBDAA-4728-4F67-9D7F-211933F4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97" y="1473281"/>
                <a:ext cx="271869" cy="276999"/>
              </a:xfrm>
              <a:prstGeom prst="rect">
                <a:avLst/>
              </a:prstGeom>
              <a:blipFill>
                <a:blip r:embed="rId6"/>
                <a:stretch>
                  <a:fillRect l="-28889" t="-4444" r="-8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6D0F28-3F00-B067-E9F1-3B0830647082}"/>
                  </a:ext>
                </a:extLst>
              </p:cNvPr>
              <p:cNvSpPr txBox="1"/>
              <p:nvPr/>
            </p:nvSpPr>
            <p:spPr>
              <a:xfrm>
                <a:off x="2233920" y="928680"/>
                <a:ext cx="164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6D0F28-3F00-B067-E9F1-3B083064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920" y="928680"/>
                <a:ext cx="164532" cy="276999"/>
              </a:xfrm>
              <a:prstGeom prst="rect">
                <a:avLst/>
              </a:prstGeom>
              <a:blipFill>
                <a:blip r:embed="rId7"/>
                <a:stretch>
                  <a:fillRect l="-48148" r="-481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1D9C3-7311-337D-4B97-B6CE10CAF55F}"/>
                  </a:ext>
                </a:extLst>
              </p:cNvPr>
              <p:cNvSpPr txBox="1"/>
              <p:nvPr/>
            </p:nvSpPr>
            <p:spPr>
              <a:xfrm>
                <a:off x="3099900" y="2655390"/>
                <a:ext cx="271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1D9C3-7311-337D-4B97-B6CE10CAF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00" y="2655390"/>
                <a:ext cx="271548" cy="276999"/>
              </a:xfrm>
              <a:prstGeom prst="rect">
                <a:avLst/>
              </a:prstGeom>
              <a:blipFill>
                <a:blip r:embed="rId8"/>
                <a:stretch>
                  <a:fillRect l="-22727" r="-909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A23A81-707A-DFD1-ED89-2AB52DDD6B0D}"/>
                  </a:ext>
                </a:extLst>
              </p:cNvPr>
              <p:cNvSpPr txBox="1"/>
              <p:nvPr/>
            </p:nvSpPr>
            <p:spPr>
              <a:xfrm>
                <a:off x="2215017" y="2655390"/>
                <a:ext cx="28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A23A81-707A-DFD1-ED89-2AB52DDD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017" y="2655390"/>
                <a:ext cx="282065" cy="276999"/>
              </a:xfrm>
              <a:prstGeom prst="rect">
                <a:avLst/>
              </a:prstGeom>
              <a:blipFill>
                <a:blip r:embed="rId9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B9AD6-82B1-26C2-CC27-B039721E1101}"/>
                  </a:ext>
                </a:extLst>
              </p:cNvPr>
              <p:cNvSpPr txBox="1"/>
              <p:nvPr/>
            </p:nvSpPr>
            <p:spPr>
              <a:xfrm>
                <a:off x="1876425" y="3581400"/>
                <a:ext cx="28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B9AD6-82B1-26C2-CC27-B039721E1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581400"/>
                <a:ext cx="282065" cy="276999"/>
              </a:xfrm>
              <a:prstGeom prst="rect">
                <a:avLst/>
              </a:prstGeom>
              <a:blipFill>
                <a:blip r:embed="rId10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894DA-3258-370F-6732-82557B3ADC59}"/>
                  </a:ext>
                </a:extLst>
              </p:cNvPr>
              <p:cNvSpPr txBox="1"/>
              <p:nvPr/>
            </p:nvSpPr>
            <p:spPr>
              <a:xfrm>
                <a:off x="4391016" y="6124575"/>
                <a:ext cx="271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894DA-3258-370F-6732-82557B3AD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16" y="6124575"/>
                <a:ext cx="271548" cy="276999"/>
              </a:xfrm>
              <a:prstGeom prst="rect">
                <a:avLst/>
              </a:prstGeom>
              <a:blipFill>
                <a:blip r:embed="rId11"/>
                <a:stretch>
                  <a:fillRect l="-22222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79F2EE-8B7C-A40E-AF20-F40AE0A1B600}"/>
                  </a:ext>
                </a:extLst>
              </p:cNvPr>
              <p:cNvSpPr txBox="1"/>
              <p:nvPr/>
            </p:nvSpPr>
            <p:spPr>
              <a:xfrm>
                <a:off x="985837" y="6124575"/>
                <a:ext cx="248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79F2EE-8B7C-A40E-AF20-F40AE0A1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7" y="6124575"/>
                <a:ext cx="248658" cy="276999"/>
              </a:xfrm>
              <a:prstGeom prst="rect">
                <a:avLst/>
              </a:prstGeom>
              <a:blipFill>
                <a:blip r:embed="rId12"/>
                <a:stretch>
                  <a:fillRect l="-14634" r="-731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C368F1-E859-9493-8297-E132588E4B7C}"/>
                  </a:ext>
                </a:extLst>
              </p:cNvPr>
              <p:cNvSpPr txBox="1"/>
              <p:nvPr/>
            </p:nvSpPr>
            <p:spPr>
              <a:xfrm>
                <a:off x="1356718" y="5710237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C368F1-E859-9493-8297-E132588E4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18" y="5710237"/>
                <a:ext cx="253979" cy="276999"/>
              </a:xfrm>
              <a:prstGeom prst="rect">
                <a:avLst/>
              </a:prstGeom>
              <a:blipFill>
                <a:blip r:embed="rId13"/>
                <a:stretch>
                  <a:fillRect l="-14634" r="-97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169256-DD96-2CCC-2344-3464EED72BC7}"/>
                  </a:ext>
                </a:extLst>
              </p:cNvPr>
              <p:cNvSpPr txBox="1"/>
              <p:nvPr/>
            </p:nvSpPr>
            <p:spPr>
              <a:xfrm>
                <a:off x="1876425" y="5418949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169256-DD96-2CCC-2344-3464EED72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5418949"/>
                <a:ext cx="253979" cy="276999"/>
              </a:xfrm>
              <a:prstGeom prst="rect">
                <a:avLst/>
              </a:prstGeom>
              <a:blipFill>
                <a:blip r:embed="rId14"/>
                <a:stretch>
                  <a:fillRect l="-14634" r="-97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87F4F3-D740-B237-FC1C-0DA01C1180EF}"/>
                  </a:ext>
                </a:extLst>
              </p:cNvPr>
              <p:cNvSpPr txBox="1"/>
              <p:nvPr/>
            </p:nvSpPr>
            <p:spPr>
              <a:xfrm>
                <a:off x="2497082" y="5280449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87F4F3-D740-B237-FC1C-0DA01C118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082" y="5280449"/>
                <a:ext cx="253979" cy="276999"/>
              </a:xfrm>
              <a:prstGeom prst="rect">
                <a:avLst/>
              </a:prstGeom>
              <a:blipFill>
                <a:blip r:embed="rId15"/>
                <a:stretch>
                  <a:fillRect l="-14634" r="-975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5882E5-EE8A-5CF0-31FA-5B7501939868}"/>
                  </a:ext>
                </a:extLst>
              </p:cNvPr>
              <p:cNvSpPr txBox="1"/>
              <p:nvPr/>
            </p:nvSpPr>
            <p:spPr>
              <a:xfrm>
                <a:off x="3148014" y="5385607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5882E5-EE8A-5CF0-31FA-5B7501939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14" y="5385607"/>
                <a:ext cx="253979" cy="276999"/>
              </a:xfrm>
              <a:prstGeom prst="rect">
                <a:avLst/>
              </a:prstGeom>
              <a:blipFill>
                <a:blip r:embed="rId16"/>
                <a:stretch>
                  <a:fillRect l="-14286" r="-952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6DAA0C-E77C-7BA6-1F65-678080307B2B}"/>
                  </a:ext>
                </a:extLst>
              </p:cNvPr>
              <p:cNvSpPr txBox="1"/>
              <p:nvPr/>
            </p:nvSpPr>
            <p:spPr>
              <a:xfrm>
                <a:off x="3714823" y="5695947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6DAA0C-E77C-7BA6-1F65-67808030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23" y="5695947"/>
                <a:ext cx="253979" cy="276999"/>
              </a:xfrm>
              <a:prstGeom prst="rect">
                <a:avLst/>
              </a:prstGeom>
              <a:blipFill>
                <a:blip r:embed="rId17"/>
                <a:stretch>
                  <a:fillRect l="-14286" r="-952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EB12F1ED-23D9-B89A-AE11-9A5DB6BC70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3747" y="515767"/>
            <a:ext cx="4676799" cy="582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CE94E0-C985-CD17-98DF-1F8BC6BA3398}"/>
                  </a:ext>
                </a:extLst>
              </p:cNvPr>
              <p:cNvSpPr txBox="1"/>
              <p:nvPr/>
            </p:nvSpPr>
            <p:spPr>
              <a:xfrm>
                <a:off x="6443663" y="2024693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CE94E0-C985-CD17-98DF-1F8BC6BA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63" y="2024693"/>
                <a:ext cx="201978" cy="276999"/>
              </a:xfrm>
              <a:prstGeom prst="rect">
                <a:avLst/>
              </a:prstGeom>
              <a:blipFill>
                <a:blip r:embed="rId19"/>
                <a:stretch>
                  <a:fillRect l="-27273" r="-33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0CEAE4-1EEE-72B1-ACDD-74AB9B271D4B}"/>
                  </a:ext>
                </a:extLst>
              </p:cNvPr>
              <p:cNvSpPr txBox="1"/>
              <p:nvPr/>
            </p:nvSpPr>
            <p:spPr>
              <a:xfrm>
                <a:off x="7848599" y="3147237"/>
                <a:ext cx="276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0CEAE4-1EEE-72B1-ACDD-74AB9B271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599" y="3147237"/>
                <a:ext cx="276742" cy="276999"/>
              </a:xfrm>
              <a:prstGeom prst="rect">
                <a:avLst/>
              </a:prstGeom>
              <a:blipFill>
                <a:blip r:embed="rId20"/>
                <a:stretch>
                  <a:fillRect l="-10870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5D1BAB-D490-FD48-6291-9BC636512602}"/>
                  </a:ext>
                </a:extLst>
              </p:cNvPr>
              <p:cNvSpPr txBox="1"/>
              <p:nvPr/>
            </p:nvSpPr>
            <p:spPr>
              <a:xfrm>
                <a:off x="8386756" y="2660153"/>
                <a:ext cx="2662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5D1BAB-D490-FD48-6291-9BC636512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756" y="2660153"/>
                <a:ext cx="266227" cy="276999"/>
              </a:xfrm>
              <a:prstGeom prst="rect">
                <a:avLst/>
              </a:prstGeom>
              <a:blipFill>
                <a:blip r:embed="rId21"/>
                <a:stretch>
                  <a:fillRect l="-23256" r="-930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13EEC7B-E618-D196-25B0-C6E704DFE2B3}"/>
                  </a:ext>
                </a:extLst>
              </p:cNvPr>
              <p:cNvSpPr txBox="1"/>
              <p:nvPr/>
            </p:nvSpPr>
            <p:spPr>
              <a:xfrm>
                <a:off x="7838929" y="2085975"/>
                <a:ext cx="271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13EEC7B-E618-D196-25B0-C6E704DF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29" y="2085975"/>
                <a:ext cx="271869" cy="276999"/>
              </a:xfrm>
              <a:prstGeom prst="rect">
                <a:avLst/>
              </a:prstGeom>
              <a:blipFill>
                <a:blip r:embed="rId22"/>
                <a:stretch>
                  <a:fillRect l="-31111" t="-4348" r="-666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2D701E-A58B-4730-B6E1-8D002F84FDB7}"/>
                  </a:ext>
                </a:extLst>
              </p:cNvPr>
              <p:cNvSpPr txBox="1"/>
              <p:nvPr/>
            </p:nvSpPr>
            <p:spPr>
              <a:xfrm>
                <a:off x="7615241" y="1272344"/>
                <a:ext cx="164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2D701E-A58B-4730-B6E1-8D002F84F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41" y="1272344"/>
                <a:ext cx="164532" cy="276999"/>
              </a:xfrm>
              <a:prstGeom prst="rect">
                <a:avLst/>
              </a:prstGeom>
              <a:blipFill>
                <a:blip r:embed="rId23"/>
                <a:stretch>
                  <a:fillRect l="-48148" r="-481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AAC659-535E-3363-4A5A-D2994382C808}"/>
                  </a:ext>
                </a:extLst>
              </p:cNvPr>
              <p:cNvSpPr txBox="1"/>
              <p:nvPr/>
            </p:nvSpPr>
            <p:spPr>
              <a:xfrm>
                <a:off x="7624767" y="3763139"/>
                <a:ext cx="28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AAC659-535E-3363-4A5A-D2994382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67" y="3763139"/>
                <a:ext cx="282065" cy="276999"/>
              </a:xfrm>
              <a:prstGeom prst="rect">
                <a:avLst/>
              </a:prstGeom>
              <a:blipFill>
                <a:blip r:embed="rId24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1FDB27-8183-8545-7DA6-F3833ADE9BA1}"/>
                  </a:ext>
                </a:extLst>
              </p:cNvPr>
              <p:cNvSpPr txBox="1"/>
              <p:nvPr/>
            </p:nvSpPr>
            <p:spPr>
              <a:xfrm>
                <a:off x="8720133" y="3686177"/>
                <a:ext cx="271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1FDB27-8183-8545-7DA6-F3833ADE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133" y="3686177"/>
                <a:ext cx="271548" cy="276999"/>
              </a:xfrm>
              <a:prstGeom prst="rect">
                <a:avLst/>
              </a:prstGeom>
              <a:blipFill>
                <a:blip r:embed="rId25"/>
                <a:stretch>
                  <a:fillRect l="-22222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6ACE822-982B-9AB9-471F-373BE4246FE5}"/>
                  </a:ext>
                </a:extLst>
              </p:cNvPr>
              <p:cNvSpPr txBox="1"/>
              <p:nvPr/>
            </p:nvSpPr>
            <p:spPr>
              <a:xfrm>
                <a:off x="7291388" y="4814888"/>
                <a:ext cx="28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6ACE822-982B-9AB9-471F-373BE4246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388" y="4814888"/>
                <a:ext cx="282065" cy="276999"/>
              </a:xfrm>
              <a:prstGeom prst="rect">
                <a:avLst/>
              </a:prstGeom>
              <a:blipFill>
                <a:blip r:embed="rId26"/>
                <a:stretch>
                  <a:fillRect l="-13043" r="-1087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155352-9F5F-40F2-F5C8-CE6759D389BC}"/>
                  </a:ext>
                </a:extLst>
              </p:cNvPr>
              <p:cNvSpPr txBox="1"/>
              <p:nvPr/>
            </p:nvSpPr>
            <p:spPr>
              <a:xfrm>
                <a:off x="9485955" y="6124574"/>
                <a:ext cx="271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155352-9F5F-40F2-F5C8-CE6759D3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955" y="6124574"/>
                <a:ext cx="271548" cy="276999"/>
              </a:xfrm>
              <a:prstGeom prst="rect">
                <a:avLst/>
              </a:prstGeom>
              <a:blipFill>
                <a:blip r:embed="rId27"/>
                <a:stretch>
                  <a:fillRect l="-22222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99E41D-4FDD-3E71-171A-14831CB7E063}"/>
                  </a:ext>
                </a:extLst>
              </p:cNvPr>
              <p:cNvSpPr txBox="1"/>
              <p:nvPr/>
            </p:nvSpPr>
            <p:spPr>
              <a:xfrm>
                <a:off x="6893488" y="6203732"/>
                <a:ext cx="248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99E41D-4FDD-3E71-171A-14831CB7E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488" y="6203732"/>
                <a:ext cx="248658" cy="276999"/>
              </a:xfrm>
              <a:prstGeom prst="rect">
                <a:avLst/>
              </a:prstGeom>
              <a:blipFill>
                <a:blip r:embed="rId28"/>
                <a:stretch>
                  <a:fillRect l="-14634" r="-731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5904A5-9D6D-CAD4-1EE4-2E39B916669A}"/>
                  </a:ext>
                </a:extLst>
              </p:cNvPr>
              <p:cNvSpPr txBox="1"/>
              <p:nvPr/>
            </p:nvSpPr>
            <p:spPr>
              <a:xfrm>
                <a:off x="7591426" y="5691185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5904A5-9D6D-CAD4-1EE4-2E39B916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26" y="5691185"/>
                <a:ext cx="253979" cy="276999"/>
              </a:xfrm>
              <a:prstGeom prst="rect">
                <a:avLst/>
              </a:prstGeom>
              <a:blipFill>
                <a:blip r:embed="rId29"/>
                <a:stretch>
                  <a:fillRect l="-14286" r="-952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924AC3-9271-3B62-8762-B9BB4EF425E2}"/>
                  </a:ext>
                </a:extLst>
              </p:cNvPr>
              <p:cNvSpPr txBox="1"/>
              <p:nvPr/>
            </p:nvSpPr>
            <p:spPr>
              <a:xfrm>
                <a:off x="8547125" y="5695947"/>
                <a:ext cx="253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924AC3-9271-3B62-8762-B9BB4EF4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125" y="5695947"/>
                <a:ext cx="253979" cy="276999"/>
              </a:xfrm>
              <a:prstGeom prst="rect">
                <a:avLst/>
              </a:prstGeom>
              <a:blipFill>
                <a:blip r:embed="rId30"/>
                <a:stretch>
                  <a:fillRect l="-14286" r="-952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9A95CA-5C79-3EFE-7963-6000A83390F7}"/>
                  </a:ext>
                </a:extLst>
              </p:cNvPr>
              <p:cNvSpPr txBox="1"/>
              <p:nvPr/>
            </p:nvSpPr>
            <p:spPr>
              <a:xfrm>
                <a:off x="8028904" y="2588033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9A95CA-5C79-3EFE-7963-6000A833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904" y="2588033"/>
                <a:ext cx="266355" cy="276999"/>
              </a:xfrm>
              <a:prstGeom prst="rect">
                <a:avLst/>
              </a:prstGeom>
              <a:blipFill>
                <a:blip r:embed="rId31"/>
                <a:stretch>
                  <a:fillRect l="-20455" r="-1136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D8FF15-006E-0C42-EED9-13BEEC23DF2A}"/>
                  </a:ext>
                </a:extLst>
              </p:cNvPr>
              <p:cNvSpPr txBox="1"/>
              <p:nvPr/>
            </p:nvSpPr>
            <p:spPr>
              <a:xfrm>
                <a:off x="8210550" y="3390128"/>
                <a:ext cx="27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D8FF15-006E-0C42-EED9-13BEEC23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50" y="3390128"/>
                <a:ext cx="271677" cy="276999"/>
              </a:xfrm>
              <a:prstGeom prst="rect">
                <a:avLst/>
              </a:prstGeom>
              <a:blipFill>
                <a:blip r:embed="rId32"/>
                <a:stretch>
                  <a:fillRect l="-22727" r="-1136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3B303D-3B27-3478-AB42-367F4A095F97}"/>
                  </a:ext>
                </a:extLst>
              </p:cNvPr>
              <p:cNvSpPr txBox="1"/>
              <p:nvPr/>
            </p:nvSpPr>
            <p:spPr>
              <a:xfrm>
                <a:off x="8584230" y="4943038"/>
                <a:ext cx="27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3B303D-3B27-3478-AB42-367F4A095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30" y="4943038"/>
                <a:ext cx="271677" cy="276999"/>
              </a:xfrm>
              <a:prstGeom prst="rect">
                <a:avLst/>
              </a:prstGeom>
              <a:blipFill>
                <a:blip r:embed="rId33"/>
                <a:stretch>
                  <a:fillRect l="-20000" r="-111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3A6CE4-6DD9-673A-E793-DABD7B4ECF1E}"/>
                  </a:ext>
                </a:extLst>
              </p:cNvPr>
              <p:cNvSpPr txBox="1"/>
              <p:nvPr/>
            </p:nvSpPr>
            <p:spPr>
              <a:xfrm>
                <a:off x="2500828" y="1750280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3A6CE4-6DD9-673A-E793-DABD7B4E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28" y="1750280"/>
                <a:ext cx="266355" cy="276999"/>
              </a:xfrm>
              <a:prstGeom prst="rect">
                <a:avLst/>
              </a:prstGeom>
              <a:blipFill>
                <a:blip r:embed="rId34"/>
                <a:stretch>
                  <a:fillRect l="-20455" r="-1136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A66BA5-F570-185E-D876-76DAF655FFC8}"/>
                  </a:ext>
                </a:extLst>
              </p:cNvPr>
              <p:cNvSpPr txBox="1"/>
              <p:nvPr/>
            </p:nvSpPr>
            <p:spPr>
              <a:xfrm>
                <a:off x="2668344" y="2417085"/>
                <a:ext cx="27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A66BA5-F570-185E-D876-76DAF655F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344" y="2417085"/>
                <a:ext cx="271677" cy="276999"/>
              </a:xfrm>
              <a:prstGeom prst="rect">
                <a:avLst/>
              </a:prstGeom>
              <a:blipFill>
                <a:blip r:embed="rId35"/>
                <a:stretch>
                  <a:fillRect l="-22727" r="-1136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CA28A-1A99-2729-F08A-FC74E7585C16}"/>
                  </a:ext>
                </a:extLst>
              </p:cNvPr>
              <p:cNvSpPr txBox="1"/>
              <p:nvPr/>
            </p:nvSpPr>
            <p:spPr>
              <a:xfrm>
                <a:off x="3426507" y="4800159"/>
                <a:ext cx="27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CA28A-1A99-2729-F08A-FC74E7585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07" y="4800159"/>
                <a:ext cx="271677" cy="276999"/>
              </a:xfrm>
              <a:prstGeom prst="rect">
                <a:avLst/>
              </a:prstGeom>
              <a:blipFill>
                <a:blip r:embed="rId36"/>
                <a:stretch>
                  <a:fillRect l="-20000" r="-1111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F5D9171-4AD4-8028-52EE-A937EC866A4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801104" y="261913"/>
            <a:ext cx="3152798" cy="31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2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06315C-612C-8784-8BD6-40D9B41A2B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358141"/>
                <a:ext cx="10515600" cy="942664"/>
              </a:xfrm>
            </p:spPr>
            <p:txBody>
              <a:bodyPr vert="horz" lIns="91440" tIns="45720" rIns="91440" bIns="45720" rtlCol="0" anchor="ctr">
                <a:normAutofit fontScale="90000"/>
              </a:bodyPr>
              <a:lstStyle/>
              <a:p>
                <a:pPr algn="ctr"/>
                <a:r>
                  <a:rPr lang="en-US" sz="5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Ограничение</a:t>
                </a:r>
                <a:r>
                  <a:rPr lang="en-US" sz="52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52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200" b="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ind</m:t>
                        </m:r>
                      </m:sub>
                    </m:sSub>
                  </m:oMath>
                </a14:m>
                <a:r>
                  <a:rPr lang="en-US" sz="52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5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для</a:t>
                </a:r>
                <a:r>
                  <a:rPr lang="en-US" sz="52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𝑁</m:t>
                    </m:r>
                    <m:r>
                      <a:rPr lang="en-US" sz="5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≡2 (</m:t>
                    </m:r>
                    <m:r>
                      <m:rPr>
                        <m:sty m:val="p"/>
                      </m:rPr>
                      <a:rPr lang="en-US" sz="5200" b="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mod</m:t>
                    </m:r>
                    <m:r>
                      <a:rPr lang="en-US" sz="5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4)</m:t>
                    </m:r>
                  </m:oMath>
                </a14:m>
                <a:endParaRPr lang="en-US"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06315C-612C-8784-8BD6-40D9B41A2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358141"/>
                <a:ext cx="10515600" cy="942664"/>
              </a:xfrm>
              <a:blipFill>
                <a:blip r:embed="rId2"/>
                <a:stretch>
                  <a:fillRect t="-1161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triangles and lines&#10;&#10;Description automatically generated with medium confidence">
            <a:extLst>
              <a:ext uri="{FF2B5EF4-FFF2-40B4-BE49-F238E27FC236}">
                <a16:creationId xmlns:a16="http://schemas.microsoft.com/office/drawing/2014/main" id="{16A6B54F-283D-638E-405D-D7E4A8C7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99" y="557189"/>
            <a:ext cx="9305001" cy="4629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68A3C-9EF4-25EE-572D-34645332BB8B}"/>
              </a:ext>
            </a:extLst>
          </p:cNvPr>
          <p:cNvSpPr txBox="1"/>
          <p:nvPr/>
        </p:nvSpPr>
        <p:spPr>
          <a:xfrm>
            <a:off x="1502229" y="64811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</a:t>
            </a:r>
            <a:r>
              <a:rPr lang="ru-RU" dirty="0"/>
              <a:t>угольник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4A297-BC79-5D97-776F-B4620E1B52DE}"/>
              </a:ext>
            </a:extLst>
          </p:cNvPr>
          <p:cNvSpPr txBox="1"/>
          <p:nvPr/>
        </p:nvSpPr>
        <p:spPr>
          <a:xfrm>
            <a:off x="4754924" y="64811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-</a:t>
            </a:r>
            <a:r>
              <a:rPr lang="ru-RU" dirty="0"/>
              <a:t>угольник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C7C7D-9DBE-1742-8BF2-44F3755B05D9}"/>
              </a:ext>
            </a:extLst>
          </p:cNvPr>
          <p:cNvSpPr txBox="1"/>
          <p:nvPr/>
        </p:nvSpPr>
        <p:spPr>
          <a:xfrm>
            <a:off x="8007619" y="64811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8</a:t>
            </a:r>
            <a:r>
              <a:rPr lang="en-US" dirty="0"/>
              <a:t>-</a:t>
            </a:r>
            <a:r>
              <a:rPr lang="ru-RU" dirty="0"/>
              <a:t>угольник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3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30936" y="640080"/>
                <a:ext cx="4818888" cy="1481328"/>
              </a:xfrm>
            </p:spPr>
            <p:txBody>
              <a:bodyPr anchor="b">
                <a:normAutofit/>
              </a:bodyPr>
              <a:lstStyle/>
              <a:p>
                <a:r>
                  <a:rPr lang="ru-RU" sz="3000"/>
                  <a:t>Внешний бильярд относительно правильного </a:t>
                </a:r>
                <a14:m>
                  <m:oMath xmlns:m="http://schemas.openxmlformats.org/officeDocument/2006/math">
                    <m:r>
                      <a:rPr lang="en-US" sz="3000" b="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000"/>
                  <a:t>-</a:t>
                </a:r>
                <a:r>
                  <a:rPr lang="ru-RU" sz="3000"/>
                  <a:t>угольника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0936" y="640080"/>
                <a:ext cx="4818888" cy="1481328"/>
              </a:xfrm>
              <a:blipFill>
                <a:blip r:embed="rId2"/>
                <a:stretch>
                  <a:fillRect l="-3038" b="-1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</p:spPr>
            <p:txBody>
              <a:bodyPr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b="0" i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/>
                  <a:t> – </a:t>
                </a:r>
                <a:r>
                  <a:rPr lang="ru-RU" sz="2000"/>
                  <a:t>правильный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/>
                  <a:t>-</a:t>
                </a:r>
                <a:r>
                  <a:rPr lang="ru-RU" sz="2000"/>
                  <a:t>угольник с центром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sz="2000"/>
                  <a:t> </a:t>
                </a:r>
                <a:r>
                  <a:rPr lang="ru-RU" sz="2000"/>
                  <a:t>и одной из вершин в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r>
                  <a:rPr lang="en-US" sz="200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/>
                  <a:t> – </a:t>
                </a:r>
                <a:r>
                  <a:rPr lang="ru-RU" sz="2000"/>
                  <a:t>объединение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/>
                  <a:t> лучей,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/>
                  <a:t> – </a:t>
                </a:r>
                <a:r>
                  <a:rPr lang="ru-RU" sz="2000"/>
                  <a:t>отображение внешнего бильярда относительно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/>
                  <a:t>.</a:t>
                </a:r>
                <a:endParaRPr lang="ru-RU" sz="2000"/>
              </a:p>
              <a:p>
                <a:r>
                  <a:rPr lang="ru-RU" sz="2000"/>
                  <a:t>Возьмем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/>
                  <a:t> </a:t>
                </a:r>
                <a:r>
                  <a:rPr lang="ru-RU" sz="2000"/>
                  <a:t>и выберем самую правую вершину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/>
                  <a:t>-угольника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ru-RU" sz="2000"/>
                  <a:t>, если смотреть из точки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/>
                  <a:t>. </a:t>
                </a:r>
              </a:p>
              <a:p>
                <a:r>
                  <a:rPr lang="ru-RU" sz="2000"/>
                  <a:t>Отразим точку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/>
                  <a:t> </a:t>
                </a:r>
                <a:r>
                  <a:rPr lang="ru-RU" sz="2000"/>
                  <a:t>относительно этой вершины; получим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/>
                  <a:t>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  <a:blipFill>
                <a:blip r:embed="rId3"/>
                <a:stretch>
                  <a:fillRect l="-1139" t="-1890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hexagon with lines and dots&#10;&#10;Description automatically generated">
            <a:extLst>
              <a:ext uri="{FF2B5EF4-FFF2-40B4-BE49-F238E27FC236}">
                <a16:creationId xmlns:a16="http://schemas.microsoft.com/office/drawing/2014/main" id="{EC498739-6D96-BB41-9CEC-656399576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706340"/>
            <a:ext cx="5458968" cy="54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ru-RU" dirty="0"/>
              <a:t>Перекладывания многоугольников</a:t>
            </a:r>
          </a:p>
        </p:txBody>
      </p:sp>
      <p:pic>
        <p:nvPicPr>
          <p:cNvPr id="5" name="Рисунок 4" descr="A colorful triangle with numbers&#10;&#10;Description automatically generated"/>
          <p:cNvPicPr>
            <a:picLocks noChangeAspect="1"/>
          </p:cNvPicPr>
          <p:nvPr/>
        </p:nvPicPr>
        <p:blipFill>
          <a:blip r:embed="rId2"/>
          <a:srcRect t="500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Рисунок 3" descr="A square wooden puzzle with different colored squares&#10;&#10;Description automatically generated"/>
          <p:cNvPicPr>
            <a:picLocks noChangeAspect="1"/>
          </p:cNvPicPr>
          <p:nvPr/>
        </p:nvPicPr>
        <p:blipFill>
          <a:blip r:embed="rId3"/>
          <a:srcRect l="750" r="4" b="4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184542" y="1946684"/>
                <a:ext cx="7363990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2600"/>
                  <a:t>Отображения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600"/>
                  <a:t>, т.ч.</a:t>
                </a:r>
                <a:r>
                  <a:rPr lang="en-US" sz="26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ru-RU" sz="2600"/>
                  <a:t> – объединение открытых выпуклых многоугольников, и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⊂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dom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sz="2600"/>
                  <a:t>.</a:t>
                </a:r>
              </a:p>
              <a:p>
                <a:r>
                  <a:rPr lang="ru-RU" sz="2600"/>
                  <a:t>На каждой компоненте множества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600"/>
                  <a:t> </a:t>
                </a:r>
                <a:r>
                  <a:rPr lang="ru-RU" sz="2600"/>
                  <a:t>отображение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/>
                  <a:t> </a:t>
                </a:r>
                <a:r>
                  <a:rPr lang="ru-RU" sz="2600"/>
                  <a:t>действует как евклидова изометрия (вариант: </a:t>
                </a:r>
                <a:r>
                  <a:rPr lang="ru-RU" sz="2600" b="1"/>
                  <a:t>параллельный перенос</a:t>
                </a:r>
                <a:r>
                  <a:rPr lang="ru-RU" sz="2600"/>
                  <a:t>).</a:t>
                </a:r>
                <a:endParaRPr lang="en-US" sz="2600"/>
              </a:p>
              <a:p>
                <a:r>
                  <a:rPr lang="ru-RU" sz="2600"/>
                  <a:t>Точки из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ru-RU" sz="2600"/>
                  <a:t> делятся на граничные (не все итерации определены), периодические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ru-RU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600"/>
                  <a:t>) и апериодические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/>
                  <a:t> </a:t>
                </a:r>
                <a:r>
                  <a:rPr lang="ru-RU" sz="2600"/>
                  <a:t>определены</a:t>
                </a:r>
                <a:r>
                  <a:rPr lang="en-US" sz="260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/>
                  <a:t>, </a:t>
                </a:r>
                <a:r>
                  <a:rPr lang="ru-RU" sz="2600"/>
                  <a:t>но не повторяются)</a:t>
                </a:r>
                <a:r>
                  <a:rPr lang="en-US" sz="2600"/>
                  <a:t>.</a:t>
                </a:r>
                <a:endParaRPr lang="ru-RU" sz="260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4542" y="1946684"/>
                <a:ext cx="7363990" cy="4351338"/>
              </a:xfrm>
              <a:blipFill>
                <a:blip r:embed="rId4"/>
                <a:stretch>
                  <a:fillRect l="-124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35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перекладывания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5781" y="1690688"/>
                <a:ext cx="6819199" cy="48671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Рассмотрим отображение, изображенное на картинке, в котором сторона квадрата равна 1, меньшая сторона прямоугольника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 а перекладывание двух кусков осуществляется параллельными переносами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i="1" dirty="0">
                    <a:solidFill>
                      <a:srgbClr val="FF0000"/>
                    </a:solidFill>
                  </a:rPr>
                  <a:t>В этом примере все неграничные точки являются апериодическими</a:t>
                </a:r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781" y="1690688"/>
                <a:ext cx="6819199" cy="4867187"/>
              </a:xfrm>
              <a:blipFill rotWithShape="0">
                <a:blip r:embed="rId2"/>
                <a:stretch>
                  <a:fillRect l="-1787" t="-2003" r="-1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960835" y="3071550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5" y="3071550"/>
                <a:ext cx="73930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58" y="930380"/>
            <a:ext cx="3701972" cy="5627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26764" y="3477951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764" y="3477951"/>
                <a:ext cx="28943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3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5" descr="A triangle with circles and dots&#10;&#10;Description automatically generated">
            <a:extLst>
              <a:ext uri="{FF2B5EF4-FFF2-40B4-BE49-F238E27FC236}">
                <a16:creationId xmlns:a16="http://schemas.microsoft.com/office/drawing/2014/main" id="{D0FFD540-B59C-CE60-83DE-9E169E140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612713"/>
            <a:ext cx="4777381" cy="545986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2A0D0-B21F-B2AB-93FE-472A15CD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ru-RU"/>
              <a:t>Апериодические точки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2F306-F961-EB67-014D-DEB70EAE3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В докладе на международном</a:t>
                </a:r>
                <a:r>
                  <a:rPr lang="en-US" sz="2400" dirty="0"/>
                  <a:t> </a:t>
                </a:r>
                <a:r>
                  <a:rPr lang="ru-RU" sz="2400" dirty="0"/>
                  <a:t>конгрессе </a:t>
                </a:r>
                <a:r>
                  <a:rPr lang="en-US" sz="2400" dirty="0"/>
                  <a:t>2022, </a:t>
                </a:r>
                <a:r>
                  <a:rPr lang="ru-RU" sz="2400" dirty="0"/>
                  <a:t>Р</a:t>
                </a:r>
                <a:r>
                  <a:rPr lang="en-US" sz="2400" dirty="0"/>
                  <a:t>. </a:t>
                </a:r>
                <a:r>
                  <a:rPr lang="ru-RU" sz="2400" dirty="0"/>
                  <a:t>Шварц</a:t>
                </a:r>
                <a:r>
                  <a:rPr lang="en-US" sz="2400" dirty="0"/>
                  <a:t> </a:t>
                </a:r>
                <a:r>
                  <a:rPr lang="ru-RU" sz="2400" dirty="0"/>
                  <a:t>выдвинул гипотезу:</a:t>
                </a:r>
                <a:r>
                  <a:rPr lang="en-US" sz="2400" dirty="0"/>
                  <a:t> “outer billiard on the regular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gon</a:t>
                </a:r>
                <a:r>
                  <a:rPr lang="en-US" sz="2400" dirty="0"/>
                  <a:t> has an aperiodic orbit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≠3, 4, 6</m:t>
                    </m:r>
                  </m:oMath>
                </a14:m>
                <a:r>
                  <a:rPr lang="en-US" sz="2400" dirty="0"/>
                  <a:t>”.</a:t>
                </a:r>
              </a:p>
              <a:p>
                <a:pPr marL="0" indent="0">
                  <a:buNone/>
                </a:pPr>
                <a:r>
                  <a:rPr lang="ru-RU" sz="2400" b="1" dirty="0"/>
                  <a:t>Основная Теорема</a:t>
                </a:r>
                <a:r>
                  <a:rPr lang="en-US" sz="2400" b="1" dirty="0"/>
                  <a:t>.</a:t>
                </a:r>
                <a:r>
                  <a:rPr lang="en-US" sz="2400" dirty="0"/>
                  <a:t>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Пусть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𝛱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– правильный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-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угольник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,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где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≠3, 4, 6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Внешний бильярд для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𝛱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i="1" dirty="0">
                    <a:solidFill>
                      <a:srgbClr val="FF0000"/>
                    </a:solidFill>
                  </a:rPr>
                  <a:t>имеет апериодические точки</a:t>
                </a:r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/>
                  <a:t>Предыдущий подход</a:t>
                </a:r>
                <a:r>
                  <a:rPr lang="en-US" sz="2400" dirty="0"/>
                  <a:t>: </a:t>
                </a:r>
                <a:r>
                  <a:rPr lang="ru-RU" sz="2400" dirty="0"/>
                  <a:t>самоподобие</a:t>
                </a:r>
                <a:r>
                  <a:rPr lang="en-US" sz="2400" dirty="0"/>
                  <a:t> (</a:t>
                </a:r>
                <a:r>
                  <a:rPr lang="ru-RU" sz="2400" dirty="0"/>
                  <a:t>С. Табачников</a:t>
                </a:r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2F306-F961-EB67-014D-DEB70EAE3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3"/>
                <a:stretch>
                  <a:fillRect l="-1856" t="-2038" r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49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5E8F-A13A-322B-6F54-AF3C58EF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Пятиугольник: динамическое самоподобие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29274-43C2-76B7-D8A2-720DA724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9" y="2866916"/>
            <a:ext cx="3151916" cy="2542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0BCA7-1CE4-16AE-5F55-C940F8B5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65" y="2866916"/>
            <a:ext cx="2420238" cy="2542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19927-9EBD-9E4C-09BA-B04321B9D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543" y="2866916"/>
            <a:ext cx="2708616" cy="2542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60DB0-DF4D-6DC0-FAF5-F6DF238F3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199" y="2866916"/>
            <a:ext cx="2057342" cy="2542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90A87-49C4-813A-0FFF-2B5DEFDDE14C}"/>
                  </a:ext>
                </a:extLst>
              </p:cNvPr>
              <p:cNvSpPr txBox="1"/>
              <p:nvPr/>
            </p:nvSpPr>
            <p:spPr>
              <a:xfrm>
                <a:off x="633046" y="1838848"/>
                <a:ext cx="11002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Рассмотрим отображение первого возвращения в один из кусков перекладывания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Это тоже кусочная изометрия меньшего многоугольника. Будем повторять эту операцию.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90A87-49C4-813A-0FFF-2B5DEFDD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" y="1838848"/>
                <a:ext cx="11002945" cy="646331"/>
              </a:xfrm>
              <a:prstGeom prst="rect">
                <a:avLst/>
              </a:prstGeom>
              <a:blipFill>
                <a:blip r:embed="rId6"/>
                <a:stretch>
                  <a:fillRect l="-49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33BE575-95E8-C31B-D503-6E6E948B783D}"/>
              </a:ext>
            </a:extLst>
          </p:cNvPr>
          <p:cNvSpPr txBox="1"/>
          <p:nvPr/>
        </p:nvSpPr>
        <p:spPr>
          <a:xfrm>
            <a:off x="633046" y="5871665"/>
            <a:ext cx="107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некоторый момент отображение первого возвращения на маленький кусок станет подобно (сопряжено преобразованием подобия) с ранее полученным отображением бОльшего куска.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5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EAE4-DAE0-8DF1-E366-4F41A536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05" y="365125"/>
            <a:ext cx="10625295" cy="1325563"/>
          </a:xfrm>
        </p:spPr>
        <p:txBody>
          <a:bodyPr/>
          <a:lstStyle/>
          <a:p>
            <a:r>
              <a:rPr lang="ru-RU" dirty="0"/>
              <a:t>Семиугольник: динамическое самоподобие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1BB23-6E04-FEA0-E6E9-D604477C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2571"/>
            <a:ext cx="1590520" cy="1714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97F43-50DA-33AC-EA2D-43087100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51" y="1913977"/>
            <a:ext cx="3089813" cy="1714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BFB2D-22A3-AE83-A6AC-D6DF33FD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95" y="1911220"/>
            <a:ext cx="2007247" cy="1716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9D8E2-E15A-AAD3-3025-A11750A02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426" y="3847949"/>
            <a:ext cx="3048904" cy="2644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D6D5A-25CB-6FBD-A7D6-9062ACB1F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3847949"/>
            <a:ext cx="5186129" cy="2644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62941-E682-AE62-5267-BF5DF1532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0940" y="4602487"/>
            <a:ext cx="2172860" cy="18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8070F5-37F1-2FB8-AC72-6745F5D5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7" y="4257298"/>
            <a:ext cx="2637254" cy="1588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064784-0964-EB9A-9F12-9DF21D3B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279" y="1217271"/>
            <a:ext cx="4958731" cy="2962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D363B-E8FA-82A1-CB1F-9CF1DD5D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692" y="4453208"/>
            <a:ext cx="2597231" cy="15453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29D07B-3693-FE0F-C2EA-4CD0C4831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721" y="3855168"/>
            <a:ext cx="4675577" cy="2817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01AC83-103E-022D-817C-5F956AB46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331" y="1590479"/>
            <a:ext cx="3422424" cy="20448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9-gon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2B441-D164-972F-A253-905DBCDBF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77" y="1625648"/>
            <a:ext cx="2004705" cy="20097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3BA33B-A4D8-47D7-F671-C8583599AC01}"/>
              </a:ext>
            </a:extLst>
          </p:cNvPr>
          <p:cNvSpPr txBox="1">
            <a:spLocks/>
          </p:cNvSpPr>
          <p:nvPr/>
        </p:nvSpPr>
        <p:spPr>
          <a:xfrm>
            <a:off x="728505" y="264916"/>
            <a:ext cx="107924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Девятиугольнк: динамическое самоподобие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63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13344</TotalTime>
  <Words>1317</Words>
  <Application>Microsoft Office PowerPoint</Application>
  <PresentationFormat>Widescreen</PresentationFormat>
  <Paragraphs>128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Самоподобие и апериодичность для внешних бильярдов</vt:lpstr>
      <vt:lpstr>Внешние бильярды</vt:lpstr>
      <vt:lpstr>Внешний бильярд относительно правильного N-угольника</vt:lpstr>
      <vt:lpstr>Перекладывания многоугольников</vt:lpstr>
      <vt:lpstr>Пример перекладывания</vt:lpstr>
      <vt:lpstr>Апериодические точки</vt:lpstr>
      <vt:lpstr>Пятиугольник: динамическое самоподобие</vt:lpstr>
      <vt:lpstr>Семиугольник: динамическое самоподобие</vt:lpstr>
      <vt:lpstr>9-gon</vt:lpstr>
      <vt:lpstr>Отсутствие периодичности vs. апериодические точки</vt:lpstr>
      <vt:lpstr>Инварианты перекладывания отрезков  (Sah–Arnoux–Fathi)</vt:lpstr>
      <vt:lpstr>Валюации на многогранниках</vt:lpstr>
      <vt:lpstr>Инварианты Хадвигера-Глура</vt:lpstr>
      <vt:lpstr>PowerPoint Presentation</vt:lpstr>
      <vt:lpstr>Динамические валюации</vt:lpstr>
      <vt:lpstr>Как построить PET по f_Π?</vt:lpstr>
      <vt:lpstr>Вассальные многоугольники</vt:lpstr>
      <vt:lpstr>Как построить PET по f_Π?</vt:lpstr>
      <vt:lpstr>Граничный граф ∂f</vt:lpstr>
      <vt:lpstr>Граничная динамика кусочных изометрий</vt:lpstr>
      <vt:lpstr>От 2D динамики к 1D динамике</vt:lpstr>
      <vt:lpstr>Индуцированное отображение f_ind</vt:lpstr>
      <vt:lpstr>PowerPoint Presentation</vt:lpstr>
      <vt:lpstr>Ограничение f_ind для N≡2 (mod 4)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Внешние бильярды относительно правильных многоугольников</dc:title>
  <dc:creator>Vladlen Timorin</dc:creator>
  <cp:lastModifiedBy>Тиморин Владлен Анатольевич</cp:lastModifiedBy>
  <cp:revision>100</cp:revision>
  <dcterms:created xsi:type="dcterms:W3CDTF">2022-05-09T19:45:14Z</dcterms:created>
  <dcterms:modified xsi:type="dcterms:W3CDTF">2025-06-11T13:29:25Z</dcterms:modified>
</cp:coreProperties>
</file>