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912" r:id="rId2"/>
    <p:sldId id="919" r:id="rId3"/>
    <p:sldId id="257" r:id="rId4"/>
    <p:sldId id="436" r:id="rId5"/>
    <p:sldId id="437" r:id="rId6"/>
    <p:sldId id="440" r:id="rId7"/>
    <p:sldId id="441" r:id="rId8"/>
    <p:sldId id="920" r:id="rId9"/>
    <p:sldId id="442" r:id="rId10"/>
    <p:sldId id="921" r:id="rId11"/>
    <p:sldId id="922" r:id="rId12"/>
    <p:sldId id="923" r:id="rId13"/>
    <p:sldId id="858" r:id="rId14"/>
    <p:sldId id="859" r:id="rId15"/>
    <p:sldId id="857" r:id="rId16"/>
    <p:sldId id="860" r:id="rId17"/>
    <p:sldId id="861" r:id="rId18"/>
    <p:sldId id="865" r:id="rId19"/>
    <p:sldId id="862" r:id="rId20"/>
    <p:sldId id="867" r:id="rId21"/>
    <p:sldId id="897" r:id="rId22"/>
    <p:sldId id="898" r:id="rId23"/>
    <p:sldId id="924" r:id="rId24"/>
    <p:sldId id="899" r:id="rId25"/>
    <p:sldId id="900" r:id="rId26"/>
    <p:sldId id="901" r:id="rId27"/>
    <p:sldId id="283" r:id="rId28"/>
    <p:sldId id="317" r:id="rId29"/>
    <p:sldId id="318" r:id="rId30"/>
    <p:sldId id="792" r:id="rId31"/>
    <p:sldId id="748" r:id="rId32"/>
    <p:sldId id="749" r:id="rId33"/>
    <p:sldId id="904" r:id="rId34"/>
    <p:sldId id="918" r:id="rId35"/>
    <p:sldId id="905" r:id="rId36"/>
    <p:sldId id="906" r:id="rId37"/>
    <p:sldId id="907" r:id="rId38"/>
    <p:sldId id="908" r:id="rId39"/>
    <p:sldId id="909" r:id="rId40"/>
    <p:sldId id="312" r:id="rId41"/>
    <p:sldId id="323" r:id="rId42"/>
    <p:sldId id="925" r:id="rId43"/>
    <p:sldId id="837" r:id="rId44"/>
    <p:sldId id="83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59" d="100"/>
          <a:sy n="59" d="100"/>
        </p:scale>
        <p:origin x="945"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1CCE-DE99-406D-A005-9050F08334D1}" type="datetimeFigureOut">
              <a:rPr lang="en-GB" smtClean="0"/>
              <a:t>06/06/2025</a:t>
            </a:fld>
            <a:endParaRPr lang="en-GB"/>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571C4-03E0-4FEA-9C90-D8292564CD3C}" type="slidenum">
              <a:rPr lang="en-GB" smtClean="0"/>
              <a:t>‹#›</a:t>
            </a:fld>
            <a:endParaRPr lang="en-GB"/>
          </a:p>
        </p:txBody>
      </p:sp>
    </p:spTree>
    <p:extLst>
      <p:ext uri="{BB962C8B-B14F-4D97-AF65-F5344CB8AC3E}">
        <p14:creationId xmlns:p14="http://schemas.microsoft.com/office/powerpoint/2010/main" val="33323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B571C4-03E0-4FEA-9C90-D8292564CD3C}" type="slidenum">
              <a:rPr lang="en-GB" smtClean="0"/>
              <a:t>1</a:t>
            </a:fld>
            <a:endParaRPr lang="en-GB"/>
          </a:p>
        </p:txBody>
      </p:sp>
    </p:spTree>
    <p:extLst>
      <p:ext uri="{BB962C8B-B14F-4D97-AF65-F5344CB8AC3E}">
        <p14:creationId xmlns:p14="http://schemas.microsoft.com/office/powerpoint/2010/main" val="418461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B571C4-03E0-4FEA-9C90-D8292564CD3C}" type="slidenum">
              <a:rPr lang="en-GB" smtClean="0"/>
              <a:t>24</a:t>
            </a:fld>
            <a:endParaRPr lang="en-GB"/>
          </a:p>
        </p:txBody>
      </p:sp>
    </p:spTree>
    <p:extLst>
      <p:ext uri="{BB962C8B-B14F-4D97-AF65-F5344CB8AC3E}">
        <p14:creationId xmlns:p14="http://schemas.microsoft.com/office/powerpoint/2010/main" val="258087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3DA0E70-5A98-A7D0-3C82-163A0922BA51}"/>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9C1C378-AC92-701A-D6F9-2970545D0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a typeface="ヒラギノ角ゴ Pro W3"/>
              <a:cs typeface="ヒラギノ角ゴ Pro W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a:extLst>
              <a:ext uri="{FF2B5EF4-FFF2-40B4-BE49-F238E27FC236}">
                <a16:creationId xmlns:a16="http://schemas.microsoft.com/office/drawing/2014/main" id="{F8587A51-B76C-BEED-2E08-1FE1B6DED076}"/>
              </a:ext>
            </a:extLst>
          </p:cNvPr>
          <p:cNvSpPr>
            <a:spLocks noGrp="1" noRot="1" noChangeAspect="1" noTextEdit="1"/>
          </p:cNvSpPr>
          <p:nvPr>
            <p:ph type="sldImg"/>
          </p:nvPr>
        </p:nvSpPr>
        <p:spPr>
          <a:ln/>
        </p:spPr>
      </p:sp>
      <p:sp>
        <p:nvSpPr>
          <p:cNvPr id="84995" name="Espace réservé des notes 2">
            <a:extLst>
              <a:ext uri="{FF2B5EF4-FFF2-40B4-BE49-F238E27FC236}">
                <a16:creationId xmlns:a16="http://schemas.microsoft.com/office/drawing/2014/main" id="{36D120B9-F4DB-9DC9-8539-04CC5BEF7E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84996" name="Espace réservé du numéro de diapositive 3">
            <a:extLst>
              <a:ext uri="{FF2B5EF4-FFF2-40B4-BE49-F238E27FC236}">
                <a16:creationId xmlns:a16="http://schemas.microsoft.com/office/drawing/2014/main" id="{C7F81F73-7894-91AA-F168-B40DE463CF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77737CFF-E027-478B-AB27-A02FC62FAA00}" type="slidenum">
              <a:rPr lang="fr-FR" altLang="en-US" sz="1200"/>
              <a:pPr/>
              <a:t>31</a:t>
            </a:fld>
            <a:endParaRPr lang="fr-FR"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id="{A464F37A-DCE3-75F8-F49C-A6C45521F4B9}"/>
              </a:ext>
            </a:extLst>
          </p:cNvPr>
          <p:cNvSpPr>
            <a:spLocks noGrp="1" noRot="1" noChangeAspect="1" noTextEdit="1"/>
          </p:cNvSpPr>
          <p:nvPr>
            <p:ph type="sldImg"/>
          </p:nvPr>
        </p:nvSpPr>
        <p:spPr>
          <a:ln/>
        </p:spPr>
      </p:sp>
      <p:sp>
        <p:nvSpPr>
          <p:cNvPr id="87043" name="Espace réservé des notes 2">
            <a:extLst>
              <a:ext uri="{FF2B5EF4-FFF2-40B4-BE49-F238E27FC236}">
                <a16:creationId xmlns:a16="http://schemas.microsoft.com/office/drawing/2014/main" id="{D55AD304-5B1A-E6FF-94E0-EAE6647F0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87044" name="Espace réservé du numéro de diapositive 3">
            <a:extLst>
              <a:ext uri="{FF2B5EF4-FFF2-40B4-BE49-F238E27FC236}">
                <a16:creationId xmlns:a16="http://schemas.microsoft.com/office/drawing/2014/main" id="{53D191F9-C948-351B-E4A1-3FE1582791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F9C5B00D-9404-4BEC-8BA1-BEDC8C956999}" type="slidenum">
              <a:rPr lang="fr-FR" altLang="en-US" sz="1200"/>
              <a:pPr/>
              <a:t>32</a:t>
            </a:fld>
            <a:endParaRPr lang="fr-FR"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4AF49E-6E41-16A6-6C2D-A6137B01077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GB"/>
          </a:p>
        </p:txBody>
      </p:sp>
      <p:sp>
        <p:nvSpPr>
          <p:cNvPr id="3" name="Подзаголовок 2">
            <a:extLst>
              <a:ext uri="{FF2B5EF4-FFF2-40B4-BE49-F238E27FC236}">
                <a16:creationId xmlns:a16="http://schemas.microsoft.com/office/drawing/2014/main" id="{B90E54FC-4852-2510-7E46-98167E600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sp>
        <p:nvSpPr>
          <p:cNvPr id="4" name="Дата 3">
            <a:extLst>
              <a:ext uri="{FF2B5EF4-FFF2-40B4-BE49-F238E27FC236}">
                <a16:creationId xmlns:a16="http://schemas.microsoft.com/office/drawing/2014/main" id="{1C928F64-708C-424D-B9E9-3014C56317AF}"/>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8BD3FB4D-5516-6F7D-EAB6-3BFCB5D852DF}"/>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E847619A-8BD8-FB33-F69D-8191ECEDEF7D}"/>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381733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11716B-7257-9F45-AAC1-F68CB7826776}"/>
              </a:ext>
            </a:extLst>
          </p:cNvPr>
          <p:cNvSpPr>
            <a:spLocks noGrp="1"/>
          </p:cNvSpPr>
          <p:nvPr>
            <p:ph type="title"/>
          </p:nvPr>
        </p:nvSpPr>
        <p:spPr/>
        <p:txBody>
          <a:bodyPr/>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632AED93-5381-4EFB-F529-1599898542E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9EB44EF0-B7A8-4D01-AD87-73EBC9E88758}"/>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F493236F-4505-3854-AB66-5CF14B32BFD7}"/>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7F05EF8A-44DE-3332-F738-8AF99ACE94E9}"/>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48317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250670A-F680-756B-0A91-4F00D8CC3E6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35FC8CD6-DE64-86A0-81FC-78DEA834F79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CA1AF295-744E-C2C7-DD80-C69BB6BF72C8}"/>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4A1A71BD-B556-BFD3-726C-E207A63A36A2}"/>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9C90A574-A8CB-C4BF-2E9A-6A35442F2AB1}"/>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364189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2652C-9C7B-9E7A-BB77-D8826B08A3F0}"/>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919B59E6-A830-F83D-3017-5A665BA91E2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9183C18A-A45A-162C-65A4-A0CE0B0A945E}"/>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BBF19A33-3519-D27B-B3A7-3542C84D177F}"/>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09B839D2-88D4-328B-6733-4A7F7C92C571}"/>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315952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75E28E-E14E-8E45-FD15-985DCB748B9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GB"/>
          </a:p>
        </p:txBody>
      </p:sp>
      <p:sp>
        <p:nvSpPr>
          <p:cNvPr id="3" name="Текст 2">
            <a:extLst>
              <a:ext uri="{FF2B5EF4-FFF2-40B4-BE49-F238E27FC236}">
                <a16:creationId xmlns:a16="http://schemas.microsoft.com/office/drawing/2014/main" id="{CCA859AE-743F-051F-E4E5-DE0979AD4B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AEFF1D8-F160-6049-EC3A-DF015808974F}"/>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F11A39EF-CD71-DBE8-368A-61CA2727D438}"/>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EC911F12-4741-FF26-4FD4-58D55E380940}"/>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3998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D5CFC-DDF9-3415-6062-539003CCBC4C}"/>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90CDB2C6-6715-69AE-2910-4DED3376363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Объект 3">
            <a:extLst>
              <a:ext uri="{FF2B5EF4-FFF2-40B4-BE49-F238E27FC236}">
                <a16:creationId xmlns:a16="http://schemas.microsoft.com/office/drawing/2014/main" id="{615C8492-EDA7-9CE0-CFD9-671B9EB0E72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Дата 4">
            <a:extLst>
              <a:ext uri="{FF2B5EF4-FFF2-40B4-BE49-F238E27FC236}">
                <a16:creationId xmlns:a16="http://schemas.microsoft.com/office/drawing/2014/main" id="{98A20102-8436-F4AE-DA3A-A557E71CC526}"/>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6" name="Нижний колонтитул 5">
            <a:extLst>
              <a:ext uri="{FF2B5EF4-FFF2-40B4-BE49-F238E27FC236}">
                <a16:creationId xmlns:a16="http://schemas.microsoft.com/office/drawing/2014/main" id="{25CA04F7-729F-0CA1-D368-299FD78761DE}"/>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6AE8A24C-3BAD-D63A-E82B-675324E95510}"/>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18553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C8318D-86D0-80E1-9438-2514AD0C854E}"/>
              </a:ext>
            </a:extLst>
          </p:cNvPr>
          <p:cNvSpPr>
            <a:spLocks noGrp="1"/>
          </p:cNvSpPr>
          <p:nvPr>
            <p:ph type="title"/>
          </p:nvPr>
        </p:nvSpPr>
        <p:spPr>
          <a:xfrm>
            <a:off x="839788" y="365125"/>
            <a:ext cx="10515600" cy="1325563"/>
          </a:xfrm>
        </p:spPr>
        <p:txBody>
          <a:bodyPr/>
          <a:lstStyle/>
          <a:p>
            <a:r>
              <a:rPr lang="ru-RU"/>
              <a:t>Образец заголовка</a:t>
            </a:r>
            <a:endParaRPr lang="en-GB"/>
          </a:p>
        </p:txBody>
      </p:sp>
      <p:sp>
        <p:nvSpPr>
          <p:cNvPr id="3" name="Текст 2">
            <a:extLst>
              <a:ext uri="{FF2B5EF4-FFF2-40B4-BE49-F238E27FC236}">
                <a16:creationId xmlns:a16="http://schemas.microsoft.com/office/drawing/2014/main" id="{44F73BEA-FB45-0248-2551-0C502E651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22846E0-C4C8-5355-893B-687783FA6B6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Текст 4">
            <a:extLst>
              <a:ext uri="{FF2B5EF4-FFF2-40B4-BE49-F238E27FC236}">
                <a16:creationId xmlns:a16="http://schemas.microsoft.com/office/drawing/2014/main" id="{410CB6ED-BA99-27C4-6DB6-301142B832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CF4F39B-893E-FE9A-C70A-F2ED64D2A6C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7" name="Дата 6">
            <a:extLst>
              <a:ext uri="{FF2B5EF4-FFF2-40B4-BE49-F238E27FC236}">
                <a16:creationId xmlns:a16="http://schemas.microsoft.com/office/drawing/2014/main" id="{0B5219B6-01C7-3B66-9907-526A0A9325E9}"/>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8" name="Нижний колонтитул 7">
            <a:extLst>
              <a:ext uri="{FF2B5EF4-FFF2-40B4-BE49-F238E27FC236}">
                <a16:creationId xmlns:a16="http://schemas.microsoft.com/office/drawing/2014/main" id="{052CA95D-9057-0540-491E-D5D82C71CD70}"/>
              </a:ext>
            </a:extLst>
          </p:cNvPr>
          <p:cNvSpPr>
            <a:spLocks noGrp="1"/>
          </p:cNvSpPr>
          <p:nvPr>
            <p:ph type="ftr" sz="quarter" idx="11"/>
          </p:nvPr>
        </p:nvSpPr>
        <p:spPr/>
        <p:txBody>
          <a:bodyPr/>
          <a:lstStyle/>
          <a:p>
            <a:endParaRPr lang="en-GB"/>
          </a:p>
        </p:txBody>
      </p:sp>
      <p:sp>
        <p:nvSpPr>
          <p:cNvPr id="9" name="Номер слайда 8">
            <a:extLst>
              <a:ext uri="{FF2B5EF4-FFF2-40B4-BE49-F238E27FC236}">
                <a16:creationId xmlns:a16="http://schemas.microsoft.com/office/drawing/2014/main" id="{67C13CE4-C109-9B3C-887A-2DB9377A408F}"/>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303271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595CD0-1A8A-BC8A-62AB-BBB60A4F80C3}"/>
              </a:ext>
            </a:extLst>
          </p:cNvPr>
          <p:cNvSpPr>
            <a:spLocks noGrp="1"/>
          </p:cNvSpPr>
          <p:nvPr>
            <p:ph type="title"/>
          </p:nvPr>
        </p:nvSpPr>
        <p:spPr/>
        <p:txBody>
          <a:bodyPr/>
          <a:lstStyle/>
          <a:p>
            <a:r>
              <a:rPr lang="ru-RU"/>
              <a:t>Образец заголовка</a:t>
            </a:r>
            <a:endParaRPr lang="en-GB"/>
          </a:p>
        </p:txBody>
      </p:sp>
      <p:sp>
        <p:nvSpPr>
          <p:cNvPr id="3" name="Дата 2">
            <a:extLst>
              <a:ext uri="{FF2B5EF4-FFF2-40B4-BE49-F238E27FC236}">
                <a16:creationId xmlns:a16="http://schemas.microsoft.com/office/drawing/2014/main" id="{271734DC-07C6-FDC2-04FD-4D846C1FF7ED}"/>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4" name="Нижний колонтитул 3">
            <a:extLst>
              <a:ext uri="{FF2B5EF4-FFF2-40B4-BE49-F238E27FC236}">
                <a16:creationId xmlns:a16="http://schemas.microsoft.com/office/drawing/2014/main" id="{7B4A519E-6F0A-2344-7B11-50C3D2DC3959}"/>
              </a:ext>
            </a:extLst>
          </p:cNvPr>
          <p:cNvSpPr>
            <a:spLocks noGrp="1"/>
          </p:cNvSpPr>
          <p:nvPr>
            <p:ph type="ftr" sz="quarter" idx="11"/>
          </p:nvPr>
        </p:nvSpPr>
        <p:spPr/>
        <p:txBody>
          <a:bodyPr/>
          <a:lstStyle/>
          <a:p>
            <a:endParaRPr lang="en-GB"/>
          </a:p>
        </p:txBody>
      </p:sp>
      <p:sp>
        <p:nvSpPr>
          <p:cNvPr id="5" name="Номер слайда 4">
            <a:extLst>
              <a:ext uri="{FF2B5EF4-FFF2-40B4-BE49-F238E27FC236}">
                <a16:creationId xmlns:a16="http://schemas.microsoft.com/office/drawing/2014/main" id="{89E35E37-3F58-1283-F2BB-0A3EDE95DDDE}"/>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148062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7E12828-E16C-73E3-66D6-BF9F23C5D9D7}"/>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3" name="Нижний колонтитул 2">
            <a:extLst>
              <a:ext uri="{FF2B5EF4-FFF2-40B4-BE49-F238E27FC236}">
                <a16:creationId xmlns:a16="http://schemas.microsoft.com/office/drawing/2014/main" id="{B7CFC93F-342B-FAD7-2FD5-7B99B6ADD171}"/>
              </a:ext>
            </a:extLst>
          </p:cNvPr>
          <p:cNvSpPr>
            <a:spLocks noGrp="1"/>
          </p:cNvSpPr>
          <p:nvPr>
            <p:ph type="ftr" sz="quarter" idx="11"/>
          </p:nvPr>
        </p:nvSpPr>
        <p:spPr/>
        <p:txBody>
          <a:bodyPr/>
          <a:lstStyle/>
          <a:p>
            <a:endParaRPr lang="en-GB"/>
          </a:p>
        </p:txBody>
      </p:sp>
      <p:sp>
        <p:nvSpPr>
          <p:cNvPr id="4" name="Номер слайда 3">
            <a:extLst>
              <a:ext uri="{FF2B5EF4-FFF2-40B4-BE49-F238E27FC236}">
                <a16:creationId xmlns:a16="http://schemas.microsoft.com/office/drawing/2014/main" id="{07A51CF7-6A86-6BC3-D10B-233439ABA7BA}"/>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89461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375285-6386-A652-67BD-317672295E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Объект 2">
            <a:extLst>
              <a:ext uri="{FF2B5EF4-FFF2-40B4-BE49-F238E27FC236}">
                <a16:creationId xmlns:a16="http://schemas.microsoft.com/office/drawing/2014/main" id="{12D6A006-EA55-5824-E217-70088404B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Текст 3">
            <a:extLst>
              <a:ext uri="{FF2B5EF4-FFF2-40B4-BE49-F238E27FC236}">
                <a16:creationId xmlns:a16="http://schemas.microsoft.com/office/drawing/2014/main" id="{3D34A1CF-EFEE-1E1A-E200-D4D952D23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F3AC647-12DF-F808-B0CF-646B620A128C}"/>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6" name="Нижний колонтитул 5">
            <a:extLst>
              <a:ext uri="{FF2B5EF4-FFF2-40B4-BE49-F238E27FC236}">
                <a16:creationId xmlns:a16="http://schemas.microsoft.com/office/drawing/2014/main" id="{B627C32E-96D1-ADFD-6E0B-B5A395BCCEEF}"/>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93222C9C-0A14-A61C-9E35-CEADBEF4D874}"/>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46745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55C97C-1346-4321-F56E-ADC598FD771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Рисунок 2">
            <a:extLst>
              <a:ext uri="{FF2B5EF4-FFF2-40B4-BE49-F238E27FC236}">
                <a16:creationId xmlns:a16="http://schemas.microsoft.com/office/drawing/2014/main" id="{66998DC9-3DD7-1E0F-F2A0-707E53CEF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 3">
            <a:extLst>
              <a:ext uri="{FF2B5EF4-FFF2-40B4-BE49-F238E27FC236}">
                <a16:creationId xmlns:a16="http://schemas.microsoft.com/office/drawing/2014/main" id="{A53E8D4C-9B5F-A6E7-23F7-67AB70ACD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B5E7C04-8A7F-72D3-7690-42B9EC105134}"/>
              </a:ext>
            </a:extLst>
          </p:cNvPr>
          <p:cNvSpPr>
            <a:spLocks noGrp="1"/>
          </p:cNvSpPr>
          <p:nvPr>
            <p:ph type="dt" sz="half" idx="10"/>
          </p:nvPr>
        </p:nvSpPr>
        <p:spPr/>
        <p:txBody>
          <a:bodyPr/>
          <a:lstStyle/>
          <a:p>
            <a:fld id="{A5DE522D-E2DD-4610-A1B8-08EC4A337A3F}" type="datetimeFigureOut">
              <a:rPr lang="en-GB" smtClean="0"/>
              <a:t>06/06/2025</a:t>
            </a:fld>
            <a:endParaRPr lang="en-GB"/>
          </a:p>
        </p:txBody>
      </p:sp>
      <p:sp>
        <p:nvSpPr>
          <p:cNvPr id="6" name="Нижний колонтитул 5">
            <a:extLst>
              <a:ext uri="{FF2B5EF4-FFF2-40B4-BE49-F238E27FC236}">
                <a16:creationId xmlns:a16="http://schemas.microsoft.com/office/drawing/2014/main" id="{51481588-FACF-1EBD-6378-A06002D433C1}"/>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33BD52D4-4800-245F-0CA5-B896747975E2}"/>
              </a:ext>
            </a:extLst>
          </p:cNvPr>
          <p:cNvSpPr>
            <a:spLocks noGrp="1"/>
          </p:cNvSpPr>
          <p:nvPr>
            <p:ph type="sldNum" sz="quarter" idx="12"/>
          </p:nvPr>
        </p:nvSpPr>
        <p:spPr/>
        <p:txBody>
          <a:bodyPr/>
          <a:lstStyle/>
          <a:p>
            <a:fld id="{DCEB06AB-336A-4FA1-BDFE-FEECB2D70CE3}" type="slidenum">
              <a:rPr lang="en-GB" smtClean="0"/>
              <a:t>‹#›</a:t>
            </a:fld>
            <a:endParaRPr lang="en-GB"/>
          </a:p>
        </p:txBody>
      </p:sp>
    </p:spTree>
    <p:extLst>
      <p:ext uri="{BB962C8B-B14F-4D97-AF65-F5344CB8AC3E}">
        <p14:creationId xmlns:p14="http://schemas.microsoft.com/office/powerpoint/2010/main" val="248602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38A53D-BA69-2275-FC7D-F8990CBA7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GB"/>
          </a:p>
        </p:txBody>
      </p:sp>
      <p:sp>
        <p:nvSpPr>
          <p:cNvPr id="3" name="Текст 2">
            <a:extLst>
              <a:ext uri="{FF2B5EF4-FFF2-40B4-BE49-F238E27FC236}">
                <a16:creationId xmlns:a16="http://schemas.microsoft.com/office/drawing/2014/main" id="{B71A35CE-CC46-5712-A374-93DAE73A3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C2619E33-0DCA-6E76-88E3-47CC769C0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E522D-E2DD-4610-A1B8-08EC4A337A3F}" type="datetimeFigureOut">
              <a:rPr lang="en-GB" smtClean="0"/>
              <a:t>06/06/2025</a:t>
            </a:fld>
            <a:endParaRPr lang="en-GB"/>
          </a:p>
        </p:txBody>
      </p:sp>
      <p:sp>
        <p:nvSpPr>
          <p:cNvPr id="5" name="Нижний колонтитул 4">
            <a:extLst>
              <a:ext uri="{FF2B5EF4-FFF2-40B4-BE49-F238E27FC236}">
                <a16:creationId xmlns:a16="http://schemas.microsoft.com/office/drawing/2014/main" id="{A0937A36-D38B-9843-5EA1-3F9F934011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Номер слайда 5">
            <a:extLst>
              <a:ext uri="{FF2B5EF4-FFF2-40B4-BE49-F238E27FC236}">
                <a16:creationId xmlns:a16="http://schemas.microsoft.com/office/drawing/2014/main" id="{CC77939C-BDEB-6FBE-91C6-6495AAB05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B06AB-336A-4FA1-BDFE-FEECB2D70CE3}" type="slidenum">
              <a:rPr lang="en-GB" smtClean="0"/>
              <a:t>‹#›</a:t>
            </a:fld>
            <a:endParaRPr lang="en-GB"/>
          </a:p>
        </p:txBody>
      </p:sp>
    </p:spTree>
    <p:extLst>
      <p:ext uri="{BB962C8B-B14F-4D97-AF65-F5344CB8AC3E}">
        <p14:creationId xmlns:p14="http://schemas.microsoft.com/office/powerpoint/2010/main" val="344403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ure.com/articles/ncomms5022" TargetMode="External"/><Relationship Id="rId7" Type="http://schemas.openxmlformats.org/officeDocument/2006/relationships/hyperlink" Target="https://link.springer.com/article/10.1007/s00259-021-05284-5"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proceedings.mlr.press/v116/kumar20a.html"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elifesciences.org/articles/30823" TargetMode="External"/><Relationship Id="rId2" Type="http://schemas.openxmlformats.org/officeDocument/2006/relationships/slideLayout" Target="../slideLayouts/slideLayout2.xml"/><Relationship Id="rId1" Type="http://schemas.openxmlformats.org/officeDocument/2006/relationships/video" Target="file:///C:\Docs\Presentation\elife-30823-video2.mp4"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lifetime-initiative.eu/"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gif"/><Relationship Id="rId7" Type="http://schemas.openxmlformats.org/officeDocument/2006/relationships/hyperlink" Target="https://arxiv.org/abs/1804.0758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ream.pinellolab.org/" TargetMode="External"/><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aml.2006.04.022" TargetMode="External"/><Relationship Id="rId7" Type="http://schemas.openxmlformats.org/officeDocument/2006/relationships/hyperlink" Target="https://pca.narod.ru/" TargetMode="External"/><Relationship Id="rId2" Type="http://schemas.openxmlformats.org/officeDocument/2006/relationships/hyperlink" Target="https://pca.narod.ru/ZINANN.htm" TargetMode="External"/><Relationship Id="rId1" Type="http://schemas.openxmlformats.org/officeDocument/2006/relationships/slideLayout" Target="../slideLayouts/slideLayout2.xml"/><Relationship Id="rId6" Type="http://schemas.openxmlformats.org/officeDocument/2006/relationships/hyperlink" Target="https://doi.org/10.1038/s41467-019-09670-4" TargetMode="External"/><Relationship Id="rId5" Type="http://schemas.openxmlformats.org/officeDocument/2006/relationships/hyperlink" Target="http://arxiv.org/abs/1001.1122" TargetMode="External"/><Relationship Id="rId4" Type="http://schemas.openxmlformats.org/officeDocument/2006/relationships/hyperlink" Target="http://arxiv.org/abs/0809.049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186/s12859-020-03548-9" TargetMode="External"/><Relationship Id="rId2" Type="http://schemas.openxmlformats.org/officeDocument/2006/relationships/hyperlink" Target="https://doi.org/10.3390/e22030296" TargetMode="External"/><Relationship Id="rId1" Type="http://schemas.openxmlformats.org/officeDocument/2006/relationships/slideLayout" Target="../slideLayouts/slideLayout2.xml"/><Relationship Id="rId6" Type="http://schemas.openxmlformats.org/officeDocument/2006/relationships/hyperlink" Target="https://doi.org/10.1164/rccm.202401-0127OC" TargetMode="External"/><Relationship Id="rId5" Type="http://schemas.openxmlformats.org/officeDocument/2006/relationships/hyperlink" Target="https://doi.org/10.3389/fmolb.2021.793912" TargetMode="External"/><Relationship Id="rId4" Type="http://schemas.openxmlformats.org/officeDocument/2006/relationships/hyperlink" Target="https://doi.org/10.1093/gigascience/giaa12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scholar.google.com/citations?user=r29H9sQAAAAJ&amp;hl=ru" TargetMode="External"/><Relationship Id="rId2" Type="http://schemas.openxmlformats.org/officeDocument/2006/relationships/hyperlink" Target="https://scholar.google.com/citations?user=D8XkcCIAAAAJ&amp;hl=ru" TargetMode="External"/><Relationship Id="rId1" Type="http://schemas.openxmlformats.org/officeDocument/2006/relationships/slideLayout" Target="../slideLayouts/slideLayout2.xml"/><Relationship Id="rId5" Type="http://schemas.openxmlformats.org/officeDocument/2006/relationships/hyperlink" Target="https://github.com/Mirkes" TargetMode="External"/><Relationship Id="rId4" Type="http://schemas.openxmlformats.org/officeDocument/2006/relationships/hyperlink" Target="https://github.com/lamhd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2.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6C5923-D048-C661-4FF8-D421A5AB7A86}"/>
              </a:ext>
            </a:extLst>
          </p:cNvPr>
          <p:cNvSpPr>
            <a:spLocks noGrp="1"/>
          </p:cNvSpPr>
          <p:nvPr>
            <p:ph type="ctrTitle"/>
          </p:nvPr>
        </p:nvSpPr>
        <p:spPr>
          <a:xfrm>
            <a:off x="1063171" y="645885"/>
            <a:ext cx="11026330" cy="3653540"/>
          </a:xfrm>
        </p:spPr>
        <p:txBody>
          <a:bodyPr>
            <a:normAutofit/>
          </a:bodyPr>
          <a:lstStyle/>
          <a:p>
            <a:pPr>
              <a:spcAft>
                <a:spcPts val="800"/>
              </a:spcAft>
            </a:pPr>
            <a:r>
              <a:rPr lang="ru-RU" sz="4000" b="1" dirty="0">
                <a:solidFill>
                  <a:schemeClr val="accent1"/>
                </a:solidFill>
                <a:latin typeface="Arial" panose="020B0604020202020204" pitchFamily="34" charset="0"/>
                <a:cs typeface="Arial" panose="020B0604020202020204" pitchFamily="34" charset="0"/>
              </a:rPr>
              <a:t>Геометрия данных: от главных многообразий до топологических грамматик с приложениями к динамическому </a:t>
            </a:r>
            <a:r>
              <a:rPr lang="ru-RU" sz="4000" b="1" dirty="0" err="1">
                <a:solidFill>
                  <a:schemeClr val="accent1"/>
                </a:solidFill>
                <a:latin typeface="Arial" panose="020B0604020202020204" pitchFamily="34" charset="0"/>
                <a:cs typeface="Arial" panose="020B0604020202020204" pitchFamily="34" charset="0"/>
              </a:rPr>
              <a:t>фенотипированию</a:t>
            </a:r>
            <a:r>
              <a:rPr lang="ru-RU" sz="4000" b="1" dirty="0">
                <a:solidFill>
                  <a:schemeClr val="accent1"/>
                </a:solidFill>
                <a:latin typeface="Arial" panose="020B0604020202020204" pitchFamily="34" charset="0"/>
                <a:cs typeface="Arial" panose="020B0604020202020204" pitchFamily="34" charset="0"/>
              </a:rPr>
              <a:t> болезней и построению ветвящегося </a:t>
            </a:r>
            <a:r>
              <a:rPr lang="ru-RU" sz="4000" b="1" dirty="0" err="1">
                <a:solidFill>
                  <a:schemeClr val="accent1"/>
                </a:solidFill>
                <a:latin typeface="Arial" panose="020B0604020202020204" pitchFamily="34" charset="0"/>
                <a:cs typeface="Arial" panose="020B0604020202020204" pitchFamily="34" charset="0"/>
              </a:rPr>
              <a:t>псевдовремени</a:t>
            </a:r>
            <a:r>
              <a:rPr lang="ru-RU" sz="4000" b="1" dirty="0">
                <a:solidFill>
                  <a:schemeClr val="accent1"/>
                </a:solidFill>
                <a:latin typeface="Arial" panose="020B0604020202020204" pitchFamily="34" charset="0"/>
                <a:cs typeface="Arial" panose="020B0604020202020204" pitchFamily="34" charset="0"/>
              </a:rPr>
              <a:t> развития.</a:t>
            </a:r>
          </a:p>
        </p:txBody>
      </p:sp>
      <p:sp>
        <p:nvSpPr>
          <p:cNvPr id="3" name="Подзаголовок 2">
            <a:extLst>
              <a:ext uri="{FF2B5EF4-FFF2-40B4-BE49-F238E27FC236}">
                <a16:creationId xmlns:a16="http://schemas.microsoft.com/office/drawing/2014/main" id="{17C09924-1637-433A-00E1-1D8DC2197FDA}"/>
              </a:ext>
            </a:extLst>
          </p:cNvPr>
          <p:cNvSpPr>
            <a:spLocks noGrp="1"/>
          </p:cNvSpPr>
          <p:nvPr>
            <p:ph type="subTitle" idx="1"/>
          </p:nvPr>
        </p:nvSpPr>
        <p:spPr>
          <a:xfrm>
            <a:off x="1748972" y="4426856"/>
            <a:ext cx="9144000" cy="1785259"/>
          </a:xfrm>
        </p:spPr>
        <p:txBody>
          <a:bodyPr>
            <a:normAutofit/>
          </a:bodyPr>
          <a:lstStyle/>
          <a:p>
            <a:r>
              <a:rPr lang="ru-RU" sz="2800" b="0" i="0" dirty="0">
                <a:solidFill>
                  <a:srgbClr val="000000"/>
                </a:solidFill>
                <a:effectLst/>
                <a:latin typeface="Arial" panose="020B0604020202020204" pitchFamily="34" charset="0"/>
              </a:rPr>
              <a:t>Александр Николаевич Горбань</a:t>
            </a:r>
            <a:br>
              <a:rPr lang="ru-RU" sz="2800" b="0" i="0" dirty="0">
                <a:solidFill>
                  <a:srgbClr val="000000"/>
                </a:solidFill>
                <a:effectLst/>
                <a:latin typeface="Arial" panose="020B0604020202020204" pitchFamily="34" charset="0"/>
              </a:rPr>
            </a:br>
            <a:r>
              <a:rPr lang="ru-RU" sz="2800" b="0" i="0" dirty="0">
                <a:solidFill>
                  <a:srgbClr val="000000"/>
                </a:solidFill>
                <a:effectLst/>
                <a:latin typeface="Arial" panose="020B0604020202020204" pitchFamily="34" charset="0"/>
              </a:rPr>
              <a:t>с участием Андрея Юрьевича Зиновьева</a:t>
            </a:r>
            <a:br>
              <a:rPr lang="en-GB" sz="2800" b="0" i="0" dirty="0">
                <a:solidFill>
                  <a:srgbClr val="000000"/>
                </a:solidFill>
                <a:effectLst/>
                <a:latin typeface="Arial" panose="020B0604020202020204" pitchFamily="34" charset="0"/>
              </a:rPr>
            </a:br>
            <a:endParaRPr lang="en-GB" sz="2800" dirty="0"/>
          </a:p>
        </p:txBody>
      </p:sp>
      <p:pic>
        <p:nvPicPr>
          <p:cNvPr id="4" name="Рисунок 3">
            <a:extLst>
              <a:ext uri="{FF2B5EF4-FFF2-40B4-BE49-F238E27FC236}">
                <a16:creationId xmlns:a16="http://schemas.microsoft.com/office/drawing/2014/main" id="{A10477F4-B142-3D97-AC26-A5CEE7135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26856"/>
            <a:ext cx="2486743" cy="1657828"/>
          </a:xfrm>
          <a:prstGeom prst="rect">
            <a:avLst/>
          </a:prstGeom>
        </p:spPr>
      </p:pic>
      <p:pic>
        <p:nvPicPr>
          <p:cNvPr id="5" name="Picture 2" descr="Andrei Zinovyev">
            <a:extLst>
              <a:ext uri="{FF2B5EF4-FFF2-40B4-BE49-F238E27FC236}">
                <a16:creationId xmlns:a16="http://schemas.microsoft.com/office/drawing/2014/main" id="{00273124-8E00-C235-E22C-6A41DF387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2399" y="4426856"/>
            <a:ext cx="1879601" cy="186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9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DF03F-0105-EB04-50F0-C4026F58B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7D09E-B06F-181A-0750-9A5C7D53F593}"/>
              </a:ext>
            </a:extLst>
          </p:cNvPr>
          <p:cNvSpPr>
            <a:spLocks noGrp="1"/>
          </p:cNvSpPr>
          <p:nvPr>
            <p:ph type="title"/>
          </p:nvPr>
        </p:nvSpPr>
        <p:spPr/>
        <p:txBody>
          <a:bodyPr/>
          <a:lstStyle/>
          <a:p>
            <a:r>
              <a:rPr lang="ru-RU" b="1" dirty="0">
                <a:solidFill>
                  <a:srgbClr val="0070C0"/>
                </a:solidFill>
              </a:rPr>
              <a:t>Иерархия гранулярной вселенной</a:t>
            </a:r>
            <a:endParaRPr lang="en-GB" b="1" dirty="0">
              <a:solidFill>
                <a:srgbClr val="0070C0"/>
              </a:solidFill>
            </a:endParaRPr>
          </a:p>
        </p:txBody>
      </p:sp>
      <p:sp>
        <p:nvSpPr>
          <p:cNvPr id="3" name="Slide Number Placeholder 2">
            <a:extLst>
              <a:ext uri="{FF2B5EF4-FFF2-40B4-BE49-F238E27FC236}">
                <a16:creationId xmlns:a16="http://schemas.microsoft.com/office/drawing/2014/main" id="{624583E5-851C-2307-D7EB-A99D00C1A8E1}"/>
              </a:ext>
            </a:extLst>
          </p:cNvPr>
          <p:cNvSpPr>
            <a:spLocks noGrp="1"/>
          </p:cNvSpPr>
          <p:nvPr>
            <p:ph type="sldNum" sz="quarter" idx="12"/>
          </p:nvPr>
        </p:nvSpPr>
        <p:spPr/>
        <p:txBody>
          <a:bodyPr/>
          <a:lstStyle/>
          <a:p>
            <a:fld id="{B72D0B1B-00FF-4C44-A77D-37A8F800EEE6}" type="slidenum">
              <a:rPr lang="en-GB" smtClean="0"/>
              <a:t>10</a:t>
            </a:fld>
            <a:endParaRPr lang="en-GB"/>
          </a:p>
        </p:txBody>
      </p:sp>
      <p:pic>
        <p:nvPicPr>
          <p:cNvPr id="56" name="Picture 55">
            <a:extLst>
              <a:ext uri="{FF2B5EF4-FFF2-40B4-BE49-F238E27FC236}">
                <a16:creationId xmlns:a16="http://schemas.microsoft.com/office/drawing/2014/main" id="{7F419B9F-6713-36FF-8F7F-7243F746C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5" y="1690688"/>
            <a:ext cx="11466786" cy="3392912"/>
          </a:xfrm>
          <a:prstGeom prst="rect">
            <a:avLst/>
          </a:prstGeom>
        </p:spPr>
      </p:pic>
      <p:sp>
        <p:nvSpPr>
          <p:cNvPr id="57" name="TextBox 56">
            <a:extLst>
              <a:ext uri="{FF2B5EF4-FFF2-40B4-BE49-F238E27FC236}">
                <a16:creationId xmlns:a16="http://schemas.microsoft.com/office/drawing/2014/main" id="{ABA16D94-2D78-B10A-2348-06D0B82C1E9A}"/>
              </a:ext>
            </a:extLst>
          </p:cNvPr>
          <p:cNvSpPr txBox="1"/>
          <p:nvPr/>
        </p:nvSpPr>
        <p:spPr>
          <a:xfrm>
            <a:off x="94592" y="5288340"/>
            <a:ext cx="12383327" cy="1569660"/>
          </a:xfrm>
          <a:prstGeom prst="rect">
            <a:avLst/>
          </a:prstGeom>
          <a:noFill/>
        </p:spPr>
        <p:txBody>
          <a:bodyPr wrap="square" rtlCol="0">
            <a:spAutoFit/>
          </a:bodyPr>
          <a:lstStyle/>
          <a:p>
            <a:r>
              <a:rPr lang="ru-RU" sz="3200" dirty="0"/>
              <a:t>Распределения в реальном мире данных представляют собой, скорее, смесь кластеров (“паттернов”), чем регулярные распределения</a:t>
            </a:r>
            <a:endParaRPr lang="en-GB" sz="3200" dirty="0"/>
          </a:p>
        </p:txBody>
      </p:sp>
    </p:spTree>
    <p:extLst>
      <p:ext uri="{BB962C8B-B14F-4D97-AF65-F5344CB8AC3E}">
        <p14:creationId xmlns:p14="http://schemas.microsoft.com/office/powerpoint/2010/main" val="196156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96C7-C788-F35D-D280-974496D35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E178E-7062-2D8C-1A90-C4C38A44523A}"/>
              </a:ext>
            </a:extLst>
          </p:cNvPr>
          <p:cNvSpPr>
            <a:spLocks noGrp="1"/>
          </p:cNvSpPr>
          <p:nvPr>
            <p:ph type="title"/>
          </p:nvPr>
        </p:nvSpPr>
        <p:spPr>
          <a:xfrm>
            <a:off x="838200" y="365125"/>
            <a:ext cx="10907110" cy="5991225"/>
          </a:xfrm>
        </p:spPr>
        <p:txBody>
          <a:bodyPr>
            <a:normAutofit/>
          </a:bodyPr>
          <a:lstStyle/>
          <a:p>
            <a:pPr marL="514350" indent="-514350"/>
            <a:r>
              <a:rPr lang="ru-RU" dirty="0"/>
              <a:t>Распределения данных в реальной жизни очень далеки от классических </a:t>
            </a:r>
            <a:r>
              <a:rPr lang="ru-RU" dirty="0" err="1"/>
              <a:t>i.i.d</a:t>
            </a:r>
            <a:r>
              <a:rPr lang="ru-RU" dirty="0"/>
              <a:t>. выборок из обычных распределений:</a:t>
            </a:r>
            <a:br>
              <a:rPr lang="ru-RU" dirty="0"/>
            </a:br>
            <a:br>
              <a:rPr lang="en-GB" b="1" dirty="0"/>
            </a:br>
            <a:r>
              <a:rPr lang="en-GB" dirty="0"/>
              <a:t>“</a:t>
            </a:r>
            <a:r>
              <a:rPr lang="en-GB" b="1" i="1" dirty="0"/>
              <a:t>the points we care about are from </a:t>
            </a:r>
            <a:br>
              <a:rPr lang="en-GB" b="1" i="1" dirty="0"/>
            </a:br>
            <a:r>
              <a:rPr lang="en-GB" b="1" i="1" dirty="0"/>
              <a:t> an extremely non-random distribution</a:t>
            </a:r>
            <a:r>
              <a:rPr lang="en-GB" dirty="0"/>
              <a:t>” </a:t>
            </a:r>
            <a:br>
              <a:rPr lang="en-GB" dirty="0"/>
            </a:br>
            <a:r>
              <a:rPr lang="en-GB" dirty="0"/>
              <a:t>(Geoffrey Hinton, private letter to ANG.)</a:t>
            </a:r>
          </a:p>
        </p:txBody>
      </p:sp>
      <p:sp>
        <p:nvSpPr>
          <p:cNvPr id="4" name="Slide Number Placeholder 3">
            <a:extLst>
              <a:ext uri="{FF2B5EF4-FFF2-40B4-BE49-F238E27FC236}">
                <a16:creationId xmlns:a16="http://schemas.microsoft.com/office/drawing/2014/main" id="{5800EDA1-A66B-14F4-E2F5-F4A96F25FDCD}"/>
              </a:ext>
            </a:extLst>
          </p:cNvPr>
          <p:cNvSpPr>
            <a:spLocks noGrp="1"/>
          </p:cNvSpPr>
          <p:nvPr>
            <p:ph type="sldNum" sz="quarter" idx="12"/>
          </p:nvPr>
        </p:nvSpPr>
        <p:spPr/>
        <p:txBody>
          <a:bodyPr/>
          <a:lstStyle/>
          <a:p>
            <a:fld id="{B72D0B1B-00FF-4C44-A77D-37A8F800EEE6}" type="slidenum">
              <a:rPr lang="en-GB" smtClean="0"/>
              <a:t>11</a:t>
            </a:fld>
            <a:endParaRPr lang="en-GB"/>
          </a:p>
        </p:txBody>
      </p:sp>
    </p:spTree>
    <p:extLst>
      <p:ext uri="{BB962C8B-B14F-4D97-AF65-F5344CB8AC3E}">
        <p14:creationId xmlns:p14="http://schemas.microsoft.com/office/powerpoint/2010/main" val="158843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17034-751D-8B8B-F61C-7B316A2A4FE3}"/>
              </a:ext>
            </a:extLst>
          </p:cNvPr>
          <p:cNvSpPr>
            <a:spLocks noGrp="1"/>
          </p:cNvSpPr>
          <p:nvPr>
            <p:ph type="title"/>
          </p:nvPr>
        </p:nvSpPr>
        <p:spPr>
          <a:xfrm>
            <a:off x="838200" y="2169648"/>
            <a:ext cx="10515600" cy="1325563"/>
          </a:xfrm>
        </p:spPr>
        <p:txBody>
          <a:bodyPr/>
          <a:lstStyle/>
          <a:p>
            <a:r>
              <a:rPr lang="ru-RU" b="1" dirty="0">
                <a:solidFill>
                  <a:schemeClr val="accent1"/>
                </a:solidFill>
              </a:rPr>
              <a:t>От «динамики» точек и кластеров к «статике» траекторий</a:t>
            </a:r>
            <a:endParaRPr lang="en-GB" b="1" dirty="0">
              <a:solidFill>
                <a:schemeClr val="accent1"/>
              </a:solidFill>
            </a:endParaRPr>
          </a:p>
        </p:txBody>
      </p:sp>
    </p:spTree>
    <p:extLst>
      <p:ext uri="{BB962C8B-B14F-4D97-AF65-F5344CB8AC3E}">
        <p14:creationId xmlns:p14="http://schemas.microsoft.com/office/powerpoint/2010/main" val="379073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6">
            <a:extLst>
              <a:ext uri="{FF2B5EF4-FFF2-40B4-BE49-F238E27FC236}">
                <a16:creationId xmlns:a16="http://schemas.microsoft.com/office/drawing/2014/main" id="{B4CF84CD-4CA3-0352-B307-968A59533678}"/>
              </a:ext>
            </a:extLst>
          </p:cNvPr>
          <p:cNvSpPr>
            <a:spLocks noChangeArrowheads="1"/>
          </p:cNvSpPr>
          <p:nvPr/>
        </p:nvSpPr>
        <p:spPr bwMode="auto">
          <a:xfrm>
            <a:off x="1524000" y="5991225"/>
            <a:ext cx="9144000" cy="889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2400"/>
          </a:p>
        </p:txBody>
      </p:sp>
      <p:pic>
        <p:nvPicPr>
          <p:cNvPr id="6147" name="Image 13">
            <a:extLst>
              <a:ext uri="{FF2B5EF4-FFF2-40B4-BE49-F238E27FC236}">
                <a16:creationId xmlns:a16="http://schemas.microsoft.com/office/drawing/2014/main" id="{13990B3F-A337-7E3F-24D6-977A02DA8D6A}"/>
              </a:ext>
            </a:extLst>
          </p:cNvPr>
          <p:cNvPicPr>
            <a:picLocks noChangeAspect="1"/>
          </p:cNvPicPr>
          <p:nvPr/>
        </p:nvPicPr>
        <p:blipFill>
          <a:blip r:embed="rId2">
            <a:extLst>
              <a:ext uri="{28A0092B-C50C-407E-A947-70E740481C1C}">
                <a14:useLocalDpi xmlns:a14="http://schemas.microsoft.com/office/drawing/2010/main" val="0"/>
              </a:ext>
            </a:extLst>
          </a:blip>
          <a:srcRect b="29407"/>
          <a:stretch>
            <a:fillRect/>
          </a:stretch>
        </p:blipFill>
        <p:spPr bwMode="auto">
          <a:xfrm>
            <a:off x="5499100" y="3940176"/>
            <a:ext cx="41036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re 1">
            <a:extLst>
              <a:ext uri="{FF2B5EF4-FFF2-40B4-BE49-F238E27FC236}">
                <a16:creationId xmlns:a16="http://schemas.microsoft.com/office/drawing/2014/main" id="{0AF5210C-C2F4-5724-2BD2-8513D227B6D0}"/>
              </a:ext>
            </a:extLst>
          </p:cNvPr>
          <p:cNvSpPr>
            <a:spLocks noGrp="1"/>
          </p:cNvSpPr>
          <p:nvPr>
            <p:ph type="title"/>
          </p:nvPr>
        </p:nvSpPr>
        <p:spPr>
          <a:xfrm>
            <a:off x="838200" y="365126"/>
            <a:ext cx="10515600" cy="811212"/>
          </a:xfrm>
        </p:spPr>
        <p:txBody>
          <a:bodyPr/>
          <a:lstStyle/>
          <a:p>
            <a:r>
              <a:rPr lang="ru-RU" altLang="en-US" b="1" dirty="0">
                <a:solidFill>
                  <a:srgbClr val="0070C0"/>
                </a:solidFill>
                <a:cs typeface="ヒラギノ角ゴ Pro W3"/>
              </a:rPr>
              <a:t>Траектории в биомедицинских данных</a:t>
            </a:r>
            <a:endParaRPr lang="en-US" altLang="en-US" b="1" dirty="0">
              <a:solidFill>
                <a:srgbClr val="0070C0"/>
              </a:solidFill>
              <a:cs typeface="ヒラギノ角ゴ Pro W3"/>
            </a:endParaRPr>
          </a:p>
        </p:txBody>
      </p:sp>
      <p:sp>
        <p:nvSpPr>
          <p:cNvPr id="6149" name="Rectangle 4">
            <a:extLst>
              <a:ext uri="{FF2B5EF4-FFF2-40B4-BE49-F238E27FC236}">
                <a16:creationId xmlns:a16="http://schemas.microsoft.com/office/drawing/2014/main" id="{53548264-BBC5-7A52-AEA0-1FD4C5B7A9E8}"/>
              </a:ext>
            </a:extLst>
          </p:cNvPr>
          <p:cNvSpPr>
            <a:spLocks noChangeArrowheads="1"/>
          </p:cNvSpPr>
          <p:nvPr/>
        </p:nvSpPr>
        <p:spPr bwMode="auto">
          <a:xfrm>
            <a:off x="6024564" y="6581776"/>
            <a:ext cx="3317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hlinkClick r:id="rId3"/>
              </a:rPr>
              <a:t>https://www.nature.com/articles/ncomms5022</a:t>
            </a:r>
            <a:r>
              <a:rPr lang="en-US" altLang="en-US" sz="1200"/>
              <a:t> </a:t>
            </a:r>
          </a:p>
        </p:txBody>
      </p:sp>
      <p:pic>
        <p:nvPicPr>
          <p:cNvPr id="6150" name="Image 5">
            <a:extLst>
              <a:ext uri="{FF2B5EF4-FFF2-40B4-BE49-F238E27FC236}">
                <a16:creationId xmlns:a16="http://schemas.microsoft.com/office/drawing/2014/main" id="{1028F452-5193-86E5-8E11-27A153E8CA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2754314"/>
            <a:ext cx="403225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6">
            <a:extLst>
              <a:ext uri="{FF2B5EF4-FFF2-40B4-BE49-F238E27FC236}">
                <a16:creationId xmlns:a16="http://schemas.microsoft.com/office/drawing/2014/main" id="{FB783332-E3A2-8244-0EE4-0F37692207CA}"/>
              </a:ext>
            </a:extLst>
          </p:cNvPr>
          <p:cNvSpPr>
            <a:spLocks noChangeArrowheads="1"/>
          </p:cNvSpPr>
          <p:nvPr/>
        </p:nvSpPr>
        <p:spPr bwMode="auto">
          <a:xfrm>
            <a:off x="6161088" y="3565526"/>
            <a:ext cx="3535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hlinkClick r:id="rId5"/>
              </a:rPr>
              <a:t>http://proceedings.mlr.press/v116/kumar20a.html</a:t>
            </a:r>
            <a:r>
              <a:rPr lang="en-US" altLang="en-US" sz="1200"/>
              <a:t> </a:t>
            </a:r>
          </a:p>
        </p:txBody>
      </p:sp>
      <p:sp>
        <p:nvSpPr>
          <p:cNvPr id="6152" name="ZoneTexte 7">
            <a:extLst>
              <a:ext uri="{FF2B5EF4-FFF2-40B4-BE49-F238E27FC236}">
                <a16:creationId xmlns:a16="http://schemas.microsoft.com/office/drawing/2014/main" id="{969EE07C-C90B-AC09-774F-0FCED0E80FE2}"/>
              </a:ext>
            </a:extLst>
          </p:cNvPr>
          <p:cNvSpPr txBox="1">
            <a:spLocks noChangeArrowheads="1"/>
          </p:cNvSpPr>
          <p:nvPr/>
        </p:nvSpPr>
        <p:spPr bwMode="auto">
          <a:xfrm>
            <a:off x="2566989" y="2981326"/>
            <a:ext cx="3188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dirty="0"/>
              <a:t>Клинические данные</a:t>
            </a:r>
            <a:endParaRPr lang="en-US" altLang="en-US" sz="2400" dirty="0"/>
          </a:p>
        </p:txBody>
      </p:sp>
      <p:sp>
        <p:nvSpPr>
          <p:cNvPr id="6153" name="ZoneTexte 8">
            <a:extLst>
              <a:ext uri="{FF2B5EF4-FFF2-40B4-BE49-F238E27FC236}">
                <a16:creationId xmlns:a16="http://schemas.microsoft.com/office/drawing/2014/main" id="{2B045963-C563-3985-7510-EF5C41133D57}"/>
              </a:ext>
            </a:extLst>
          </p:cNvPr>
          <p:cNvSpPr txBox="1">
            <a:spLocks noChangeArrowheads="1"/>
          </p:cNvSpPr>
          <p:nvPr/>
        </p:nvSpPr>
        <p:spPr bwMode="auto">
          <a:xfrm>
            <a:off x="1632770" y="1281113"/>
            <a:ext cx="3797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altLang="en-US" sz="2400" dirty="0"/>
              <a:t>Длительные наблюдения</a:t>
            </a:r>
            <a:endParaRPr lang="en-US" altLang="en-US" sz="2400" dirty="0"/>
          </a:p>
        </p:txBody>
      </p:sp>
      <p:sp>
        <p:nvSpPr>
          <p:cNvPr id="6154" name="ZoneTexte 9">
            <a:extLst>
              <a:ext uri="{FF2B5EF4-FFF2-40B4-BE49-F238E27FC236}">
                <a16:creationId xmlns:a16="http://schemas.microsoft.com/office/drawing/2014/main" id="{3458E99B-E21D-CC8D-1E8E-A8FAB1ADEDE6}"/>
              </a:ext>
            </a:extLst>
          </p:cNvPr>
          <p:cNvSpPr txBox="1">
            <a:spLocks noChangeArrowheads="1"/>
          </p:cNvSpPr>
          <p:nvPr/>
        </p:nvSpPr>
        <p:spPr bwMode="auto">
          <a:xfrm>
            <a:off x="1687534" y="4849813"/>
            <a:ext cx="37655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altLang="en-US" sz="2400" dirty="0"/>
              <a:t>Траектории заболеваний</a:t>
            </a:r>
            <a:endParaRPr lang="en-US" altLang="en-US" sz="2400" dirty="0"/>
          </a:p>
        </p:txBody>
      </p:sp>
      <p:pic>
        <p:nvPicPr>
          <p:cNvPr id="6155" name="Picture 2" descr="https://www.researchgate.net/publication/349934057/figure/fig1/AS:999688702550018@1615355768812/Longitudinal-whole-body-FFLT-PET-images-acquired-for-a-patient-who-received-RT-for_W640.jpg">
            <a:extLst>
              <a:ext uri="{FF2B5EF4-FFF2-40B4-BE49-F238E27FC236}">
                <a16:creationId xmlns:a16="http://schemas.microsoft.com/office/drawing/2014/main" id="{D63003F1-3C8F-D6D4-D3FF-03A53887D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1" y="1052513"/>
            <a:ext cx="38195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1">
            <a:extLst>
              <a:ext uri="{FF2B5EF4-FFF2-40B4-BE49-F238E27FC236}">
                <a16:creationId xmlns:a16="http://schemas.microsoft.com/office/drawing/2014/main" id="{509B923D-0FAB-55AA-260E-67CC0DAC2A0E}"/>
              </a:ext>
            </a:extLst>
          </p:cNvPr>
          <p:cNvSpPr>
            <a:spLocks noChangeArrowheads="1"/>
          </p:cNvSpPr>
          <p:nvPr/>
        </p:nvSpPr>
        <p:spPr bwMode="auto">
          <a:xfrm>
            <a:off x="5519738" y="2327276"/>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hlinkClick r:id="rId7"/>
              </a:rPr>
              <a:t>https://link.springer.com/article/10.1007/s00259-021-05284-5</a:t>
            </a:r>
            <a:r>
              <a:rPr lang="en-US" altLang="en-US" sz="1200"/>
              <a:t> </a:t>
            </a:r>
          </a:p>
        </p:txBody>
      </p:sp>
      <p:sp>
        <p:nvSpPr>
          <p:cNvPr id="6157" name="ZoneTexte 12">
            <a:extLst>
              <a:ext uri="{FF2B5EF4-FFF2-40B4-BE49-F238E27FC236}">
                <a16:creationId xmlns:a16="http://schemas.microsoft.com/office/drawing/2014/main" id="{A6A3ACBE-4197-27E8-B798-4C2982D83D91}"/>
              </a:ext>
            </a:extLst>
          </p:cNvPr>
          <p:cNvSpPr txBox="1">
            <a:spLocks noChangeArrowheads="1"/>
          </p:cNvSpPr>
          <p:nvPr/>
        </p:nvSpPr>
        <p:spPr bwMode="auto">
          <a:xfrm rot="16200000">
            <a:off x="-549142" y="3094979"/>
            <a:ext cx="3757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b="1" dirty="0"/>
              <a:t>1. Движение пациентов</a:t>
            </a:r>
            <a:endParaRPr lang="en-US" alt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ZoneTexte 7">
            <a:extLst>
              <a:ext uri="{FF2B5EF4-FFF2-40B4-BE49-F238E27FC236}">
                <a16:creationId xmlns:a16="http://schemas.microsoft.com/office/drawing/2014/main" id="{25B59565-9BCA-A076-0F0E-707CAA1AAB19}"/>
              </a:ext>
            </a:extLst>
          </p:cNvPr>
          <p:cNvSpPr txBox="1">
            <a:spLocks noChangeArrowheads="1"/>
          </p:cNvSpPr>
          <p:nvPr/>
        </p:nvSpPr>
        <p:spPr bwMode="auto">
          <a:xfrm>
            <a:off x="954860" y="3297239"/>
            <a:ext cx="400387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altLang="en-US" sz="2400" dirty="0"/>
              <a:t>«</a:t>
            </a:r>
            <a:r>
              <a:rPr lang="en-US" altLang="en-US" sz="2400" dirty="0"/>
              <a:t>Single cell Omics</a:t>
            </a:r>
            <a:r>
              <a:rPr lang="ru-RU" altLang="en-US" sz="2400" dirty="0"/>
              <a:t>»</a:t>
            </a:r>
            <a:endParaRPr lang="en-US" altLang="en-US" sz="2400" dirty="0"/>
          </a:p>
          <a:p>
            <a:pPr algn="ctr">
              <a:spcBef>
                <a:spcPct val="0"/>
              </a:spcBef>
              <a:buFontTx/>
              <a:buNone/>
            </a:pPr>
            <a:r>
              <a:rPr lang="en-US" altLang="en-US" sz="2400" dirty="0"/>
              <a:t>-</a:t>
            </a:r>
          </a:p>
          <a:p>
            <a:pPr algn="ctr">
              <a:spcBef>
                <a:spcPct val="0"/>
              </a:spcBef>
              <a:buFontTx/>
              <a:buNone/>
            </a:pPr>
            <a:r>
              <a:rPr lang="ru-RU" altLang="en-US" sz="2400" dirty="0"/>
              <a:t>Множество состояний</a:t>
            </a:r>
            <a:br>
              <a:rPr lang="ru-RU" altLang="en-US" sz="2400" dirty="0"/>
            </a:br>
            <a:r>
              <a:rPr lang="ru-RU" altLang="en-US" sz="2400" dirty="0"/>
              <a:t>клеток в многомерном пространстве</a:t>
            </a:r>
            <a:endParaRPr lang="en-US" altLang="en-US" sz="2400" dirty="0"/>
          </a:p>
        </p:txBody>
      </p:sp>
      <p:sp>
        <p:nvSpPr>
          <p:cNvPr id="7173" name="ZoneTexte 8">
            <a:extLst>
              <a:ext uri="{FF2B5EF4-FFF2-40B4-BE49-F238E27FC236}">
                <a16:creationId xmlns:a16="http://schemas.microsoft.com/office/drawing/2014/main" id="{21D7183D-FB43-03AF-F18F-B1A2F549AA5A}"/>
              </a:ext>
            </a:extLst>
          </p:cNvPr>
          <p:cNvSpPr txBox="1">
            <a:spLocks noChangeArrowheads="1"/>
          </p:cNvSpPr>
          <p:nvPr/>
        </p:nvSpPr>
        <p:spPr bwMode="auto">
          <a:xfrm>
            <a:off x="1885626" y="1281113"/>
            <a:ext cx="32915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altLang="en-US" sz="2400" dirty="0" err="1"/>
              <a:t>Видеомикроскопия</a:t>
            </a:r>
            <a:r>
              <a:rPr lang="ru-RU" altLang="en-US" sz="2400" dirty="0"/>
              <a:t> –</a:t>
            </a:r>
          </a:p>
          <a:p>
            <a:pPr algn="ctr">
              <a:spcBef>
                <a:spcPct val="0"/>
              </a:spcBef>
              <a:buFontTx/>
              <a:buNone/>
            </a:pPr>
            <a:r>
              <a:rPr lang="ru-RU" altLang="en-US" sz="2400" dirty="0"/>
              <a:t>Отслеживание клеток</a:t>
            </a:r>
            <a:endParaRPr lang="en-US" altLang="en-US" sz="2400" dirty="0"/>
          </a:p>
        </p:txBody>
      </p:sp>
      <p:sp>
        <p:nvSpPr>
          <p:cNvPr id="7174" name="Rectangle 11">
            <a:extLst>
              <a:ext uri="{FF2B5EF4-FFF2-40B4-BE49-F238E27FC236}">
                <a16:creationId xmlns:a16="http://schemas.microsoft.com/office/drawing/2014/main" id="{64189FE8-A8C3-E225-4783-178516384D15}"/>
              </a:ext>
            </a:extLst>
          </p:cNvPr>
          <p:cNvSpPr>
            <a:spLocks noChangeArrowheads="1"/>
          </p:cNvSpPr>
          <p:nvPr/>
        </p:nvSpPr>
        <p:spPr bwMode="auto">
          <a:xfrm>
            <a:off x="6311900" y="2973029"/>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dirty="0">
                <a:hlinkClick r:id="rId3"/>
              </a:rPr>
              <a:t>https://elifesciences.org/articles/30823</a:t>
            </a:r>
            <a:r>
              <a:rPr lang="en-US" altLang="en-US" sz="1200" dirty="0"/>
              <a:t> </a:t>
            </a:r>
          </a:p>
        </p:txBody>
      </p:sp>
      <p:sp>
        <p:nvSpPr>
          <p:cNvPr id="7175" name="ZoneTexte 12">
            <a:extLst>
              <a:ext uri="{FF2B5EF4-FFF2-40B4-BE49-F238E27FC236}">
                <a16:creationId xmlns:a16="http://schemas.microsoft.com/office/drawing/2014/main" id="{7317B74B-DB3B-11C8-818F-1F1F76DDFF30}"/>
              </a:ext>
            </a:extLst>
          </p:cNvPr>
          <p:cNvSpPr txBox="1">
            <a:spLocks noChangeArrowheads="1"/>
          </p:cNvSpPr>
          <p:nvPr/>
        </p:nvSpPr>
        <p:spPr bwMode="auto">
          <a:xfrm rot="16200000">
            <a:off x="-1015682" y="3198166"/>
            <a:ext cx="3574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b="1" dirty="0"/>
              <a:t>2. Клеточный уровень</a:t>
            </a:r>
            <a:endParaRPr lang="en-US" altLang="en-US" sz="2400" b="1" dirty="0"/>
          </a:p>
        </p:txBody>
      </p:sp>
      <p:pic>
        <p:nvPicPr>
          <p:cNvPr id="3" name="elife-30823-video2.mp4">
            <a:hlinkClick r:id="" action="ppaction://media"/>
            <a:extLst>
              <a:ext uri="{FF2B5EF4-FFF2-40B4-BE49-F238E27FC236}">
                <a16:creationId xmlns:a16="http://schemas.microsoft.com/office/drawing/2014/main" id="{02F25BB4-7A63-7EB2-7F09-83466C7E5C87}"/>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159376" y="1315679"/>
            <a:ext cx="496411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Image 14">
            <a:extLst>
              <a:ext uri="{FF2B5EF4-FFF2-40B4-BE49-F238E27FC236}">
                <a16:creationId xmlns:a16="http://schemas.microsoft.com/office/drawing/2014/main" id="{921531C0-F829-CF26-ACD0-B0CEBB5652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8737" y="3403899"/>
            <a:ext cx="3291542" cy="346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a:extLst>
              <a:ext uri="{FF2B5EF4-FFF2-40B4-BE49-F238E27FC236}">
                <a16:creationId xmlns:a16="http://schemas.microsoft.com/office/drawing/2014/main" id="{49034F96-1C3F-EBF2-2AEB-F7799D149652}"/>
              </a:ext>
            </a:extLst>
          </p:cNvPr>
          <p:cNvSpPr txBox="1">
            <a:spLocks/>
          </p:cNvSpPr>
          <p:nvPr/>
        </p:nvSpPr>
        <p:spPr>
          <a:xfrm>
            <a:off x="838200" y="365126"/>
            <a:ext cx="10515600" cy="811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altLang="en-US" b="1">
                <a:solidFill>
                  <a:srgbClr val="0070C0"/>
                </a:solidFill>
                <a:cs typeface="ヒラギノ角ゴ Pro W3"/>
              </a:rPr>
              <a:t>Траектории в биомедицинских данных</a:t>
            </a:r>
            <a:endParaRPr lang="en-US" altLang="en-US" b="1" dirty="0">
              <a:solidFill>
                <a:srgbClr val="0070C0"/>
              </a:solidFill>
              <a:cs typeface="ヒラギノ角ゴ Pro W3"/>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5C028D18-F4A7-E89D-A9E0-1DC34E254845}"/>
              </a:ext>
            </a:extLst>
          </p:cNvPr>
          <p:cNvSpPr>
            <a:spLocks noChangeArrowheads="1"/>
          </p:cNvSpPr>
          <p:nvPr/>
        </p:nvSpPr>
        <p:spPr bwMode="auto">
          <a:xfrm>
            <a:off x="1992314" y="5516564"/>
            <a:ext cx="862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400"/>
              <a:t>Rajewsky, N., Almouzni, G., Gorski, S. A., Aerts, S., Amit, I., Bertero, M. G., ... &amp; Voet, T. (2020). LifeTime and improving European healthcare through cell-based interceptive medicine. </a:t>
            </a:r>
            <a:r>
              <a:rPr lang="en-GB" altLang="en-US" sz="1400" i="1"/>
              <a:t>Nature</a:t>
            </a:r>
            <a:r>
              <a:rPr lang="en-GB" altLang="en-US" sz="1400"/>
              <a:t>, </a:t>
            </a:r>
            <a:r>
              <a:rPr lang="en-GB" altLang="en-US" sz="1400" i="1"/>
              <a:t>587</a:t>
            </a:r>
            <a:r>
              <a:rPr lang="en-GB" altLang="en-US" sz="1400"/>
              <a:t>(7834), 377-386.</a:t>
            </a:r>
          </a:p>
        </p:txBody>
      </p:sp>
      <p:pic>
        <p:nvPicPr>
          <p:cNvPr id="8195" name="Picture 2" descr="Fig. 1">
            <a:extLst>
              <a:ext uri="{FF2B5EF4-FFF2-40B4-BE49-F238E27FC236}">
                <a16:creationId xmlns:a16="http://schemas.microsoft.com/office/drawing/2014/main" id="{2938B7CE-BFA6-A369-6C91-5123B2E80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125538"/>
            <a:ext cx="72009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2">
            <a:extLst>
              <a:ext uri="{FF2B5EF4-FFF2-40B4-BE49-F238E27FC236}">
                <a16:creationId xmlns:a16="http://schemas.microsoft.com/office/drawing/2014/main" id="{18165D34-D697-C677-8B55-93235790FC19}"/>
              </a:ext>
            </a:extLst>
          </p:cNvPr>
          <p:cNvSpPr>
            <a:spLocks noGrp="1"/>
          </p:cNvSpPr>
          <p:nvPr>
            <p:ph type="title"/>
          </p:nvPr>
        </p:nvSpPr>
        <p:spPr>
          <a:xfrm>
            <a:off x="458224" y="113532"/>
            <a:ext cx="11234767" cy="914400"/>
          </a:xfrm>
        </p:spPr>
        <p:txBody>
          <a:bodyPr>
            <a:normAutofit fontScale="90000"/>
          </a:bodyPr>
          <a:lstStyle/>
          <a:p>
            <a:r>
              <a:rPr lang="en-US" altLang="en-US" b="1" dirty="0" err="1">
                <a:solidFill>
                  <a:srgbClr val="0070C0"/>
                </a:solidFill>
                <a:cs typeface="ヒラギノ角ゴ Pro W3"/>
              </a:rPr>
              <a:t>LifeTime</a:t>
            </a:r>
            <a:r>
              <a:rPr lang="en-US" altLang="en-US" b="1" dirty="0">
                <a:solidFill>
                  <a:srgbClr val="0070C0"/>
                </a:solidFill>
                <a:cs typeface="ヒラギノ角ゴ Pro W3"/>
              </a:rPr>
              <a:t> EU consortium and initiative:</a:t>
            </a:r>
            <a:br>
              <a:rPr lang="en-US" altLang="en-US" sz="3100" b="1" dirty="0">
                <a:solidFill>
                  <a:srgbClr val="0070C0"/>
                </a:solidFill>
                <a:cs typeface="ヒラギノ角ゴ Pro W3"/>
              </a:rPr>
            </a:br>
            <a:r>
              <a:rPr lang="ru-RU" sz="3100" dirty="0"/>
              <a:t>отслеживание и лечение человеческих клеток во время заболеваний</a:t>
            </a:r>
            <a:endParaRPr lang="en-US" altLang="en-US" sz="3100" b="1" dirty="0">
              <a:solidFill>
                <a:srgbClr val="0070C0"/>
              </a:solidFill>
              <a:cs typeface="ヒラギノ角ゴ Pro W3"/>
            </a:endParaRPr>
          </a:p>
        </p:txBody>
      </p:sp>
      <p:sp>
        <p:nvSpPr>
          <p:cNvPr id="8197" name="Rectangle 5">
            <a:extLst>
              <a:ext uri="{FF2B5EF4-FFF2-40B4-BE49-F238E27FC236}">
                <a16:creationId xmlns:a16="http://schemas.microsoft.com/office/drawing/2014/main" id="{96763B53-0E4E-03DA-CCB8-C6FBF8A92488}"/>
              </a:ext>
            </a:extLst>
          </p:cNvPr>
          <p:cNvSpPr>
            <a:spLocks noChangeArrowheads="1"/>
          </p:cNvSpPr>
          <p:nvPr/>
        </p:nvSpPr>
        <p:spPr bwMode="auto">
          <a:xfrm>
            <a:off x="4440238" y="4949826"/>
            <a:ext cx="389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a:hlinkClick r:id="rId3"/>
              </a:rPr>
              <a:t>https://lifetime-initiative.eu/</a:t>
            </a:r>
            <a:r>
              <a:rPr lang="en-US" altLang="en-US" sz="240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CE7E6950-F2AD-659D-D75F-9B18242768E6}"/>
              </a:ext>
            </a:extLst>
          </p:cNvPr>
          <p:cNvSpPr>
            <a:spLocks noGrp="1"/>
          </p:cNvSpPr>
          <p:nvPr>
            <p:ph type="title"/>
          </p:nvPr>
        </p:nvSpPr>
        <p:spPr/>
        <p:txBody>
          <a:bodyPr/>
          <a:lstStyle/>
          <a:p>
            <a:r>
              <a:rPr lang="ru-RU" b="1" dirty="0">
                <a:solidFill>
                  <a:schemeClr val="accent1"/>
                </a:solidFill>
              </a:rPr>
              <a:t>Проблема оценки траекторий в биологии и медицине</a:t>
            </a:r>
            <a:endParaRPr lang="en-US" altLang="en-US" b="1" dirty="0">
              <a:solidFill>
                <a:schemeClr val="accent1"/>
              </a:solidFill>
              <a:cs typeface="ヒラギノ角ゴ Pro W3"/>
            </a:endParaRPr>
          </a:p>
        </p:txBody>
      </p:sp>
      <p:sp>
        <p:nvSpPr>
          <p:cNvPr id="9219" name="ZoneTexte 2">
            <a:extLst>
              <a:ext uri="{FF2B5EF4-FFF2-40B4-BE49-F238E27FC236}">
                <a16:creationId xmlns:a16="http://schemas.microsoft.com/office/drawing/2014/main" id="{AAFC730A-7BC2-6151-D9D3-A5E1BDC1DB86}"/>
              </a:ext>
            </a:extLst>
          </p:cNvPr>
          <p:cNvSpPr txBox="1">
            <a:spLocks noChangeArrowheads="1"/>
          </p:cNvSpPr>
          <p:nvPr/>
        </p:nvSpPr>
        <p:spPr bwMode="auto">
          <a:xfrm>
            <a:off x="539785" y="1690688"/>
            <a:ext cx="632458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sz="2400" dirty="0"/>
              <a:t>Последовательные измерения с хорошим временным разрешением по-прежнему редки, дороги или труднодоступны</a:t>
            </a:r>
            <a:endParaRPr lang="en-US" altLang="en-US" sz="2400" dirty="0"/>
          </a:p>
          <a:p>
            <a:pPr>
              <a:spcBef>
                <a:spcPct val="0"/>
              </a:spcBef>
              <a:buFontTx/>
              <a:buNone/>
            </a:pPr>
            <a:endParaRPr lang="ru-RU" altLang="en-US" sz="2400" dirty="0"/>
          </a:p>
          <a:p>
            <a:pPr>
              <a:spcBef>
                <a:spcPct val="0"/>
              </a:spcBef>
              <a:buFontTx/>
              <a:buNone/>
            </a:pPr>
            <a:r>
              <a:rPr lang="ru-RU" sz="2400" dirty="0"/>
              <a:t>Измерения могут быть разрушительными (для клеток или модельных организмов).</a:t>
            </a:r>
          </a:p>
          <a:p>
            <a:pPr>
              <a:spcBef>
                <a:spcPct val="0"/>
              </a:spcBef>
              <a:buFontTx/>
              <a:buNone/>
            </a:pPr>
            <a:endParaRPr lang="en-US" altLang="en-US" sz="2400" dirty="0"/>
          </a:p>
          <a:p>
            <a:pPr>
              <a:spcBef>
                <a:spcPct val="0"/>
              </a:spcBef>
              <a:buFontTx/>
              <a:buNone/>
            </a:pPr>
            <a:r>
              <a:rPr lang="ru-RU" altLang="en-US" sz="2400" dirty="0"/>
              <a:t>Промежуток времени наблюдения/измерения может быть коротким по сравнению с полной продолжительностью траектории</a:t>
            </a:r>
            <a:endParaRPr lang="en-US" altLang="en-US" sz="2400" dirty="0"/>
          </a:p>
        </p:txBody>
      </p:sp>
      <p:pic>
        <p:nvPicPr>
          <p:cNvPr id="9220" name="Picture 2" descr="Expensive Icon #290046 - Free Icons Library">
            <a:extLst>
              <a:ext uri="{FF2B5EF4-FFF2-40B4-BE49-F238E27FC236}">
                <a16:creationId xmlns:a16="http://schemas.microsoft.com/office/drawing/2014/main" id="{85D3EB6B-B5E7-05BD-F46C-14274E23A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1174032"/>
            <a:ext cx="16557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3,661 Dead Flies Illustrations &amp; Clip Art - iStock">
            <a:extLst>
              <a:ext uri="{FF2B5EF4-FFF2-40B4-BE49-F238E27FC236}">
                <a16:creationId xmlns:a16="http://schemas.microsoft.com/office/drawing/2014/main" id="{794FAF00-6565-7AEE-C49B-24264D86D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2933854"/>
            <a:ext cx="1449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28,873 Long Term Icon Stock Photos, Pictures &amp; Royalty-Free Images - iStock">
            <a:extLst>
              <a:ext uri="{FF2B5EF4-FFF2-40B4-BE49-F238E27FC236}">
                <a16:creationId xmlns:a16="http://schemas.microsoft.com/office/drawing/2014/main" id="{655F7199-A8F0-A999-6E90-352164DC2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813" y="4142353"/>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4">
            <a:extLst>
              <a:ext uri="{FF2B5EF4-FFF2-40B4-BE49-F238E27FC236}">
                <a16:creationId xmlns:a16="http://schemas.microsoft.com/office/drawing/2014/main" id="{A72EDF09-FB3C-52E3-E6F6-500CA3F17ADA}"/>
              </a:ext>
            </a:extLst>
          </p:cNvPr>
          <p:cNvSpPr>
            <a:spLocks noChangeArrowheads="1"/>
          </p:cNvSpPr>
          <p:nvPr/>
        </p:nvSpPr>
        <p:spPr bwMode="auto">
          <a:xfrm rot="1932576">
            <a:off x="8124825" y="4391025"/>
            <a:ext cx="46038" cy="217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4" name="Rectangle 8">
            <a:extLst>
              <a:ext uri="{FF2B5EF4-FFF2-40B4-BE49-F238E27FC236}">
                <a16:creationId xmlns:a16="http://schemas.microsoft.com/office/drawing/2014/main" id="{BD636377-7C7D-126C-3072-A5CC7BEF153C}"/>
              </a:ext>
            </a:extLst>
          </p:cNvPr>
          <p:cNvSpPr>
            <a:spLocks noChangeArrowheads="1"/>
          </p:cNvSpPr>
          <p:nvPr/>
        </p:nvSpPr>
        <p:spPr bwMode="auto">
          <a:xfrm rot="1932576">
            <a:off x="8237539" y="4429125"/>
            <a:ext cx="46037"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5" name="Rectangle 9">
            <a:extLst>
              <a:ext uri="{FF2B5EF4-FFF2-40B4-BE49-F238E27FC236}">
                <a16:creationId xmlns:a16="http://schemas.microsoft.com/office/drawing/2014/main" id="{6D16EE21-3D50-B1C5-ABEF-31264EAB5176}"/>
              </a:ext>
            </a:extLst>
          </p:cNvPr>
          <p:cNvSpPr>
            <a:spLocks noChangeArrowheads="1"/>
          </p:cNvSpPr>
          <p:nvPr/>
        </p:nvSpPr>
        <p:spPr bwMode="auto">
          <a:xfrm rot="3040293">
            <a:off x="8333582" y="4541044"/>
            <a:ext cx="55562"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6" name="Rectangle 10">
            <a:extLst>
              <a:ext uri="{FF2B5EF4-FFF2-40B4-BE49-F238E27FC236}">
                <a16:creationId xmlns:a16="http://schemas.microsoft.com/office/drawing/2014/main" id="{E76067FA-A50E-BB8E-7C58-FF2ECDF18079}"/>
              </a:ext>
            </a:extLst>
          </p:cNvPr>
          <p:cNvSpPr>
            <a:spLocks noChangeArrowheads="1"/>
          </p:cNvSpPr>
          <p:nvPr/>
        </p:nvSpPr>
        <p:spPr bwMode="auto">
          <a:xfrm rot="3453693">
            <a:off x="8419307" y="4653757"/>
            <a:ext cx="44450" cy="217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7" name="Rectangle 11">
            <a:extLst>
              <a:ext uri="{FF2B5EF4-FFF2-40B4-BE49-F238E27FC236}">
                <a16:creationId xmlns:a16="http://schemas.microsoft.com/office/drawing/2014/main" id="{8C23FB2A-9F6A-FE03-962F-75D50438D0D2}"/>
              </a:ext>
            </a:extLst>
          </p:cNvPr>
          <p:cNvSpPr>
            <a:spLocks noChangeArrowheads="1"/>
          </p:cNvSpPr>
          <p:nvPr/>
        </p:nvSpPr>
        <p:spPr bwMode="auto">
          <a:xfrm rot="4217524">
            <a:off x="8485188" y="4789488"/>
            <a:ext cx="44450"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8" name="Rectangle 12">
            <a:extLst>
              <a:ext uri="{FF2B5EF4-FFF2-40B4-BE49-F238E27FC236}">
                <a16:creationId xmlns:a16="http://schemas.microsoft.com/office/drawing/2014/main" id="{B2991491-857F-89C5-402D-47E789DF045F}"/>
              </a:ext>
            </a:extLst>
          </p:cNvPr>
          <p:cNvSpPr>
            <a:spLocks noChangeArrowheads="1"/>
          </p:cNvSpPr>
          <p:nvPr/>
        </p:nvSpPr>
        <p:spPr bwMode="auto">
          <a:xfrm rot="5197898">
            <a:off x="8485981" y="4934744"/>
            <a:ext cx="46038"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9229" name="Rectangle 13">
            <a:extLst>
              <a:ext uri="{FF2B5EF4-FFF2-40B4-BE49-F238E27FC236}">
                <a16:creationId xmlns:a16="http://schemas.microsoft.com/office/drawing/2014/main" id="{3205B947-4337-1622-DCF4-AC09A4AE33BE}"/>
              </a:ext>
            </a:extLst>
          </p:cNvPr>
          <p:cNvSpPr>
            <a:spLocks noChangeArrowheads="1"/>
          </p:cNvSpPr>
          <p:nvPr/>
        </p:nvSpPr>
        <p:spPr bwMode="auto">
          <a:xfrm rot="6795480">
            <a:off x="8481220" y="5107782"/>
            <a:ext cx="58737"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id="{B8929840-FBC5-B697-3AD9-7C4E2E1C193E}"/>
              </a:ext>
            </a:extLst>
          </p:cNvPr>
          <p:cNvSpPr>
            <a:spLocks noGrp="1"/>
          </p:cNvSpPr>
          <p:nvPr>
            <p:ph type="title"/>
          </p:nvPr>
        </p:nvSpPr>
        <p:spPr/>
        <p:txBody>
          <a:bodyPr/>
          <a:lstStyle/>
          <a:p>
            <a:r>
              <a:rPr lang="ru-RU" b="1" dirty="0">
                <a:solidFill>
                  <a:schemeClr val="accent1"/>
                </a:solidFill>
              </a:rPr>
              <a:t>Проблема оценки траекторий</a:t>
            </a:r>
            <a:endParaRPr lang="en-US" altLang="en-US" b="1" dirty="0">
              <a:solidFill>
                <a:srgbClr val="0070C0"/>
              </a:solidFill>
              <a:cs typeface="ヒラギノ角ゴ Pro W3"/>
            </a:endParaRPr>
          </a:p>
        </p:txBody>
      </p:sp>
      <p:sp>
        <p:nvSpPr>
          <p:cNvPr id="10243" name="ZoneTexte 3">
            <a:extLst>
              <a:ext uri="{FF2B5EF4-FFF2-40B4-BE49-F238E27FC236}">
                <a16:creationId xmlns:a16="http://schemas.microsoft.com/office/drawing/2014/main" id="{3396EC35-0F16-5939-73B4-4B2928F7F2E7}"/>
              </a:ext>
            </a:extLst>
          </p:cNvPr>
          <p:cNvSpPr txBox="1">
            <a:spLocks noChangeArrowheads="1"/>
          </p:cNvSpPr>
          <p:nvPr/>
        </p:nvSpPr>
        <p:spPr bwMode="auto">
          <a:xfrm>
            <a:off x="1298715" y="1726925"/>
            <a:ext cx="4255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altLang="en-US" sz="2400" b="1" dirty="0"/>
              <a:t>Диахронические данные и длительные наблюдения</a:t>
            </a:r>
            <a:endParaRPr lang="en-US" altLang="en-US" sz="2400" b="1" dirty="0"/>
          </a:p>
        </p:txBody>
      </p:sp>
      <p:sp>
        <p:nvSpPr>
          <p:cNvPr id="10244" name="ZoneTexte 4">
            <a:extLst>
              <a:ext uri="{FF2B5EF4-FFF2-40B4-BE49-F238E27FC236}">
                <a16:creationId xmlns:a16="http://schemas.microsoft.com/office/drawing/2014/main" id="{8C175FE8-6CEC-FFDD-CCEE-E2B202B824C6}"/>
              </a:ext>
            </a:extLst>
          </p:cNvPr>
          <p:cNvSpPr txBox="1">
            <a:spLocks noChangeArrowheads="1"/>
          </p:cNvSpPr>
          <p:nvPr/>
        </p:nvSpPr>
        <p:spPr bwMode="auto">
          <a:xfrm>
            <a:off x="6708776" y="1708149"/>
            <a:ext cx="39888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sz="2400" b="1" dirty="0"/>
              <a:t>Синхронные данные (моментальный снимок)</a:t>
            </a:r>
            <a:endParaRPr lang="en-US" altLang="en-US" sz="2400" b="1" dirty="0"/>
          </a:p>
        </p:txBody>
      </p:sp>
      <p:sp>
        <p:nvSpPr>
          <p:cNvPr id="10245" name="Ellipse 5">
            <a:extLst>
              <a:ext uri="{FF2B5EF4-FFF2-40B4-BE49-F238E27FC236}">
                <a16:creationId xmlns:a16="http://schemas.microsoft.com/office/drawing/2014/main" id="{80DE2895-5DA9-01D9-CDB8-EEC9EC5042E2}"/>
              </a:ext>
            </a:extLst>
          </p:cNvPr>
          <p:cNvSpPr>
            <a:spLocks noChangeArrowheads="1"/>
          </p:cNvSpPr>
          <p:nvPr/>
        </p:nvSpPr>
        <p:spPr bwMode="auto">
          <a:xfrm rot="20536086">
            <a:off x="2163763" y="4473575"/>
            <a:ext cx="354012" cy="358775"/>
          </a:xfrm>
          <a:prstGeom prst="ellipse">
            <a:avLst/>
          </a:prstGeom>
          <a:solidFill>
            <a:srgbClr val="00B05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46" name="Ellipse 6">
            <a:extLst>
              <a:ext uri="{FF2B5EF4-FFF2-40B4-BE49-F238E27FC236}">
                <a16:creationId xmlns:a16="http://schemas.microsoft.com/office/drawing/2014/main" id="{A0FB1DF1-77E9-8144-F5C9-973E632970DC}"/>
              </a:ext>
            </a:extLst>
          </p:cNvPr>
          <p:cNvSpPr>
            <a:spLocks noChangeArrowheads="1"/>
          </p:cNvSpPr>
          <p:nvPr/>
        </p:nvSpPr>
        <p:spPr bwMode="auto">
          <a:xfrm rot="797057">
            <a:off x="3482976" y="3852862"/>
            <a:ext cx="354013" cy="360362"/>
          </a:xfrm>
          <a:prstGeom prst="ellipse">
            <a:avLst/>
          </a:prstGeom>
          <a:solidFill>
            <a:srgbClr val="00B05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47" name="Ellipse 8">
            <a:extLst>
              <a:ext uri="{FF2B5EF4-FFF2-40B4-BE49-F238E27FC236}">
                <a16:creationId xmlns:a16="http://schemas.microsoft.com/office/drawing/2014/main" id="{0D340B74-B69B-AFB3-3EA4-17A560E6A48D}"/>
              </a:ext>
            </a:extLst>
          </p:cNvPr>
          <p:cNvSpPr>
            <a:spLocks noChangeArrowheads="1"/>
          </p:cNvSpPr>
          <p:nvPr/>
        </p:nvSpPr>
        <p:spPr bwMode="auto">
          <a:xfrm rot="1173213">
            <a:off x="4965701" y="3105150"/>
            <a:ext cx="352425" cy="360363"/>
          </a:xfrm>
          <a:prstGeom prst="ellipse">
            <a:avLst/>
          </a:prstGeom>
          <a:solidFill>
            <a:srgbClr val="00B05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48" name="Ellipse 9">
            <a:extLst>
              <a:ext uri="{FF2B5EF4-FFF2-40B4-BE49-F238E27FC236}">
                <a16:creationId xmlns:a16="http://schemas.microsoft.com/office/drawing/2014/main" id="{5D09B3F8-C1EE-0CDF-5B81-8956C95F4ACD}"/>
              </a:ext>
            </a:extLst>
          </p:cNvPr>
          <p:cNvSpPr>
            <a:spLocks noChangeArrowheads="1"/>
          </p:cNvSpPr>
          <p:nvPr/>
        </p:nvSpPr>
        <p:spPr bwMode="auto">
          <a:xfrm>
            <a:off x="2170113" y="4976812"/>
            <a:ext cx="354012" cy="360362"/>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49" name="Ellipse 10">
            <a:extLst>
              <a:ext uri="{FF2B5EF4-FFF2-40B4-BE49-F238E27FC236}">
                <a16:creationId xmlns:a16="http://schemas.microsoft.com/office/drawing/2014/main" id="{B9A14567-2D48-034A-DFE9-DD0243E15756}"/>
              </a:ext>
            </a:extLst>
          </p:cNvPr>
          <p:cNvSpPr>
            <a:spLocks noChangeArrowheads="1"/>
          </p:cNvSpPr>
          <p:nvPr/>
        </p:nvSpPr>
        <p:spPr bwMode="auto">
          <a:xfrm rot="20833490">
            <a:off x="3021013" y="4976812"/>
            <a:ext cx="354012" cy="360362"/>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0" name="Ellipse 11">
            <a:extLst>
              <a:ext uri="{FF2B5EF4-FFF2-40B4-BE49-F238E27FC236}">
                <a16:creationId xmlns:a16="http://schemas.microsoft.com/office/drawing/2014/main" id="{ED088E39-7F44-D8B3-E1F0-5522B2D6C4D7}"/>
              </a:ext>
            </a:extLst>
          </p:cNvPr>
          <p:cNvSpPr>
            <a:spLocks noChangeArrowheads="1"/>
          </p:cNvSpPr>
          <p:nvPr/>
        </p:nvSpPr>
        <p:spPr bwMode="auto">
          <a:xfrm rot="864090">
            <a:off x="3873501" y="4616450"/>
            <a:ext cx="352425" cy="360363"/>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1" name="Ellipse 12">
            <a:extLst>
              <a:ext uri="{FF2B5EF4-FFF2-40B4-BE49-F238E27FC236}">
                <a16:creationId xmlns:a16="http://schemas.microsoft.com/office/drawing/2014/main" id="{1075FA46-5A42-02BD-1ED4-54D378EE401A}"/>
              </a:ext>
            </a:extLst>
          </p:cNvPr>
          <p:cNvSpPr>
            <a:spLocks noChangeArrowheads="1"/>
          </p:cNvSpPr>
          <p:nvPr/>
        </p:nvSpPr>
        <p:spPr bwMode="auto">
          <a:xfrm>
            <a:off x="4914901" y="3948112"/>
            <a:ext cx="354013" cy="360362"/>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2" name="Ellipse 14">
            <a:extLst>
              <a:ext uri="{FF2B5EF4-FFF2-40B4-BE49-F238E27FC236}">
                <a16:creationId xmlns:a16="http://schemas.microsoft.com/office/drawing/2014/main" id="{BC901611-6A31-9A22-5A06-4812DF7160EA}"/>
              </a:ext>
            </a:extLst>
          </p:cNvPr>
          <p:cNvSpPr>
            <a:spLocks noChangeArrowheads="1"/>
          </p:cNvSpPr>
          <p:nvPr/>
        </p:nvSpPr>
        <p:spPr bwMode="auto">
          <a:xfrm>
            <a:off x="2163763" y="3824287"/>
            <a:ext cx="354012" cy="360362"/>
          </a:xfrm>
          <a:prstGeom prst="ellipse">
            <a:avLst/>
          </a:prstGeom>
          <a:solidFill>
            <a:srgbClr val="FF0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3" name="Ellipse 15">
            <a:extLst>
              <a:ext uri="{FF2B5EF4-FFF2-40B4-BE49-F238E27FC236}">
                <a16:creationId xmlns:a16="http://schemas.microsoft.com/office/drawing/2014/main" id="{9AA0DCB8-85E3-8265-5182-C44D80797AA2}"/>
              </a:ext>
            </a:extLst>
          </p:cNvPr>
          <p:cNvSpPr>
            <a:spLocks noChangeArrowheads="1"/>
          </p:cNvSpPr>
          <p:nvPr/>
        </p:nvSpPr>
        <p:spPr bwMode="auto">
          <a:xfrm>
            <a:off x="3005138" y="3140075"/>
            <a:ext cx="354012" cy="360363"/>
          </a:xfrm>
          <a:prstGeom prst="ellipse">
            <a:avLst/>
          </a:prstGeom>
          <a:solidFill>
            <a:srgbClr val="FF0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4" name="Ellipse 16">
            <a:extLst>
              <a:ext uri="{FF2B5EF4-FFF2-40B4-BE49-F238E27FC236}">
                <a16:creationId xmlns:a16="http://schemas.microsoft.com/office/drawing/2014/main" id="{22B7D365-DC42-2320-CEBB-5BB0CEEF7BDC}"/>
              </a:ext>
            </a:extLst>
          </p:cNvPr>
          <p:cNvSpPr>
            <a:spLocks noChangeArrowheads="1"/>
          </p:cNvSpPr>
          <p:nvPr/>
        </p:nvSpPr>
        <p:spPr bwMode="auto">
          <a:xfrm>
            <a:off x="3957638" y="3048000"/>
            <a:ext cx="354012" cy="360363"/>
          </a:xfrm>
          <a:prstGeom prst="ellipse">
            <a:avLst/>
          </a:prstGeom>
          <a:solidFill>
            <a:srgbClr val="FF0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5" name="Ellipse 17">
            <a:extLst>
              <a:ext uri="{FF2B5EF4-FFF2-40B4-BE49-F238E27FC236}">
                <a16:creationId xmlns:a16="http://schemas.microsoft.com/office/drawing/2014/main" id="{C8861E1D-9154-873E-9C92-8572B7DEA2C3}"/>
              </a:ext>
            </a:extLst>
          </p:cNvPr>
          <p:cNvSpPr>
            <a:spLocks noChangeArrowheads="1"/>
          </p:cNvSpPr>
          <p:nvPr/>
        </p:nvSpPr>
        <p:spPr bwMode="auto">
          <a:xfrm>
            <a:off x="4605338" y="2655887"/>
            <a:ext cx="354012" cy="360362"/>
          </a:xfrm>
          <a:prstGeom prst="ellipse">
            <a:avLst/>
          </a:prstGeom>
          <a:solidFill>
            <a:srgbClr val="FF0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56" name="Ellipse 18">
            <a:extLst>
              <a:ext uri="{FF2B5EF4-FFF2-40B4-BE49-F238E27FC236}">
                <a16:creationId xmlns:a16="http://schemas.microsoft.com/office/drawing/2014/main" id="{3486DFEA-6B75-5AA2-128F-835F0F9F7F78}"/>
              </a:ext>
            </a:extLst>
          </p:cNvPr>
          <p:cNvSpPr>
            <a:spLocks noChangeArrowheads="1"/>
          </p:cNvSpPr>
          <p:nvPr/>
        </p:nvSpPr>
        <p:spPr bwMode="auto">
          <a:xfrm>
            <a:off x="4370388" y="4437062"/>
            <a:ext cx="354012" cy="360362"/>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cxnSp>
        <p:nvCxnSpPr>
          <p:cNvPr id="10257" name="Connecteur droit 20">
            <a:extLst>
              <a:ext uri="{FF2B5EF4-FFF2-40B4-BE49-F238E27FC236}">
                <a16:creationId xmlns:a16="http://schemas.microsoft.com/office/drawing/2014/main" id="{422B27B0-1797-989D-D8A2-E85F51CC0BA2}"/>
              </a:ext>
            </a:extLst>
          </p:cNvPr>
          <p:cNvCxnSpPr>
            <a:cxnSpLocks noChangeShapeType="1"/>
            <a:stCxn id="10245" idx="6"/>
            <a:endCxn id="10246" idx="3"/>
          </p:cNvCxnSpPr>
          <p:nvPr/>
        </p:nvCxnSpPr>
        <p:spPr bwMode="auto">
          <a:xfrm flipV="1">
            <a:off x="2508251" y="4127499"/>
            <a:ext cx="1000125" cy="471488"/>
          </a:xfrm>
          <a:prstGeom prst="line">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10258" name="Connecteur droit 21">
            <a:extLst>
              <a:ext uri="{FF2B5EF4-FFF2-40B4-BE49-F238E27FC236}">
                <a16:creationId xmlns:a16="http://schemas.microsoft.com/office/drawing/2014/main" id="{0642CB0D-7EED-6EE9-2425-6857E87A2C63}"/>
              </a:ext>
            </a:extLst>
          </p:cNvPr>
          <p:cNvCxnSpPr>
            <a:cxnSpLocks noChangeShapeType="1"/>
            <a:stCxn id="10246" idx="7"/>
            <a:endCxn id="10247" idx="3"/>
          </p:cNvCxnSpPr>
          <p:nvPr/>
        </p:nvCxnSpPr>
        <p:spPr bwMode="auto">
          <a:xfrm flipV="1">
            <a:off x="3810001" y="3362325"/>
            <a:ext cx="1171575" cy="576263"/>
          </a:xfrm>
          <a:prstGeom prst="line">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10259" name="ZoneTexte 28">
            <a:extLst>
              <a:ext uri="{FF2B5EF4-FFF2-40B4-BE49-F238E27FC236}">
                <a16:creationId xmlns:a16="http://schemas.microsoft.com/office/drawing/2014/main" id="{B20EC849-895D-7D40-9814-E060E2D4A1B4}"/>
              </a:ext>
            </a:extLst>
          </p:cNvPr>
          <p:cNvSpPr txBox="1">
            <a:spLocks noChangeArrowheads="1"/>
          </p:cNvSpPr>
          <p:nvPr/>
        </p:nvSpPr>
        <p:spPr bwMode="auto">
          <a:xfrm>
            <a:off x="6073987" y="1911441"/>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i="1"/>
              <a:t>vs</a:t>
            </a:r>
          </a:p>
        </p:txBody>
      </p:sp>
      <p:cxnSp>
        <p:nvCxnSpPr>
          <p:cNvPr id="10260" name="Connecteur droit 29">
            <a:extLst>
              <a:ext uri="{FF2B5EF4-FFF2-40B4-BE49-F238E27FC236}">
                <a16:creationId xmlns:a16="http://schemas.microsoft.com/office/drawing/2014/main" id="{9A7BB031-5F1D-562C-BD0D-7754E88E6976}"/>
              </a:ext>
            </a:extLst>
          </p:cNvPr>
          <p:cNvCxnSpPr>
            <a:cxnSpLocks noChangeShapeType="1"/>
            <a:stCxn id="10252" idx="7"/>
            <a:endCxn id="10253" idx="3"/>
          </p:cNvCxnSpPr>
          <p:nvPr/>
        </p:nvCxnSpPr>
        <p:spPr bwMode="auto">
          <a:xfrm flipV="1">
            <a:off x="2465389" y="3448050"/>
            <a:ext cx="592137" cy="430213"/>
          </a:xfrm>
          <a:prstGeom prst="line">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1" name="Connecteur droit 32">
            <a:extLst>
              <a:ext uri="{FF2B5EF4-FFF2-40B4-BE49-F238E27FC236}">
                <a16:creationId xmlns:a16="http://schemas.microsoft.com/office/drawing/2014/main" id="{C5EE6EB3-EB27-67D7-C5D2-B319EB9932CD}"/>
              </a:ext>
            </a:extLst>
          </p:cNvPr>
          <p:cNvCxnSpPr>
            <a:cxnSpLocks noChangeShapeType="1"/>
            <a:endCxn id="10254" idx="2"/>
          </p:cNvCxnSpPr>
          <p:nvPr/>
        </p:nvCxnSpPr>
        <p:spPr bwMode="auto">
          <a:xfrm flipV="1">
            <a:off x="3355976" y="3227387"/>
            <a:ext cx="601663" cy="69850"/>
          </a:xfrm>
          <a:prstGeom prst="line">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2" name="Connecteur droit 35">
            <a:extLst>
              <a:ext uri="{FF2B5EF4-FFF2-40B4-BE49-F238E27FC236}">
                <a16:creationId xmlns:a16="http://schemas.microsoft.com/office/drawing/2014/main" id="{FC81D606-452B-3244-E742-D88FA02010B5}"/>
              </a:ext>
            </a:extLst>
          </p:cNvPr>
          <p:cNvCxnSpPr>
            <a:cxnSpLocks noChangeShapeType="1"/>
            <a:endCxn id="10255" idx="3"/>
          </p:cNvCxnSpPr>
          <p:nvPr/>
        </p:nvCxnSpPr>
        <p:spPr bwMode="auto">
          <a:xfrm flipV="1">
            <a:off x="4302125" y="2963863"/>
            <a:ext cx="355600" cy="217487"/>
          </a:xfrm>
          <a:prstGeom prst="line">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3" name="Connecteur droit 37">
            <a:extLst>
              <a:ext uri="{FF2B5EF4-FFF2-40B4-BE49-F238E27FC236}">
                <a16:creationId xmlns:a16="http://schemas.microsoft.com/office/drawing/2014/main" id="{91148DE8-CD07-C645-4B7A-B98D07AFE74C}"/>
              </a:ext>
            </a:extLst>
          </p:cNvPr>
          <p:cNvCxnSpPr>
            <a:cxnSpLocks noChangeShapeType="1"/>
            <a:stCxn id="10248" idx="6"/>
            <a:endCxn id="10249" idx="2"/>
          </p:cNvCxnSpPr>
          <p:nvPr/>
        </p:nvCxnSpPr>
        <p:spPr bwMode="auto">
          <a:xfrm>
            <a:off x="2524125" y="5157787"/>
            <a:ext cx="501650" cy="38100"/>
          </a:xfrm>
          <a:prstGeom prst="line">
            <a:avLst/>
          </a:prstGeom>
          <a:noFill/>
          <a:ln w="3810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10264" name="Connecteur droit 40">
            <a:extLst>
              <a:ext uri="{FF2B5EF4-FFF2-40B4-BE49-F238E27FC236}">
                <a16:creationId xmlns:a16="http://schemas.microsoft.com/office/drawing/2014/main" id="{0AF37C83-1477-E9C3-7822-C6C6E75FE744}"/>
              </a:ext>
            </a:extLst>
          </p:cNvPr>
          <p:cNvCxnSpPr>
            <a:cxnSpLocks noChangeShapeType="1"/>
            <a:stCxn id="10249" idx="6"/>
            <a:endCxn id="10250" idx="3"/>
          </p:cNvCxnSpPr>
          <p:nvPr/>
        </p:nvCxnSpPr>
        <p:spPr bwMode="auto">
          <a:xfrm flipV="1">
            <a:off x="3370263" y="4889499"/>
            <a:ext cx="527050" cy="228600"/>
          </a:xfrm>
          <a:prstGeom prst="line">
            <a:avLst/>
          </a:prstGeom>
          <a:noFill/>
          <a:ln w="3810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10265" name="Connecteur droit 43">
            <a:extLst>
              <a:ext uri="{FF2B5EF4-FFF2-40B4-BE49-F238E27FC236}">
                <a16:creationId xmlns:a16="http://schemas.microsoft.com/office/drawing/2014/main" id="{353E5D5A-10C8-8D9C-28C4-FB3C203270B1}"/>
              </a:ext>
            </a:extLst>
          </p:cNvPr>
          <p:cNvCxnSpPr>
            <a:cxnSpLocks noChangeShapeType="1"/>
            <a:stCxn id="10250" idx="7"/>
            <a:endCxn id="10256" idx="2"/>
          </p:cNvCxnSpPr>
          <p:nvPr/>
        </p:nvCxnSpPr>
        <p:spPr bwMode="auto">
          <a:xfrm flipV="1">
            <a:off x="4202114" y="4616449"/>
            <a:ext cx="168275" cy="88900"/>
          </a:xfrm>
          <a:prstGeom prst="line">
            <a:avLst/>
          </a:prstGeom>
          <a:noFill/>
          <a:ln w="3810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10266" name="Connecteur droit 50">
            <a:extLst>
              <a:ext uri="{FF2B5EF4-FFF2-40B4-BE49-F238E27FC236}">
                <a16:creationId xmlns:a16="http://schemas.microsoft.com/office/drawing/2014/main" id="{1E9C2102-29B4-72F0-9FF0-1A6E38D61DB6}"/>
              </a:ext>
            </a:extLst>
          </p:cNvPr>
          <p:cNvCxnSpPr>
            <a:cxnSpLocks noChangeShapeType="1"/>
            <a:stCxn id="10256" idx="7"/>
            <a:endCxn id="10251" idx="3"/>
          </p:cNvCxnSpPr>
          <p:nvPr/>
        </p:nvCxnSpPr>
        <p:spPr bwMode="auto">
          <a:xfrm flipV="1">
            <a:off x="4672014" y="4256087"/>
            <a:ext cx="295275" cy="233362"/>
          </a:xfrm>
          <a:prstGeom prst="line">
            <a:avLst/>
          </a:prstGeom>
          <a:noFill/>
          <a:ln w="3810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10267" name="Connecteur droit avec flèche 56">
            <a:extLst>
              <a:ext uri="{FF2B5EF4-FFF2-40B4-BE49-F238E27FC236}">
                <a16:creationId xmlns:a16="http://schemas.microsoft.com/office/drawing/2014/main" id="{CC8772A8-705E-43C7-6123-D8CBEA61D044}"/>
              </a:ext>
            </a:extLst>
          </p:cNvPr>
          <p:cNvCxnSpPr>
            <a:cxnSpLocks noChangeShapeType="1"/>
          </p:cNvCxnSpPr>
          <p:nvPr/>
        </p:nvCxnSpPr>
        <p:spPr bwMode="auto">
          <a:xfrm flipV="1">
            <a:off x="2228851" y="5697538"/>
            <a:ext cx="3040063" cy="714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68" name="ZoneTexte 57">
            <a:extLst>
              <a:ext uri="{FF2B5EF4-FFF2-40B4-BE49-F238E27FC236}">
                <a16:creationId xmlns:a16="http://schemas.microsoft.com/office/drawing/2014/main" id="{7690181B-8F2F-BC75-879B-7B52A788D5F1}"/>
              </a:ext>
            </a:extLst>
          </p:cNvPr>
          <p:cNvSpPr txBox="1">
            <a:spLocks noChangeArrowheads="1"/>
          </p:cNvSpPr>
          <p:nvPr/>
        </p:nvSpPr>
        <p:spPr bwMode="auto">
          <a:xfrm>
            <a:off x="4437064" y="5697537"/>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a:t>time</a:t>
            </a:r>
          </a:p>
        </p:txBody>
      </p:sp>
      <p:cxnSp>
        <p:nvCxnSpPr>
          <p:cNvPr id="10269" name="Connecteur droit 59">
            <a:extLst>
              <a:ext uri="{FF2B5EF4-FFF2-40B4-BE49-F238E27FC236}">
                <a16:creationId xmlns:a16="http://schemas.microsoft.com/office/drawing/2014/main" id="{6C7FFD6A-0106-A024-B6BC-5CC828803C6C}"/>
              </a:ext>
            </a:extLst>
          </p:cNvPr>
          <p:cNvCxnSpPr>
            <a:cxnSpLocks noChangeShapeType="1"/>
          </p:cNvCxnSpPr>
          <p:nvPr/>
        </p:nvCxnSpPr>
        <p:spPr bwMode="auto">
          <a:xfrm>
            <a:off x="2354263" y="3335338"/>
            <a:ext cx="19050" cy="250507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0" name="Connecteur droit 61">
            <a:extLst>
              <a:ext uri="{FF2B5EF4-FFF2-40B4-BE49-F238E27FC236}">
                <a16:creationId xmlns:a16="http://schemas.microsoft.com/office/drawing/2014/main" id="{0BB2EDCE-10FE-90CC-098F-D85D63790DAC}"/>
              </a:ext>
            </a:extLst>
          </p:cNvPr>
          <p:cNvCxnSpPr>
            <a:cxnSpLocks noChangeShapeType="1"/>
          </p:cNvCxnSpPr>
          <p:nvPr/>
        </p:nvCxnSpPr>
        <p:spPr bwMode="auto">
          <a:xfrm>
            <a:off x="3208338" y="2998788"/>
            <a:ext cx="23812"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1" name="Connecteur droit 64">
            <a:extLst>
              <a:ext uri="{FF2B5EF4-FFF2-40B4-BE49-F238E27FC236}">
                <a16:creationId xmlns:a16="http://schemas.microsoft.com/office/drawing/2014/main" id="{B6CE1617-5488-1BF6-6897-B1F3B3F701C2}"/>
              </a:ext>
            </a:extLst>
          </p:cNvPr>
          <p:cNvCxnSpPr>
            <a:cxnSpLocks noChangeShapeType="1"/>
          </p:cNvCxnSpPr>
          <p:nvPr/>
        </p:nvCxnSpPr>
        <p:spPr bwMode="auto">
          <a:xfrm>
            <a:off x="3646488" y="2998788"/>
            <a:ext cx="25400"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2" name="Connecteur droit 66">
            <a:extLst>
              <a:ext uri="{FF2B5EF4-FFF2-40B4-BE49-F238E27FC236}">
                <a16:creationId xmlns:a16="http://schemas.microsoft.com/office/drawing/2014/main" id="{5F1E4C2A-17C9-BCE0-E51A-1A23D1E11C76}"/>
              </a:ext>
            </a:extLst>
          </p:cNvPr>
          <p:cNvCxnSpPr>
            <a:cxnSpLocks noChangeShapeType="1"/>
          </p:cNvCxnSpPr>
          <p:nvPr/>
        </p:nvCxnSpPr>
        <p:spPr bwMode="auto">
          <a:xfrm>
            <a:off x="4035426" y="2998788"/>
            <a:ext cx="23813"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3" name="Connecteur droit 67">
            <a:extLst>
              <a:ext uri="{FF2B5EF4-FFF2-40B4-BE49-F238E27FC236}">
                <a16:creationId xmlns:a16="http://schemas.microsoft.com/office/drawing/2014/main" id="{9DFAF12A-92DF-D9E0-EA27-CE41F7183BBC}"/>
              </a:ext>
            </a:extLst>
          </p:cNvPr>
          <p:cNvCxnSpPr>
            <a:cxnSpLocks noChangeShapeType="1"/>
          </p:cNvCxnSpPr>
          <p:nvPr/>
        </p:nvCxnSpPr>
        <p:spPr bwMode="auto">
          <a:xfrm>
            <a:off x="4144963" y="2998788"/>
            <a:ext cx="23812"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4" name="Connecteur droit 68">
            <a:extLst>
              <a:ext uri="{FF2B5EF4-FFF2-40B4-BE49-F238E27FC236}">
                <a16:creationId xmlns:a16="http://schemas.microsoft.com/office/drawing/2014/main" id="{5F157337-463D-0CD3-58E0-0723D7FF7163}"/>
              </a:ext>
            </a:extLst>
          </p:cNvPr>
          <p:cNvCxnSpPr>
            <a:cxnSpLocks noChangeShapeType="1"/>
          </p:cNvCxnSpPr>
          <p:nvPr/>
        </p:nvCxnSpPr>
        <p:spPr bwMode="auto">
          <a:xfrm>
            <a:off x="4535488" y="2998788"/>
            <a:ext cx="23812"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5" name="Connecteur droit 69">
            <a:extLst>
              <a:ext uri="{FF2B5EF4-FFF2-40B4-BE49-F238E27FC236}">
                <a16:creationId xmlns:a16="http://schemas.microsoft.com/office/drawing/2014/main" id="{EFF60BC0-B5EA-89F6-4246-F9FD82FAC31C}"/>
              </a:ext>
            </a:extLst>
          </p:cNvPr>
          <p:cNvCxnSpPr>
            <a:cxnSpLocks noChangeShapeType="1"/>
          </p:cNvCxnSpPr>
          <p:nvPr/>
        </p:nvCxnSpPr>
        <p:spPr bwMode="auto">
          <a:xfrm>
            <a:off x="4781550" y="2528888"/>
            <a:ext cx="33338" cy="33115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6" name="Connecteur droit 70">
            <a:extLst>
              <a:ext uri="{FF2B5EF4-FFF2-40B4-BE49-F238E27FC236}">
                <a16:creationId xmlns:a16="http://schemas.microsoft.com/office/drawing/2014/main" id="{881B339C-B668-AA42-BAAF-048C8F319A0D}"/>
              </a:ext>
            </a:extLst>
          </p:cNvPr>
          <p:cNvCxnSpPr>
            <a:cxnSpLocks noChangeShapeType="1"/>
          </p:cNvCxnSpPr>
          <p:nvPr/>
        </p:nvCxnSpPr>
        <p:spPr bwMode="auto">
          <a:xfrm>
            <a:off x="5157788" y="2998788"/>
            <a:ext cx="23812"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277" name="Connecteur droit 71">
            <a:extLst>
              <a:ext uri="{FF2B5EF4-FFF2-40B4-BE49-F238E27FC236}">
                <a16:creationId xmlns:a16="http://schemas.microsoft.com/office/drawing/2014/main" id="{746568D0-3C50-8AD5-433B-91CAF6BB09C2}"/>
              </a:ext>
            </a:extLst>
          </p:cNvPr>
          <p:cNvCxnSpPr>
            <a:cxnSpLocks noChangeShapeType="1"/>
          </p:cNvCxnSpPr>
          <p:nvPr/>
        </p:nvCxnSpPr>
        <p:spPr bwMode="auto">
          <a:xfrm>
            <a:off x="5076825" y="2998788"/>
            <a:ext cx="25400" cy="28416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0278" name="Ellipse 74">
            <a:extLst>
              <a:ext uri="{FF2B5EF4-FFF2-40B4-BE49-F238E27FC236}">
                <a16:creationId xmlns:a16="http://schemas.microsoft.com/office/drawing/2014/main" id="{096987E2-7712-4579-718A-7F804ACDFC23}"/>
              </a:ext>
            </a:extLst>
          </p:cNvPr>
          <p:cNvSpPr>
            <a:spLocks noChangeArrowheads="1"/>
          </p:cNvSpPr>
          <p:nvPr/>
        </p:nvSpPr>
        <p:spPr bwMode="auto">
          <a:xfrm>
            <a:off x="7413626" y="3357562"/>
            <a:ext cx="354013" cy="360362"/>
          </a:xfrm>
          <a:prstGeom prst="ellipse">
            <a:avLst/>
          </a:prstGeom>
          <a:solidFill>
            <a:srgbClr val="FF0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79" name="Ellipse 77">
            <a:extLst>
              <a:ext uri="{FF2B5EF4-FFF2-40B4-BE49-F238E27FC236}">
                <a16:creationId xmlns:a16="http://schemas.microsoft.com/office/drawing/2014/main" id="{C8EC56DD-B931-1C4E-5352-BDAD633632F5}"/>
              </a:ext>
            </a:extLst>
          </p:cNvPr>
          <p:cNvSpPr>
            <a:spLocks noChangeArrowheads="1"/>
          </p:cNvSpPr>
          <p:nvPr/>
        </p:nvSpPr>
        <p:spPr bwMode="auto">
          <a:xfrm rot="1173213">
            <a:off x="6756401" y="2782887"/>
            <a:ext cx="354013" cy="360362"/>
          </a:xfrm>
          <a:prstGeom prst="ellipse">
            <a:avLst/>
          </a:prstGeom>
          <a:solidFill>
            <a:srgbClr val="FFFF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80" name="Ellipse 78">
            <a:extLst>
              <a:ext uri="{FF2B5EF4-FFF2-40B4-BE49-F238E27FC236}">
                <a16:creationId xmlns:a16="http://schemas.microsoft.com/office/drawing/2014/main" id="{96AD2FA6-C9DB-96A1-89B0-D5CE24406B82}"/>
              </a:ext>
            </a:extLst>
          </p:cNvPr>
          <p:cNvSpPr>
            <a:spLocks noChangeArrowheads="1"/>
          </p:cNvSpPr>
          <p:nvPr/>
        </p:nvSpPr>
        <p:spPr bwMode="auto">
          <a:xfrm rot="1173213">
            <a:off x="6959601" y="4048125"/>
            <a:ext cx="354013" cy="358775"/>
          </a:xfrm>
          <a:prstGeom prst="ellipse">
            <a:avLst/>
          </a:prstGeom>
          <a:solidFill>
            <a:srgbClr val="7030A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81" name="Ellipse 79">
            <a:extLst>
              <a:ext uri="{FF2B5EF4-FFF2-40B4-BE49-F238E27FC236}">
                <a16:creationId xmlns:a16="http://schemas.microsoft.com/office/drawing/2014/main" id="{38025EFB-9253-B736-3E1A-B9CE18803DC6}"/>
              </a:ext>
            </a:extLst>
          </p:cNvPr>
          <p:cNvSpPr>
            <a:spLocks noChangeArrowheads="1"/>
          </p:cNvSpPr>
          <p:nvPr/>
        </p:nvSpPr>
        <p:spPr bwMode="auto">
          <a:xfrm rot="1173213">
            <a:off x="8472489" y="3636962"/>
            <a:ext cx="352425" cy="360362"/>
          </a:xfrm>
          <a:prstGeom prst="ellipse">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0282" name="Ellipse 81">
            <a:extLst>
              <a:ext uri="{FF2B5EF4-FFF2-40B4-BE49-F238E27FC236}">
                <a16:creationId xmlns:a16="http://schemas.microsoft.com/office/drawing/2014/main" id="{32209232-99EC-4A4B-0279-E2BA219DBE60}"/>
              </a:ext>
            </a:extLst>
          </p:cNvPr>
          <p:cNvSpPr>
            <a:spLocks noChangeArrowheads="1"/>
          </p:cNvSpPr>
          <p:nvPr/>
        </p:nvSpPr>
        <p:spPr bwMode="auto">
          <a:xfrm rot="1173213">
            <a:off x="8882063" y="4164012"/>
            <a:ext cx="354012" cy="360362"/>
          </a:xfrm>
          <a:prstGeom prst="ellipse">
            <a:avLst/>
          </a:prstGeom>
          <a:solidFill>
            <a:srgbClr val="FF66CC"/>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3" name="Ellipse 82">
            <a:extLst>
              <a:ext uri="{FF2B5EF4-FFF2-40B4-BE49-F238E27FC236}">
                <a16:creationId xmlns:a16="http://schemas.microsoft.com/office/drawing/2014/main" id="{CB15D945-9347-C15D-1318-0950008126FF}"/>
              </a:ext>
            </a:extLst>
          </p:cNvPr>
          <p:cNvSpPr/>
          <p:nvPr/>
        </p:nvSpPr>
        <p:spPr bwMode="auto">
          <a:xfrm rot="1173213">
            <a:off x="8931276" y="2633662"/>
            <a:ext cx="354013" cy="360362"/>
          </a:xfrm>
          <a:prstGeom prst="ellipse">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ヒラギノ角ゴ Pro W3" pitchFamily="48" charset="-128"/>
            </a:endParaRPr>
          </a:p>
        </p:txBody>
      </p:sp>
      <p:sp>
        <p:nvSpPr>
          <p:cNvPr id="10284" name="Ellipse 83">
            <a:extLst>
              <a:ext uri="{FF2B5EF4-FFF2-40B4-BE49-F238E27FC236}">
                <a16:creationId xmlns:a16="http://schemas.microsoft.com/office/drawing/2014/main" id="{C18FB915-CED1-AC43-00BD-3F0120A90926}"/>
              </a:ext>
            </a:extLst>
          </p:cNvPr>
          <p:cNvSpPr>
            <a:spLocks noChangeArrowheads="1"/>
          </p:cNvSpPr>
          <p:nvPr/>
        </p:nvSpPr>
        <p:spPr bwMode="auto">
          <a:xfrm rot="1173213">
            <a:off x="9683751" y="2449512"/>
            <a:ext cx="352425" cy="360362"/>
          </a:xfrm>
          <a:prstGeom prst="ellipse">
            <a:avLst/>
          </a:prstGeom>
          <a:solidFill>
            <a:srgbClr val="00B05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5" name="Ellipse 84">
            <a:extLst>
              <a:ext uri="{FF2B5EF4-FFF2-40B4-BE49-F238E27FC236}">
                <a16:creationId xmlns:a16="http://schemas.microsoft.com/office/drawing/2014/main" id="{76909010-AEE8-797B-3E8C-FC45D5891ADF}"/>
              </a:ext>
            </a:extLst>
          </p:cNvPr>
          <p:cNvSpPr/>
          <p:nvPr/>
        </p:nvSpPr>
        <p:spPr bwMode="auto">
          <a:xfrm rot="1173213">
            <a:off x="8588376" y="3135312"/>
            <a:ext cx="354013" cy="360362"/>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ヒラギノ角ゴ Pro W3" pitchFamily="48" charset="-128"/>
            </a:endParaRPr>
          </a:p>
        </p:txBody>
      </p:sp>
      <p:sp>
        <p:nvSpPr>
          <p:cNvPr id="10286" name="ZoneTexte 85">
            <a:extLst>
              <a:ext uri="{FF2B5EF4-FFF2-40B4-BE49-F238E27FC236}">
                <a16:creationId xmlns:a16="http://schemas.microsoft.com/office/drawing/2014/main" id="{7740222F-DF6F-B069-683F-B875A9B91AA3}"/>
              </a:ext>
            </a:extLst>
          </p:cNvPr>
          <p:cNvSpPr txBox="1">
            <a:spLocks noChangeArrowheads="1"/>
          </p:cNvSpPr>
          <p:nvPr/>
        </p:nvSpPr>
        <p:spPr bwMode="auto">
          <a:xfrm>
            <a:off x="5704319" y="4927544"/>
            <a:ext cx="6122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i="1" dirty="0"/>
              <a:t>Можем ли мы определить траектории?</a:t>
            </a:r>
            <a:endParaRPr lang="en-US" altLang="en-US" sz="2400" i="1" dirty="0"/>
          </a:p>
        </p:txBody>
      </p:sp>
      <p:sp>
        <p:nvSpPr>
          <p:cNvPr id="10287" name="ZoneTexte 86">
            <a:extLst>
              <a:ext uri="{FF2B5EF4-FFF2-40B4-BE49-F238E27FC236}">
                <a16:creationId xmlns:a16="http://schemas.microsoft.com/office/drawing/2014/main" id="{DE1A3F49-FF22-F5D1-B055-3B1151E34101}"/>
              </a:ext>
            </a:extLst>
          </p:cNvPr>
          <p:cNvSpPr txBox="1">
            <a:spLocks noChangeArrowheads="1"/>
          </p:cNvSpPr>
          <p:nvPr/>
        </p:nvSpPr>
        <p:spPr bwMode="auto">
          <a:xfrm>
            <a:off x="1117309" y="6236641"/>
            <a:ext cx="4956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dirty="0"/>
              <a:t>Размеченное по времени, дорого</a:t>
            </a:r>
            <a:endParaRPr lang="en-US" altLang="en-US" sz="2400" dirty="0"/>
          </a:p>
        </p:txBody>
      </p:sp>
      <p:sp>
        <p:nvSpPr>
          <p:cNvPr id="10288" name="ZoneTexte 87">
            <a:extLst>
              <a:ext uri="{FF2B5EF4-FFF2-40B4-BE49-F238E27FC236}">
                <a16:creationId xmlns:a16="http://schemas.microsoft.com/office/drawing/2014/main" id="{228A5564-C47E-09C1-142E-27C75D066493}"/>
              </a:ext>
            </a:extLst>
          </p:cNvPr>
          <p:cNvSpPr txBox="1">
            <a:spLocks noChangeArrowheads="1"/>
          </p:cNvSpPr>
          <p:nvPr/>
        </p:nvSpPr>
        <p:spPr bwMode="auto">
          <a:xfrm>
            <a:off x="6566112" y="6236641"/>
            <a:ext cx="4749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sz="2400" dirty="0"/>
              <a:t>Моментальный снимок, дешево</a:t>
            </a:r>
            <a:endParaRPr lang="en-US" altLang="en-US" sz="2400" dirty="0"/>
          </a:p>
        </p:txBody>
      </p:sp>
      <p:cxnSp>
        <p:nvCxnSpPr>
          <p:cNvPr id="10290" name="Connecteur droit avec flèche 90">
            <a:extLst>
              <a:ext uri="{FF2B5EF4-FFF2-40B4-BE49-F238E27FC236}">
                <a16:creationId xmlns:a16="http://schemas.microsoft.com/office/drawing/2014/main" id="{5CCDB441-F127-3946-F2B1-8BDAA495DDD6}"/>
              </a:ext>
            </a:extLst>
          </p:cNvPr>
          <p:cNvCxnSpPr>
            <a:cxnSpLocks noChangeShapeType="1"/>
          </p:cNvCxnSpPr>
          <p:nvPr/>
        </p:nvCxnSpPr>
        <p:spPr bwMode="auto">
          <a:xfrm flipV="1">
            <a:off x="7967663" y="2528887"/>
            <a:ext cx="215900" cy="105886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91" name="Connecteur droit avec flèche 91">
            <a:extLst>
              <a:ext uri="{FF2B5EF4-FFF2-40B4-BE49-F238E27FC236}">
                <a16:creationId xmlns:a16="http://schemas.microsoft.com/office/drawing/2014/main" id="{602AD875-BF91-1260-6B12-88ECA17BE18D}"/>
              </a:ext>
            </a:extLst>
          </p:cNvPr>
          <p:cNvCxnSpPr>
            <a:cxnSpLocks noChangeShapeType="1"/>
          </p:cNvCxnSpPr>
          <p:nvPr/>
        </p:nvCxnSpPr>
        <p:spPr bwMode="auto">
          <a:xfrm>
            <a:off x="7967663" y="3563938"/>
            <a:ext cx="1562100" cy="8223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92" name="Connecteur droit avec flèche 95">
            <a:extLst>
              <a:ext uri="{FF2B5EF4-FFF2-40B4-BE49-F238E27FC236}">
                <a16:creationId xmlns:a16="http://schemas.microsoft.com/office/drawing/2014/main" id="{93489CD5-AF73-EEDC-FFA0-0D00F2A82205}"/>
              </a:ext>
            </a:extLst>
          </p:cNvPr>
          <p:cNvCxnSpPr>
            <a:cxnSpLocks noChangeShapeType="1"/>
          </p:cNvCxnSpPr>
          <p:nvPr/>
        </p:nvCxnSpPr>
        <p:spPr bwMode="auto">
          <a:xfrm flipH="1">
            <a:off x="6642101" y="3549649"/>
            <a:ext cx="1325563" cy="2682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93" name="Connecteur droit avec flèche 98">
            <a:extLst>
              <a:ext uri="{FF2B5EF4-FFF2-40B4-BE49-F238E27FC236}">
                <a16:creationId xmlns:a16="http://schemas.microsoft.com/office/drawing/2014/main" id="{65BC1196-8094-B6E4-EC29-30473673EB5A}"/>
              </a:ext>
            </a:extLst>
          </p:cNvPr>
          <p:cNvCxnSpPr>
            <a:cxnSpLocks noChangeShapeType="1"/>
          </p:cNvCxnSpPr>
          <p:nvPr/>
        </p:nvCxnSpPr>
        <p:spPr bwMode="auto">
          <a:xfrm>
            <a:off x="7967664" y="3587749"/>
            <a:ext cx="320675" cy="111125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1" name="Ellipse 80">
            <a:extLst>
              <a:ext uri="{FF2B5EF4-FFF2-40B4-BE49-F238E27FC236}">
                <a16:creationId xmlns:a16="http://schemas.microsoft.com/office/drawing/2014/main" id="{C633F439-2CEF-BCFD-02CD-C4845B33CAFF}"/>
              </a:ext>
            </a:extLst>
          </p:cNvPr>
          <p:cNvSpPr/>
          <p:nvPr/>
        </p:nvSpPr>
        <p:spPr bwMode="auto">
          <a:xfrm rot="1173213">
            <a:off x="7816851" y="3925887"/>
            <a:ext cx="354013" cy="360362"/>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ヒラギノ角ゴ Pro W3" pitchFamily="48" charset="-128"/>
            </a:endParaRPr>
          </a:p>
        </p:txBody>
      </p:sp>
      <p:cxnSp>
        <p:nvCxnSpPr>
          <p:cNvPr id="10295" name="Connecteur droit avec flèche 101">
            <a:extLst>
              <a:ext uri="{FF2B5EF4-FFF2-40B4-BE49-F238E27FC236}">
                <a16:creationId xmlns:a16="http://schemas.microsoft.com/office/drawing/2014/main" id="{8F6BD585-AACB-8D8F-F5DA-69A9CB8878F6}"/>
              </a:ext>
            </a:extLst>
          </p:cNvPr>
          <p:cNvCxnSpPr>
            <a:cxnSpLocks noChangeShapeType="1"/>
          </p:cNvCxnSpPr>
          <p:nvPr/>
        </p:nvCxnSpPr>
        <p:spPr bwMode="auto">
          <a:xfrm flipV="1">
            <a:off x="7994650" y="3043237"/>
            <a:ext cx="1773238" cy="5207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96" name="Ellipse 76">
            <a:extLst>
              <a:ext uri="{FF2B5EF4-FFF2-40B4-BE49-F238E27FC236}">
                <a16:creationId xmlns:a16="http://schemas.microsoft.com/office/drawing/2014/main" id="{7CD59576-F93D-F7A4-AE39-11481E13E08C}"/>
              </a:ext>
            </a:extLst>
          </p:cNvPr>
          <p:cNvSpPr>
            <a:spLocks noChangeArrowheads="1"/>
          </p:cNvSpPr>
          <p:nvPr/>
        </p:nvSpPr>
        <p:spPr bwMode="auto">
          <a:xfrm>
            <a:off x="8134351" y="3159125"/>
            <a:ext cx="352425" cy="360363"/>
          </a:xfrm>
          <a:prstGeom prst="ellipse">
            <a:avLst/>
          </a:prstGeom>
          <a:solidFill>
            <a:srgbClr val="0066FF"/>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6">
            <a:extLst>
              <a:ext uri="{FF2B5EF4-FFF2-40B4-BE49-F238E27FC236}">
                <a16:creationId xmlns:a16="http://schemas.microsoft.com/office/drawing/2014/main" id="{C4C7337F-3AD5-549D-ED08-509519C354B6}"/>
              </a:ext>
            </a:extLst>
          </p:cNvPr>
          <p:cNvSpPr>
            <a:spLocks noChangeArrowheads="1"/>
          </p:cNvSpPr>
          <p:nvPr/>
        </p:nvSpPr>
        <p:spPr bwMode="auto">
          <a:xfrm>
            <a:off x="1524000" y="6164263"/>
            <a:ext cx="9144000" cy="889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2400"/>
          </a:p>
        </p:txBody>
      </p:sp>
      <p:sp>
        <p:nvSpPr>
          <p:cNvPr id="11267" name="Titre 1">
            <a:extLst>
              <a:ext uri="{FF2B5EF4-FFF2-40B4-BE49-F238E27FC236}">
                <a16:creationId xmlns:a16="http://schemas.microsoft.com/office/drawing/2014/main" id="{15934C32-11B4-0B02-87BD-9FE572BE7565}"/>
              </a:ext>
            </a:extLst>
          </p:cNvPr>
          <p:cNvSpPr>
            <a:spLocks noGrp="1"/>
          </p:cNvSpPr>
          <p:nvPr>
            <p:ph type="title"/>
          </p:nvPr>
        </p:nvSpPr>
        <p:spPr>
          <a:xfrm>
            <a:off x="1143000" y="114301"/>
            <a:ext cx="9291484" cy="914401"/>
          </a:xfrm>
        </p:spPr>
        <p:txBody>
          <a:bodyPr>
            <a:normAutofit fontScale="90000"/>
          </a:bodyPr>
          <a:lstStyle/>
          <a:p>
            <a:r>
              <a:rPr lang="ru-RU" altLang="en-US" b="1" dirty="0">
                <a:solidFill>
                  <a:srgbClr val="0070C0"/>
                </a:solidFill>
                <a:cs typeface="ヒラギノ角ゴ Pro W3"/>
              </a:rPr>
              <a:t>Картография отдельных клеток</a:t>
            </a:r>
            <a:r>
              <a:rPr lang="en-GB" altLang="en-US" b="1" dirty="0">
                <a:solidFill>
                  <a:srgbClr val="0070C0"/>
                </a:solidFill>
                <a:cs typeface="ヒラギノ角ゴ Pro W3"/>
              </a:rPr>
              <a:t> Planarian </a:t>
            </a:r>
            <a:br>
              <a:rPr lang="en-GB" altLang="en-US" b="1" dirty="0">
                <a:solidFill>
                  <a:srgbClr val="0070C0"/>
                </a:solidFill>
                <a:cs typeface="ヒラギノ角ゴ Pro W3"/>
              </a:rPr>
            </a:br>
            <a:r>
              <a:rPr lang="en-GB" altLang="en-US" sz="2400" b="1" dirty="0">
                <a:solidFill>
                  <a:srgbClr val="0070C0"/>
                </a:solidFill>
                <a:cs typeface="ヒラギノ角ゴ Pro W3"/>
              </a:rPr>
              <a:t>(Plass et al, Science, 2018)</a:t>
            </a:r>
            <a:endParaRPr lang="en-GB" altLang="en-US" b="1" dirty="0">
              <a:solidFill>
                <a:srgbClr val="0070C0"/>
              </a:solidFill>
              <a:cs typeface="ヒラギノ角ゴ Pro W3"/>
            </a:endParaRPr>
          </a:p>
        </p:txBody>
      </p:sp>
      <p:pic>
        <p:nvPicPr>
          <p:cNvPr id="11268" name="Picture 2" descr="RÃ©sultat de recherche d'images pour &quot;planarian regeneration&quot;">
            <a:extLst>
              <a:ext uri="{FF2B5EF4-FFF2-40B4-BE49-F238E27FC236}">
                <a16:creationId xmlns:a16="http://schemas.microsoft.com/office/drawing/2014/main" id="{2108A509-6CA8-A4AC-568E-7B2F69656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077338"/>
            <a:ext cx="36988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 3">
            <a:extLst>
              <a:ext uri="{FF2B5EF4-FFF2-40B4-BE49-F238E27FC236}">
                <a16:creationId xmlns:a16="http://schemas.microsoft.com/office/drawing/2014/main" id="{A7BD635A-3250-486E-BB7A-EEA6E539A1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4982" y="736026"/>
            <a:ext cx="37401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 5">
            <a:extLst>
              <a:ext uri="{FF2B5EF4-FFF2-40B4-BE49-F238E27FC236}">
                <a16:creationId xmlns:a16="http://schemas.microsoft.com/office/drawing/2014/main" id="{F6A86639-C3BA-17DB-9437-0DD33BF874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0926" y="3576639"/>
            <a:ext cx="260826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 1">
            <a:extLst>
              <a:ext uri="{FF2B5EF4-FFF2-40B4-BE49-F238E27FC236}">
                <a16:creationId xmlns:a16="http://schemas.microsoft.com/office/drawing/2014/main" id="{FE88C374-7A5E-C011-8584-1D4BA6AE34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7913" y="3151694"/>
            <a:ext cx="4392612"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ZoneTexte 2">
            <a:extLst>
              <a:ext uri="{FF2B5EF4-FFF2-40B4-BE49-F238E27FC236}">
                <a16:creationId xmlns:a16="http://schemas.microsoft.com/office/drawing/2014/main" id="{929DFE7F-902C-6140-695E-EC730B240C0F}"/>
              </a:ext>
            </a:extLst>
          </p:cNvPr>
          <p:cNvSpPr txBox="1">
            <a:spLocks noChangeArrowheads="1"/>
          </p:cNvSpPr>
          <p:nvPr/>
        </p:nvSpPr>
        <p:spPr bwMode="auto">
          <a:xfrm>
            <a:off x="2855913" y="6518276"/>
            <a:ext cx="227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t>Wolf et al, Genome Biol, 2019</a:t>
            </a:r>
          </a:p>
        </p:txBody>
      </p:sp>
      <p:sp>
        <p:nvSpPr>
          <p:cNvPr id="11273" name="ZoneTexte 10">
            <a:extLst>
              <a:ext uri="{FF2B5EF4-FFF2-40B4-BE49-F238E27FC236}">
                <a16:creationId xmlns:a16="http://schemas.microsoft.com/office/drawing/2014/main" id="{6EC8F537-F32F-8385-C839-25A2CAA73EED}"/>
              </a:ext>
            </a:extLst>
          </p:cNvPr>
          <p:cNvSpPr txBox="1">
            <a:spLocks noChangeArrowheads="1"/>
          </p:cNvSpPr>
          <p:nvPr/>
        </p:nvSpPr>
        <p:spPr bwMode="auto">
          <a:xfrm>
            <a:off x="7566026" y="6392863"/>
            <a:ext cx="2278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t>Albergante et al, Entropy, 2020</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BF5C97ED-66E2-29F7-2B7B-57D6FBEBD1F2}"/>
              </a:ext>
            </a:extLst>
          </p:cNvPr>
          <p:cNvSpPr>
            <a:spLocks noGrp="1"/>
          </p:cNvSpPr>
          <p:nvPr>
            <p:ph type="title"/>
          </p:nvPr>
        </p:nvSpPr>
        <p:spPr>
          <a:xfrm>
            <a:off x="322311" y="0"/>
            <a:ext cx="11767190" cy="1325563"/>
          </a:xfrm>
        </p:spPr>
        <p:txBody>
          <a:bodyPr/>
          <a:lstStyle/>
          <a:p>
            <a:r>
              <a:rPr lang="ru-RU" b="1" dirty="0">
                <a:solidFill>
                  <a:schemeClr val="accent1"/>
                </a:solidFill>
              </a:rPr>
              <a:t>“Эргодический принцип”: гипотеза, а не теорема!</a:t>
            </a:r>
            <a:endParaRPr lang="en-US" altLang="en-US" b="1" dirty="0">
              <a:solidFill>
                <a:schemeClr val="accent1"/>
              </a:solidFill>
              <a:cs typeface="ヒラギノ角ゴ Pro W3"/>
            </a:endParaRPr>
          </a:p>
        </p:txBody>
      </p:sp>
      <p:sp>
        <p:nvSpPr>
          <p:cNvPr id="12291" name="Rectangle 2">
            <a:extLst>
              <a:ext uri="{FF2B5EF4-FFF2-40B4-BE49-F238E27FC236}">
                <a16:creationId xmlns:a16="http://schemas.microsoft.com/office/drawing/2014/main" id="{3F59E649-9631-F7A0-7EDB-EAF6CB899A38}"/>
              </a:ext>
            </a:extLst>
          </p:cNvPr>
          <p:cNvSpPr>
            <a:spLocks noChangeArrowheads="1"/>
          </p:cNvSpPr>
          <p:nvPr/>
        </p:nvSpPr>
        <p:spPr bwMode="auto">
          <a:xfrm>
            <a:off x="737419" y="1131888"/>
            <a:ext cx="10751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sz="2800" b="1" dirty="0">
                <a:solidFill>
                  <a:schemeClr val="accent1"/>
                </a:solidFill>
              </a:rPr>
              <a:t>Наблюдение за системой в течение длительного времени может быть эквивалентно наблюдению за многими независимыми реализациями одной и той же системы</a:t>
            </a:r>
            <a:endParaRPr lang="en-US" altLang="en-US" sz="24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292" name="Image 5">
            <a:extLst>
              <a:ext uri="{FF2B5EF4-FFF2-40B4-BE49-F238E27FC236}">
                <a16:creationId xmlns:a16="http://schemas.microsoft.com/office/drawing/2014/main" id="{53374550-3C6D-976B-25E8-CE0284EB96A8}"/>
              </a:ext>
            </a:extLst>
          </p:cNvPr>
          <p:cNvPicPr>
            <a:picLocks noChangeAspect="1"/>
          </p:cNvPicPr>
          <p:nvPr/>
        </p:nvPicPr>
        <p:blipFill>
          <a:blip r:embed="rId2">
            <a:extLst>
              <a:ext uri="{28A0092B-C50C-407E-A947-70E740481C1C}">
                <a14:useLocalDpi xmlns:a14="http://schemas.microsoft.com/office/drawing/2010/main" val="0"/>
              </a:ext>
            </a:extLst>
          </a:blip>
          <a:srcRect t="11401"/>
          <a:stretch>
            <a:fillRect/>
          </a:stretch>
        </p:blipFill>
        <p:spPr bwMode="auto">
          <a:xfrm>
            <a:off x="7107238" y="2458782"/>
            <a:ext cx="314801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Image 17">
            <a:extLst>
              <a:ext uri="{FF2B5EF4-FFF2-40B4-BE49-F238E27FC236}">
                <a16:creationId xmlns:a16="http://schemas.microsoft.com/office/drawing/2014/main" id="{28EF44F6-0A70-BE44-9D09-DC99AF05A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026" y="2595871"/>
            <a:ext cx="52752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ZoneTexte 18">
            <a:extLst>
              <a:ext uri="{FF2B5EF4-FFF2-40B4-BE49-F238E27FC236}">
                <a16:creationId xmlns:a16="http://schemas.microsoft.com/office/drawing/2014/main" id="{2C725249-339A-40D2-095C-6BC0D194FFB7}"/>
              </a:ext>
            </a:extLst>
          </p:cNvPr>
          <p:cNvSpPr txBox="1">
            <a:spLocks noChangeArrowheads="1"/>
          </p:cNvSpPr>
          <p:nvPr/>
        </p:nvSpPr>
        <p:spPr bwMode="auto">
          <a:xfrm>
            <a:off x="2190135" y="2451408"/>
            <a:ext cx="1365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800" i="1" dirty="0"/>
              <a:t>System</a:t>
            </a:r>
          </a:p>
          <a:p>
            <a:pPr algn="ctr">
              <a:spcBef>
                <a:spcPct val="0"/>
              </a:spcBef>
              <a:buFontTx/>
              <a:buNone/>
            </a:pPr>
            <a:r>
              <a:rPr lang="en-US" altLang="en-US" sz="1800" i="1" dirty="0"/>
              <a:t>state space</a:t>
            </a:r>
          </a:p>
        </p:txBody>
      </p:sp>
      <p:pic>
        <p:nvPicPr>
          <p:cNvPr id="12295" name="Picture 2" descr="Image vectorielle dessin animé sur le : image vectorielle de stock (libre  de droits) 1092405503 | Shutterstock">
            <a:extLst>
              <a:ext uri="{FF2B5EF4-FFF2-40B4-BE49-F238E27FC236}">
                <a16:creationId xmlns:a16="http://schemas.microsoft.com/office/drawing/2014/main" id="{55318FA8-45ED-EE00-0BCC-CC047F20F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851"/>
          <a:stretch>
            <a:fillRect/>
          </a:stretch>
        </p:blipFill>
        <p:spPr bwMode="auto">
          <a:xfrm>
            <a:off x="6772275" y="4689782"/>
            <a:ext cx="38179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5291CD6-ABAA-4354-7BF8-EC7BDB3F53BE}"/>
              </a:ext>
            </a:extLst>
          </p:cNvPr>
          <p:cNvSpPr>
            <a:spLocks noGrp="1"/>
          </p:cNvSpPr>
          <p:nvPr>
            <p:ph type="title"/>
          </p:nvPr>
        </p:nvSpPr>
        <p:spPr>
          <a:xfrm>
            <a:off x="838200" y="399571"/>
            <a:ext cx="10515600" cy="5901338"/>
          </a:xfrm>
        </p:spPr>
        <p:txBody>
          <a:bodyPr>
            <a:normAutofit fontScale="90000"/>
          </a:bodyPr>
          <a:lstStyle/>
          <a:p>
            <a:r>
              <a:rPr lang="ru-RU" b="1" dirty="0">
                <a:solidFill>
                  <a:schemeClr val="accent1"/>
                </a:solidFill>
                <a:sym typeface="Wingdings" panose="05000000000000000000" pitchFamily="2" charset="2"/>
              </a:rPr>
              <a:t>Гипотеза: Структура мира важнее алгоритмов («Онтология – наше всё» )</a:t>
            </a:r>
            <a:br>
              <a:rPr lang="en-GB" b="1" dirty="0">
                <a:solidFill>
                  <a:schemeClr val="accent1"/>
                </a:solidFill>
                <a:sym typeface="Wingdings" panose="05000000000000000000" pitchFamily="2" charset="2"/>
              </a:rPr>
            </a:br>
            <a:br>
              <a:rPr lang="en-GB" b="1" dirty="0">
                <a:solidFill>
                  <a:schemeClr val="accent1"/>
                </a:solidFill>
                <a:sym typeface="Wingdings" panose="05000000000000000000" pitchFamily="2" charset="2"/>
              </a:rPr>
            </a:br>
            <a:r>
              <a:rPr lang="ru-RU" b="1" dirty="0">
                <a:solidFill>
                  <a:schemeClr val="accent1"/>
                </a:solidFill>
                <a:sym typeface="Wingdings" panose="05000000000000000000" pitchFamily="2" charset="2"/>
              </a:rPr>
              <a:t>В разной форме эта идея высказывалась Журавлевым, </a:t>
            </a:r>
            <a:r>
              <a:rPr lang="ru-RU" b="1" dirty="0" err="1">
                <a:solidFill>
                  <a:schemeClr val="accent1"/>
                </a:solidFill>
                <a:sym typeface="Wingdings" panose="05000000000000000000" pitchFamily="2" charset="2"/>
              </a:rPr>
              <a:t>Вапником</a:t>
            </a:r>
            <a:r>
              <a:rPr lang="ru-RU" b="1" dirty="0">
                <a:solidFill>
                  <a:schemeClr val="accent1"/>
                </a:solidFill>
                <a:sym typeface="Wingdings" panose="05000000000000000000" pitchFamily="2" charset="2"/>
              </a:rPr>
              <a:t>, </a:t>
            </a:r>
            <a:r>
              <a:rPr lang="ru-RU" b="1" dirty="0" err="1">
                <a:solidFill>
                  <a:schemeClr val="accent1"/>
                </a:solidFill>
                <a:sym typeface="Wingdings" panose="05000000000000000000" pitchFamily="2" charset="2"/>
              </a:rPr>
              <a:t>Бенджио</a:t>
            </a:r>
            <a:r>
              <a:rPr lang="ru-RU" b="1" dirty="0">
                <a:solidFill>
                  <a:schemeClr val="accent1"/>
                </a:solidFill>
                <a:sym typeface="Wingdings" panose="05000000000000000000" pitchFamily="2" charset="2"/>
              </a:rPr>
              <a:t>, Хинтоном. Но первым был, вероятно, Э.М. Браверман.</a:t>
            </a:r>
            <a:br>
              <a:rPr lang="ru-RU" b="1" dirty="0">
                <a:solidFill>
                  <a:schemeClr val="accent1"/>
                </a:solidFill>
                <a:sym typeface="Wingdings" panose="05000000000000000000" pitchFamily="2" charset="2"/>
              </a:rPr>
            </a:br>
            <a:br>
              <a:rPr lang="ru-RU" b="1" dirty="0">
                <a:solidFill>
                  <a:schemeClr val="accent1"/>
                </a:solidFill>
                <a:sym typeface="Wingdings" panose="05000000000000000000" pitchFamily="2" charset="2"/>
              </a:rPr>
            </a:br>
            <a:r>
              <a:rPr lang="ru-RU" b="1" dirty="0">
                <a:solidFill>
                  <a:schemeClr val="accent1"/>
                </a:solidFill>
                <a:sym typeface="Wingdings" panose="05000000000000000000" pitchFamily="2" charset="2"/>
              </a:rPr>
              <a:t>Мы болеем проблемой онтологии много лет, разработаны идеи, алгоритмы, софт и решено  много конкретных задач. Сегодня – частичный отчет об этой работе. </a:t>
            </a:r>
            <a:endParaRPr lang="en-GB" dirty="0"/>
          </a:p>
        </p:txBody>
      </p:sp>
    </p:spTree>
    <p:extLst>
      <p:ext uri="{BB962C8B-B14F-4D97-AF65-F5344CB8AC3E}">
        <p14:creationId xmlns:p14="http://schemas.microsoft.com/office/powerpoint/2010/main" val="2136633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6">
            <a:extLst>
              <a:ext uri="{FF2B5EF4-FFF2-40B4-BE49-F238E27FC236}">
                <a16:creationId xmlns:a16="http://schemas.microsoft.com/office/drawing/2014/main" id="{6D6DC681-FB61-C2D5-2E98-B628D8DF86F9}"/>
              </a:ext>
            </a:extLst>
          </p:cNvPr>
          <p:cNvSpPr>
            <a:spLocks noChangeArrowheads="1"/>
          </p:cNvSpPr>
          <p:nvPr/>
        </p:nvSpPr>
        <p:spPr bwMode="auto">
          <a:xfrm>
            <a:off x="1524000" y="6057900"/>
            <a:ext cx="9144000" cy="889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2400"/>
          </a:p>
        </p:txBody>
      </p:sp>
      <p:pic>
        <p:nvPicPr>
          <p:cNvPr id="13315" name="Image 4">
            <a:extLst>
              <a:ext uri="{FF2B5EF4-FFF2-40B4-BE49-F238E27FC236}">
                <a16:creationId xmlns:a16="http://schemas.microsoft.com/office/drawing/2014/main" id="{5231E981-C4A1-2A05-CCE2-709AAAA5E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898344">
            <a:off x="6559551" y="3524251"/>
            <a:ext cx="38163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re 1">
            <a:extLst>
              <a:ext uri="{FF2B5EF4-FFF2-40B4-BE49-F238E27FC236}">
                <a16:creationId xmlns:a16="http://schemas.microsoft.com/office/drawing/2014/main" id="{308744FD-69F3-4AE3-AFD0-A728896E6F15}"/>
              </a:ext>
            </a:extLst>
          </p:cNvPr>
          <p:cNvSpPr>
            <a:spLocks noGrp="1"/>
          </p:cNvSpPr>
          <p:nvPr>
            <p:ph type="title"/>
          </p:nvPr>
        </p:nvSpPr>
        <p:spPr>
          <a:xfrm>
            <a:off x="838200" y="365125"/>
            <a:ext cx="10515600" cy="780231"/>
          </a:xfrm>
        </p:spPr>
        <p:txBody>
          <a:bodyPr>
            <a:noAutofit/>
          </a:bodyPr>
          <a:lstStyle/>
          <a:p>
            <a:r>
              <a:rPr lang="ru-RU" sz="4000" b="1" dirty="0">
                <a:solidFill>
                  <a:schemeClr val="accent1"/>
                </a:solidFill>
              </a:rPr>
              <a:t>Усложнение: Ветвление. </a:t>
            </a:r>
            <a:br>
              <a:rPr lang="ru-RU" sz="4000" b="1" dirty="0">
                <a:solidFill>
                  <a:schemeClr val="accent1"/>
                </a:solidFill>
              </a:rPr>
            </a:br>
            <a:r>
              <a:rPr lang="ru-RU" sz="4000" b="1" dirty="0">
                <a:solidFill>
                  <a:schemeClr val="accent1"/>
                </a:solidFill>
              </a:rPr>
              <a:t>Динамический процесс с бифуркацией</a:t>
            </a:r>
            <a:endParaRPr lang="en-US" altLang="en-US" sz="4000" b="1" dirty="0">
              <a:solidFill>
                <a:schemeClr val="accent1"/>
              </a:solidFill>
              <a:cs typeface="ヒラギノ角ゴ Pro W3"/>
            </a:endParaRPr>
          </a:p>
        </p:txBody>
      </p:sp>
      <p:pic>
        <p:nvPicPr>
          <p:cNvPr id="13317" name="Image 4">
            <a:extLst>
              <a:ext uri="{FF2B5EF4-FFF2-40B4-BE49-F238E27FC236}">
                <a16:creationId xmlns:a16="http://schemas.microsoft.com/office/drawing/2014/main" id="{D0920FD2-B61D-A615-3769-3A4969033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898344">
            <a:off x="1555751" y="2744788"/>
            <a:ext cx="38163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ZoneTexte 5">
            <a:extLst>
              <a:ext uri="{FF2B5EF4-FFF2-40B4-BE49-F238E27FC236}">
                <a16:creationId xmlns:a16="http://schemas.microsoft.com/office/drawing/2014/main" id="{428F1E04-3DB1-1052-5A52-9A020B37F74E}"/>
              </a:ext>
            </a:extLst>
          </p:cNvPr>
          <p:cNvSpPr txBox="1">
            <a:spLocks noChangeArrowheads="1"/>
          </p:cNvSpPr>
          <p:nvPr/>
        </p:nvSpPr>
        <p:spPr bwMode="auto">
          <a:xfrm>
            <a:off x="3702050" y="5041901"/>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i="1"/>
              <a:t>f: R</a:t>
            </a:r>
            <a:r>
              <a:rPr lang="en-US" altLang="en-US" sz="2400" i="1" baseline="30000"/>
              <a:t>N</a:t>
            </a:r>
            <a:r>
              <a:rPr lang="en-US" altLang="en-US" sz="2400" i="1"/>
              <a:t> -&gt; R</a:t>
            </a:r>
            <a:r>
              <a:rPr lang="en-US" altLang="en-US" sz="2400" i="1" baseline="30000"/>
              <a:t>1</a:t>
            </a:r>
          </a:p>
        </p:txBody>
      </p:sp>
      <p:sp>
        <p:nvSpPr>
          <p:cNvPr id="13319" name="ZoneTexte 6">
            <a:extLst>
              <a:ext uri="{FF2B5EF4-FFF2-40B4-BE49-F238E27FC236}">
                <a16:creationId xmlns:a16="http://schemas.microsoft.com/office/drawing/2014/main" id="{E3FAEB6C-11DD-7ACB-2AB7-2B2926429D1C}"/>
              </a:ext>
            </a:extLst>
          </p:cNvPr>
          <p:cNvSpPr txBox="1">
            <a:spLocks noChangeArrowheads="1"/>
          </p:cNvSpPr>
          <p:nvPr/>
        </p:nvSpPr>
        <p:spPr bwMode="auto">
          <a:xfrm>
            <a:off x="2620964" y="1741488"/>
            <a:ext cx="2376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dirty="0"/>
              <a:t>“</a:t>
            </a:r>
            <a:r>
              <a:rPr lang="ru-RU" altLang="en-US" sz="2400" dirty="0"/>
              <a:t>Простой</a:t>
            </a:r>
            <a:r>
              <a:rPr lang="en-US" altLang="en-US" sz="2400" dirty="0"/>
              <a:t>” </a:t>
            </a:r>
            <a:r>
              <a:rPr lang="ru-RU" altLang="en-US" sz="2400" dirty="0"/>
              <a:t>процесс</a:t>
            </a:r>
            <a:endParaRPr lang="en-US" altLang="en-US" sz="2400" dirty="0"/>
          </a:p>
        </p:txBody>
      </p:sp>
      <p:sp>
        <p:nvSpPr>
          <p:cNvPr id="13320" name="ZoneTexte 6">
            <a:extLst>
              <a:ext uri="{FF2B5EF4-FFF2-40B4-BE49-F238E27FC236}">
                <a16:creationId xmlns:a16="http://schemas.microsoft.com/office/drawing/2014/main" id="{868D265A-9435-B78A-149B-24DAAF380138}"/>
              </a:ext>
            </a:extLst>
          </p:cNvPr>
          <p:cNvSpPr txBox="1">
            <a:spLocks noChangeArrowheads="1"/>
          </p:cNvSpPr>
          <p:nvPr/>
        </p:nvSpPr>
        <p:spPr bwMode="auto">
          <a:xfrm>
            <a:off x="7230270" y="1214439"/>
            <a:ext cx="2376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sz="2400" dirty="0"/>
              <a:t>Процесс с бифуркацией</a:t>
            </a:r>
            <a:endParaRPr lang="en-US" altLang="en-US" sz="2400" dirty="0"/>
          </a:p>
        </p:txBody>
      </p:sp>
      <p:sp>
        <p:nvSpPr>
          <p:cNvPr id="13321" name="ZoneTexte 5">
            <a:extLst>
              <a:ext uri="{FF2B5EF4-FFF2-40B4-BE49-F238E27FC236}">
                <a16:creationId xmlns:a16="http://schemas.microsoft.com/office/drawing/2014/main" id="{59278D4C-E4D0-2292-7B2F-98128097035A}"/>
              </a:ext>
            </a:extLst>
          </p:cNvPr>
          <p:cNvSpPr txBox="1">
            <a:spLocks noChangeArrowheads="1"/>
          </p:cNvSpPr>
          <p:nvPr/>
        </p:nvSpPr>
        <p:spPr bwMode="auto">
          <a:xfrm>
            <a:off x="8304214" y="510063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i="1"/>
              <a:t>f: R</a:t>
            </a:r>
            <a:r>
              <a:rPr lang="en-US" altLang="en-US" sz="2400" i="1" baseline="30000"/>
              <a:t>N</a:t>
            </a:r>
            <a:r>
              <a:rPr lang="en-US" altLang="en-US" sz="2400" i="1"/>
              <a:t> -&gt; ?</a:t>
            </a:r>
            <a:endParaRPr lang="en-US" altLang="en-US" sz="2400" i="1" baseline="30000"/>
          </a:p>
        </p:txBody>
      </p:sp>
      <p:sp>
        <p:nvSpPr>
          <p:cNvPr id="13322" name="Ellipse 1">
            <a:extLst>
              <a:ext uri="{FF2B5EF4-FFF2-40B4-BE49-F238E27FC236}">
                <a16:creationId xmlns:a16="http://schemas.microsoft.com/office/drawing/2014/main" id="{6CF44BDD-0F00-C6B1-EF7E-9CAC7739511C}"/>
              </a:ext>
            </a:extLst>
          </p:cNvPr>
          <p:cNvSpPr>
            <a:spLocks noChangeArrowheads="1"/>
          </p:cNvSpPr>
          <p:nvPr/>
        </p:nvSpPr>
        <p:spPr bwMode="auto">
          <a:xfrm>
            <a:off x="7824789" y="3373438"/>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3" name="Ellipse 11">
            <a:extLst>
              <a:ext uri="{FF2B5EF4-FFF2-40B4-BE49-F238E27FC236}">
                <a16:creationId xmlns:a16="http://schemas.microsoft.com/office/drawing/2014/main" id="{5DA40F8D-1F1E-1D6B-8BCC-A580A5D1FA4B}"/>
              </a:ext>
            </a:extLst>
          </p:cNvPr>
          <p:cNvSpPr>
            <a:spLocks noChangeArrowheads="1"/>
          </p:cNvSpPr>
          <p:nvPr/>
        </p:nvSpPr>
        <p:spPr bwMode="auto">
          <a:xfrm>
            <a:off x="8040689" y="3332163"/>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4" name="Ellipse 12">
            <a:extLst>
              <a:ext uri="{FF2B5EF4-FFF2-40B4-BE49-F238E27FC236}">
                <a16:creationId xmlns:a16="http://schemas.microsoft.com/office/drawing/2014/main" id="{726E7752-D53A-C556-5FA6-9BA8865259D1}"/>
              </a:ext>
            </a:extLst>
          </p:cNvPr>
          <p:cNvSpPr>
            <a:spLocks noChangeArrowheads="1"/>
          </p:cNvSpPr>
          <p:nvPr/>
        </p:nvSpPr>
        <p:spPr bwMode="auto">
          <a:xfrm>
            <a:off x="8543926" y="3013076"/>
            <a:ext cx="73025"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5" name="Ellipse 14">
            <a:extLst>
              <a:ext uri="{FF2B5EF4-FFF2-40B4-BE49-F238E27FC236}">
                <a16:creationId xmlns:a16="http://schemas.microsoft.com/office/drawing/2014/main" id="{119D164A-A93D-6202-537D-3754C5B3F456}"/>
              </a:ext>
            </a:extLst>
          </p:cNvPr>
          <p:cNvSpPr>
            <a:spLocks noChangeArrowheads="1"/>
          </p:cNvSpPr>
          <p:nvPr/>
        </p:nvSpPr>
        <p:spPr bwMode="auto">
          <a:xfrm>
            <a:off x="8326439" y="3284538"/>
            <a:ext cx="73025"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6" name="Ellipse 15">
            <a:extLst>
              <a:ext uri="{FF2B5EF4-FFF2-40B4-BE49-F238E27FC236}">
                <a16:creationId xmlns:a16="http://schemas.microsoft.com/office/drawing/2014/main" id="{807DC032-52AB-1E31-F2F4-0368F1FF693D}"/>
              </a:ext>
            </a:extLst>
          </p:cNvPr>
          <p:cNvSpPr>
            <a:spLocks noChangeArrowheads="1"/>
          </p:cNvSpPr>
          <p:nvPr/>
        </p:nvSpPr>
        <p:spPr bwMode="auto">
          <a:xfrm>
            <a:off x="8312151" y="2908301"/>
            <a:ext cx="73025"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7" name="Ellipse 16">
            <a:extLst>
              <a:ext uri="{FF2B5EF4-FFF2-40B4-BE49-F238E27FC236}">
                <a16:creationId xmlns:a16="http://schemas.microsoft.com/office/drawing/2014/main" id="{1CE434D9-12EA-0E02-F215-DA5E83891EBE}"/>
              </a:ext>
            </a:extLst>
          </p:cNvPr>
          <p:cNvSpPr>
            <a:spLocks noChangeArrowheads="1"/>
          </p:cNvSpPr>
          <p:nvPr/>
        </p:nvSpPr>
        <p:spPr bwMode="auto">
          <a:xfrm>
            <a:off x="7967664" y="2962276"/>
            <a:ext cx="73025"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8" name="Ellipse 17">
            <a:extLst>
              <a:ext uri="{FF2B5EF4-FFF2-40B4-BE49-F238E27FC236}">
                <a16:creationId xmlns:a16="http://schemas.microsoft.com/office/drawing/2014/main" id="{0A9DE231-BC90-414C-305F-CDE984374C31}"/>
              </a:ext>
            </a:extLst>
          </p:cNvPr>
          <p:cNvSpPr>
            <a:spLocks noChangeArrowheads="1"/>
          </p:cNvSpPr>
          <p:nvPr/>
        </p:nvSpPr>
        <p:spPr bwMode="auto">
          <a:xfrm>
            <a:off x="8242301" y="2630488"/>
            <a:ext cx="73025"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29" name="Ellipse 18">
            <a:extLst>
              <a:ext uri="{FF2B5EF4-FFF2-40B4-BE49-F238E27FC236}">
                <a16:creationId xmlns:a16="http://schemas.microsoft.com/office/drawing/2014/main" id="{5E2DD88B-ECE7-A5A7-3426-2445C3053AEE}"/>
              </a:ext>
            </a:extLst>
          </p:cNvPr>
          <p:cNvSpPr>
            <a:spLocks noChangeArrowheads="1"/>
          </p:cNvSpPr>
          <p:nvPr/>
        </p:nvSpPr>
        <p:spPr bwMode="auto">
          <a:xfrm>
            <a:off x="8159750" y="2938463"/>
            <a:ext cx="71438"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0" name="Ellipse 19">
            <a:extLst>
              <a:ext uri="{FF2B5EF4-FFF2-40B4-BE49-F238E27FC236}">
                <a16:creationId xmlns:a16="http://schemas.microsoft.com/office/drawing/2014/main" id="{C2C814A4-1E40-BBC2-B37A-C4F4DAB70471}"/>
              </a:ext>
            </a:extLst>
          </p:cNvPr>
          <p:cNvSpPr>
            <a:spLocks noChangeArrowheads="1"/>
          </p:cNvSpPr>
          <p:nvPr/>
        </p:nvSpPr>
        <p:spPr bwMode="auto">
          <a:xfrm>
            <a:off x="8040689" y="2667001"/>
            <a:ext cx="71437"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1" name="Ellipse 20">
            <a:extLst>
              <a:ext uri="{FF2B5EF4-FFF2-40B4-BE49-F238E27FC236}">
                <a16:creationId xmlns:a16="http://schemas.microsoft.com/office/drawing/2014/main" id="{1ED87BA7-DFCA-6FE9-13C8-49DD9285D526}"/>
              </a:ext>
            </a:extLst>
          </p:cNvPr>
          <p:cNvSpPr>
            <a:spLocks noChangeArrowheads="1"/>
          </p:cNvSpPr>
          <p:nvPr/>
        </p:nvSpPr>
        <p:spPr bwMode="auto">
          <a:xfrm>
            <a:off x="8596314" y="2516188"/>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2" name="Ellipse 21">
            <a:extLst>
              <a:ext uri="{FF2B5EF4-FFF2-40B4-BE49-F238E27FC236}">
                <a16:creationId xmlns:a16="http://schemas.microsoft.com/office/drawing/2014/main" id="{0F85958A-0520-0983-0879-8CD6908D84E9}"/>
              </a:ext>
            </a:extLst>
          </p:cNvPr>
          <p:cNvSpPr>
            <a:spLocks noChangeArrowheads="1"/>
          </p:cNvSpPr>
          <p:nvPr/>
        </p:nvSpPr>
        <p:spPr bwMode="auto">
          <a:xfrm>
            <a:off x="8472489" y="2722563"/>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3" name="Ellipse 22">
            <a:extLst>
              <a:ext uri="{FF2B5EF4-FFF2-40B4-BE49-F238E27FC236}">
                <a16:creationId xmlns:a16="http://schemas.microsoft.com/office/drawing/2014/main" id="{4E833C49-7538-C91F-4098-9A232D529C1E}"/>
              </a:ext>
            </a:extLst>
          </p:cNvPr>
          <p:cNvSpPr>
            <a:spLocks noChangeArrowheads="1"/>
          </p:cNvSpPr>
          <p:nvPr/>
        </p:nvSpPr>
        <p:spPr bwMode="auto">
          <a:xfrm>
            <a:off x="8705850" y="2716213"/>
            <a:ext cx="71438"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4" name="Ellipse 23">
            <a:extLst>
              <a:ext uri="{FF2B5EF4-FFF2-40B4-BE49-F238E27FC236}">
                <a16:creationId xmlns:a16="http://schemas.microsoft.com/office/drawing/2014/main" id="{B0695EF0-07E7-237F-08E0-AB50CE9424CF}"/>
              </a:ext>
            </a:extLst>
          </p:cNvPr>
          <p:cNvSpPr>
            <a:spLocks noChangeArrowheads="1"/>
          </p:cNvSpPr>
          <p:nvPr/>
        </p:nvSpPr>
        <p:spPr bwMode="auto">
          <a:xfrm>
            <a:off x="8596314" y="2870201"/>
            <a:ext cx="71437"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5" name="Ellipse 24">
            <a:extLst>
              <a:ext uri="{FF2B5EF4-FFF2-40B4-BE49-F238E27FC236}">
                <a16:creationId xmlns:a16="http://schemas.microsoft.com/office/drawing/2014/main" id="{1C9ABA3B-3ECF-25F0-65BF-BCDF5094F1EE}"/>
              </a:ext>
            </a:extLst>
          </p:cNvPr>
          <p:cNvSpPr>
            <a:spLocks noChangeArrowheads="1"/>
          </p:cNvSpPr>
          <p:nvPr/>
        </p:nvSpPr>
        <p:spPr bwMode="auto">
          <a:xfrm>
            <a:off x="8385175" y="3078163"/>
            <a:ext cx="71438"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6" name="Ellipse 25">
            <a:extLst>
              <a:ext uri="{FF2B5EF4-FFF2-40B4-BE49-F238E27FC236}">
                <a16:creationId xmlns:a16="http://schemas.microsoft.com/office/drawing/2014/main" id="{6FBEB81F-6BD9-B973-B8B2-65C1030143F0}"/>
              </a:ext>
            </a:extLst>
          </p:cNvPr>
          <p:cNvSpPr>
            <a:spLocks noChangeArrowheads="1"/>
          </p:cNvSpPr>
          <p:nvPr/>
        </p:nvSpPr>
        <p:spPr bwMode="auto">
          <a:xfrm>
            <a:off x="8164514" y="3121026"/>
            <a:ext cx="71437"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7" name="Ellipse 26">
            <a:extLst>
              <a:ext uri="{FF2B5EF4-FFF2-40B4-BE49-F238E27FC236}">
                <a16:creationId xmlns:a16="http://schemas.microsoft.com/office/drawing/2014/main" id="{2EA5A760-DC57-87D3-5F6B-8F356553BA71}"/>
              </a:ext>
            </a:extLst>
          </p:cNvPr>
          <p:cNvSpPr>
            <a:spLocks noChangeArrowheads="1"/>
          </p:cNvSpPr>
          <p:nvPr/>
        </p:nvSpPr>
        <p:spPr bwMode="auto">
          <a:xfrm>
            <a:off x="8221664" y="2408238"/>
            <a:ext cx="73025"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8" name="Ellipse 27">
            <a:extLst>
              <a:ext uri="{FF2B5EF4-FFF2-40B4-BE49-F238E27FC236}">
                <a16:creationId xmlns:a16="http://schemas.microsoft.com/office/drawing/2014/main" id="{EC049DC8-DBFC-073E-3FC4-F2E253E1FAA3}"/>
              </a:ext>
            </a:extLst>
          </p:cNvPr>
          <p:cNvSpPr>
            <a:spLocks noChangeArrowheads="1"/>
          </p:cNvSpPr>
          <p:nvPr/>
        </p:nvSpPr>
        <p:spPr bwMode="auto">
          <a:xfrm>
            <a:off x="8418514" y="2535238"/>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39" name="Ellipse 28">
            <a:extLst>
              <a:ext uri="{FF2B5EF4-FFF2-40B4-BE49-F238E27FC236}">
                <a16:creationId xmlns:a16="http://schemas.microsoft.com/office/drawing/2014/main" id="{53BB2BAC-CC1A-33B1-D3E0-EABFB0568A7E}"/>
              </a:ext>
            </a:extLst>
          </p:cNvPr>
          <p:cNvSpPr>
            <a:spLocks noChangeArrowheads="1"/>
          </p:cNvSpPr>
          <p:nvPr/>
        </p:nvSpPr>
        <p:spPr bwMode="auto">
          <a:xfrm>
            <a:off x="8450264" y="2297113"/>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0" name="Ellipse 29">
            <a:extLst>
              <a:ext uri="{FF2B5EF4-FFF2-40B4-BE49-F238E27FC236}">
                <a16:creationId xmlns:a16="http://schemas.microsoft.com/office/drawing/2014/main" id="{5205498F-1910-3CDC-1731-6631281F2B30}"/>
              </a:ext>
            </a:extLst>
          </p:cNvPr>
          <p:cNvSpPr>
            <a:spLocks noChangeArrowheads="1"/>
          </p:cNvSpPr>
          <p:nvPr/>
        </p:nvSpPr>
        <p:spPr bwMode="auto">
          <a:xfrm>
            <a:off x="8736014" y="2133601"/>
            <a:ext cx="73025" cy="80963"/>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1" name="Ellipse 30">
            <a:extLst>
              <a:ext uri="{FF2B5EF4-FFF2-40B4-BE49-F238E27FC236}">
                <a16:creationId xmlns:a16="http://schemas.microsoft.com/office/drawing/2014/main" id="{61CD1733-4F51-E323-7C79-1472EBB8BE53}"/>
              </a:ext>
            </a:extLst>
          </p:cNvPr>
          <p:cNvSpPr>
            <a:spLocks noChangeArrowheads="1"/>
          </p:cNvSpPr>
          <p:nvPr/>
        </p:nvSpPr>
        <p:spPr bwMode="auto">
          <a:xfrm>
            <a:off x="8605839" y="2300288"/>
            <a:ext cx="73025"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2" name="Ellipse 31">
            <a:extLst>
              <a:ext uri="{FF2B5EF4-FFF2-40B4-BE49-F238E27FC236}">
                <a16:creationId xmlns:a16="http://schemas.microsoft.com/office/drawing/2014/main" id="{D484B298-37B5-FE64-A2EC-EDEE0632C706}"/>
              </a:ext>
            </a:extLst>
          </p:cNvPr>
          <p:cNvSpPr>
            <a:spLocks noChangeArrowheads="1"/>
          </p:cNvSpPr>
          <p:nvPr/>
        </p:nvSpPr>
        <p:spPr bwMode="auto">
          <a:xfrm>
            <a:off x="8772525" y="2322513"/>
            <a:ext cx="71438" cy="82550"/>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3" name="Ellipse 32">
            <a:extLst>
              <a:ext uri="{FF2B5EF4-FFF2-40B4-BE49-F238E27FC236}">
                <a16:creationId xmlns:a16="http://schemas.microsoft.com/office/drawing/2014/main" id="{08A32ABE-305C-EF81-5E4F-619D4895957B}"/>
              </a:ext>
            </a:extLst>
          </p:cNvPr>
          <p:cNvSpPr>
            <a:spLocks noChangeArrowheads="1"/>
          </p:cNvSpPr>
          <p:nvPr/>
        </p:nvSpPr>
        <p:spPr bwMode="auto">
          <a:xfrm>
            <a:off x="7608889" y="3629025"/>
            <a:ext cx="71437" cy="82550"/>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4" name="Ellipse 33">
            <a:extLst>
              <a:ext uri="{FF2B5EF4-FFF2-40B4-BE49-F238E27FC236}">
                <a16:creationId xmlns:a16="http://schemas.microsoft.com/office/drawing/2014/main" id="{E29B6A4F-8877-49F8-105D-4A3B2999F4DA}"/>
              </a:ext>
            </a:extLst>
          </p:cNvPr>
          <p:cNvSpPr>
            <a:spLocks noChangeArrowheads="1"/>
          </p:cNvSpPr>
          <p:nvPr/>
        </p:nvSpPr>
        <p:spPr bwMode="auto">
          <a:xfrm>
            <a:off x="7824789" y="3589338"/>
            <a:ext cx="71437" cy="80962"/>
          </a:xfrm>
          <a:prstGeom prst="ellipse">
            <a:avLst/>
          </a:prstGeom>
          <a:solidFill>
            <a:srgbClr val="AFAFAF"/>
          </a:solidFill>
          <a:ln w="6350" algn="ctr">
            <a:solidFill>
              <a:schemeClr val="tx1"/>
            </a:solidFill>
            <a:round/>
            <a:headEnd/>
            <a:tailEnd/>
          </a:ln>
        </p:spPr>
        <p:txBody>
          <a:bodyPr tIns="91440" bIns="91440"/>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13345" name="Forme libre 2">
            <a:extLst>
              <a:ext uri="{FF2B5EF4-FFF2-40B4-BE49-F238E27FC236}">
                <a16:creationId xmlns:a16="http://schemas.microsoft.com/office/drawing/2014/main" id="{35A2DB91-62FB-2710-4018-A3609570795A}"/>
              </a:ext>
            </a:extLst>
          </p:cNvPr>
          <p:cNvSpPr>
            <a:spLocks/>
          </p:cNvSpPr>
          <p:nvPr/>
        </p:nvSpPr>
        <p:spPr bwMode="auto">
          <a:xfrm>
            <a:off x="2667000" y="3105151"/>
            <a:ext cx="2736850" cy="2659063"/>
          </a:xfrm>
          <a:custGeom>
            <a:avLst/>
            <a:gdLst>
              <a:gd name="T0" fmla="*/ 366309 w 2737970"/>
              <a:gd name="T1" fmla="*/ 2656768 h 2659318"/>
              <a:gd name="T2" fmla="*/ 148835 w 2737970"/>
              <a:gd name="T3" fmla="*/ 2011394 h 2659318"/>
              <a:gd name="T4" fmla="*/ 3849 w 2737970"/>
              <a:gd name="T5" fmla="*/ 1156955 h 2659318"/>
              <a:gd name="T6" fmla="*/ 67278 w 2737970"/>
              <a:gd name="T7" fmla="*/ 643379 h 2659318"/>
              <a:gd name="T8" fmla="*/ 330063 w 2737970"/>
              <a:gd name="T9" fmla="*/ 188894 h 2659318"/>
              <a:gd name="T10" fmla="*/ 765008 w 2737970"/>
              <a:gd name="T11" fmla="*/ 7094 h 2659318"/>
              <a:gd name="T12" fmla="*/ 1508039 w 2737970"/>
              <a:gd name="T13" fmla="*/ 52546 h 2659318"/>
              <a:gd name="T14" fmla="*/ 2328091 w 2737970"/>
              <a:gd name="T15" fmla="*/ 197982 h 2659318"/>
              <a:gd name="T16" fmla="*/ 2726790 w 2737970"/>
              <a:gd name="T17" fmla="*/ 302515 h 2659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7970" h="2659318">
                <a:moveTo>
                  <a:pt x="367809" y="2659318"/>
                </a:moveTo>
                <a:cubicBezTo>
                  <a:pt x="288955" y="2461425"/>
                  <a:pt x="210102" y="2263533"/>
                  <a:pt x="149445" y="2013324"/>
                </a:cubicBezTo>
                <a:cubicBezTo>
                  <a:pt x="88788" y="1763115"/>
                  <a:pt x="17517" y="1386286"/>
                  <a:pt x="3869" y="1158065"/>
                </a:cubicBezTo>
                <a:cubicBezTo>
                  <a:pt x="-9779" y="929844"/>
                  <a:pt x="12967" y="805498"/>
                  <a:pt x="67558" y="643999"/>
                </a:cubicBezTo>
                <a:cubicBezTo>
                  <a:pt x="122149" y="482500"/>
                  <a:pt x="214651" y="295223"/>
                  <a:pt x="331415" y="189074"/>
                </a:cubicBezTo>
                <a:cubicBezTo>
                  <a:pt x="448179" y="82925"/>
                  <a:pt x="571010" y="29850"/>
                  <a:pt x="768144" y="7104"/>
                </a:cubicBezTo>
                <a:cubicBezTo>
                  <a:pt x="965278" y="-15642"/>
                  <a:pt x="1252639" y="20751"/>
                  <a:pt x="1514221" y="52596"/>
                </a:cubicBezTo>
                <a:cubicBezTo>
                  <a:pt x="1775803" y="84441"/>
                  <a:pt x="2133678" y="156471"/>
                  <a:pt x="2337636" y="198172"/>
                </a:cubicBezTo>
                <a:cubicBezTo>
                  <a:pt x="2541594" y="239873"/>
                  <a:pt x="2639782" y="271339"/>
                  <a:pt x="2737970" y="302805"/>
                </a:cubicBezTo>
              </a:path>
            </a:pathLst>
          </a:custGeom>
          <a:noFill/>
          <a:ln w="28575" cap="flat" cmpd="sng" algn="ctr">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46" name="Forme libre 35">
            <a:extLst>
              <a:ext uri="{FF2B5EF4-FFF2-40B4-BE49-F238E27FC236}">
                <a16:creationId xmlns:a16="http://schemas.microsoft.com/office/drawing/2014/main" id="{A5C21A49-41A1-99EE-1492-68F6C05E717A}"/>
              </a:ext>
            </a:extLst>
          </p:cNvPr>
          <p:cNvSpPr>
            <a:spLocks/>
          </p:cNvSpPr>
          <p:nvPr/>
        </p:nvSpPr>
        <p:spPr bwMode="auto">
          <a:xfrm>
            <a:off x="7635875" y="3821113"/>
            <a:ext cx="2736850" cy="2659062"/>
          </a:xfrm>
          <a:custGeom>
            <a:avLst/>
            <a:gdLst>
              <a:gd name="T0" fmla="*/ 366309 w 2737970"/>
              <a:gd name="T1" fmla="*/ 2656758 h 2659318"/>
              <a:gd name="T2" fmla="*/ 148835 w 2737970"/>
              <a:gd name="T3" fmla="*/ 2011384 h 2659318"/>
              <a:gd name="T4" fmla="*/ 3849 w 2737970"/>
              <a:gd name="T5" fmla="*/ 1156955 h 2659318"/>
              <a:gd name="T6" fmla="*/ 67278 w 2737970"/>
              <a:gd name="T7" fmla="*/ 643379 h 2659318"/>
              <a:gd name="T8" fmla="*/ 330063 w 2737970"/>
              <a:gd name="T9" fmla="*/ 188894 h 2659318"/>
              <a:gd name="T10" fmla="*/ 765008 w 2737970"/>
              <a:gd name="T11" fmla="*/ 7094 h 2659318"/>
              <a:gd name="T12" fmla="*/ 1508039 w 2737970"/>
              <a:gd name="T13" fmla="*/ 52546 h 2659318"/>
              <a:gd name="T14" fmla="*/ 2328091 w 2737970"/>
              <a:gd name="T15" fmla="*/ 197982 h 2659318"/>
              <a:gd name="T16" fmla="*/ 2726790 w 2737970"/>
              <a:gd name="T17" fmla="*/ 302515 h 2659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7970" h="2659318">
                <a:moveTo>
                  <a:pt x="367809" y="2659318"/>
                </a:moveTo>
                <a:cubicBezTo>
                  <a:pt x="288955" y="2461425"/>
                  <a:pt x="210102" y="2263533"/>
                  <a:pt x="149445" y="2013324"/>
                </a:cubicBezTo>
                <a:cubicBezTo>
                  <a:pt x="88788" y="1763115"/>
                  <a:pt x="17517" y="1386286"/>
                  <a:pt x="3869" y="1158065"/>
                </a:cubicBezTo>
                <a:cubicBezTo>
                  <a:pt x="-9779" y="929844"/>
                  <a:pt x="12967" y="805498"/>
                  <a:pt x="67558" y="643999"/>
                </a:cubicBezTo>
                <a:cubicBezTo>
                  <a:pt x="122149" y="482500"/>
                  <a:pt x="214651" y="295223"/>
                  <a:pt x="331415" y="189074"/>
                </a:cubicBezTo>
                <a:cubicBezTo>
                  <a:pt x="448179" y="82925"/>
                  <a:pt x="571010" y="29850"/>
                  <a:pt x="768144" y="7104"/>
                </a:cubicBezTo>
                <a:cubicBezTo>
                  <a:pt x="965278" y="-15642"/>
                  <a:pt x="1252639" y="20751"/>
                  <a:pt x="1514221" y="52596"/>
                </a:cubicBezTo>
                <a:cubicBezTo>
                  <a:pt x="1775803" y="84441"/>
                  <a:pt x="2133678" y="156471"/>
                  <a:pt x="2337636" y="198172"/>
                </a:cubicBezTo>
                <a:cubicBezTo>
                  <a:pt x="2541594" y="239873"/>
                  <a:pt x="2639782" y="271339"/>
                  <a:pt x="2737970" y="302805"/>
                </a:cubicBezTo>
              </a:path>
            </a:pathLst>
          </a:custGeom>
          <a:noFill/>
          <a:ln w="28575" cap="flat" cmpd="sng" algn="ctr">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47" name="Forme libre 4">
            <a:extLst>
              <a:ext uri="{FF2B5EF4-FFF2-40B4-BE49-F238E27FC236}">
                <a16:creationId xmlns:a16="http://schemas.microsoft.com/office/drawing/2014/main" id="{1053A594-D367-56D9-2DE1-A0DF08578833}"/>
              </a:ext>
            </a:extLst>
          </p:cNvPr>
          <p:cNvSpPr>
            <a:spLocks/>
          </p:cNvSpPr>
          <p:nvPr/>
        </p:nvSpPr>
        <p:spPr bwMode="auto">
          <a:xfrm>
            <a:off x="7658100" y="2111375"/>
            <a:ext cx="1163638" cy="2527300"/>
          </a:xfrm>
          <a:custGeom>
            <a:avLst/>
            <a:gdLst>
              <a:gd name="T0" fmla="*/ 0 w 1163300"/>
              <a:gd name="T1" fmla="*/ 2522445 h 2527840"/>
              <a:gd name="T2" fmla="*/ 92063 w 1163300"/>
              <a:gd name="T3" fmla="*/ 2193048 h 2527840"/>
              <a:gd name="T4" fmla="*/ 300963 w 1163300"/>
              <a:gd name="T5" fmla="*/ 1588858 h 2527840"/>
              <a:gd name="T6" fmla="*/ 609014 w 1163300"/>
              <a:gd name="T7" fmla="*/ 850796 h 2527840"/>
              <a:gd name="T8" fmla="*/ 943617 w 1163300"/>
              <a:gd name="T9" fmla="*/ 281840 h 2527840"/>
              <a:gd name="T10" fmla="*/ 1166684 w 1163300"/>
              <a:gd name="T11" fmla="*/ 0 h 25278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3300" h="2527840">
                <a:moveTo>
                  <a:pt x="0" y="2527840"/>
                </a:moveTo>
                <a:cubicBezTo>
                  <a:pt x="20889" y="2440754"/>
                  <a:pt x="41778" y="2353668"/>
                  <a:pt x="91793" y="2197738"/>
                </a:cubicBezTo>
                <a:cubicBezTo>
                  <a:pt x="141808" y="2041808"/>
                  <a:pt x="214184" y="1816444"/>
                  <a:pt x="300093" y="1592257"/>
                </a:cubicBezTo>
                <a:cubicBezTo>
                  <a:pt x="386002" y="1368070"/>
                  <a:pt x="500448" y="1070919"/>
                  <a:pt x="607246" y="852616"/>
                </a:cubicBezTo>
                <a:cubicBezTo>
                  <a:pt x="714044" y="634313"/>
                  <a:pt x="848203" y="424543"/>
                  <a:pt x="940879" y="282440"/>
                </a:cubicBezTo>
                <a:cubicBezTo>
                  <a:pt x="1033555" y="140337"/>
                  <a:pt x="1098427" y="70168"/>
                  <a:pt x="1163300" y="0"/>
                </a:cubicBezTo>
              </a:path>
            </a:pathLst>
          </a:custGeom>
          <a:noFill/>
          <a:ln w="28575" cap="flat" cmpd="sng" algn="ctr">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6">
            <a:extLst>
              <a:ext uri="{FF2B5EF4-FFF2-40B4-BE49-F238E27FC236}">
                <a16:creationId xmlns:a16="http://schemas.microsoft.com/office/drawing/2014/main" id="{4A0D14C3-E5B7-626C-841F-CF0F5D7F3F36}"/>
              </a:ext>
            </a:extLst>
          </p:cNvPr>
          <p:cNvSpPr>
            <a:spLocks noChangeArrowheads="1"/>
          </p:cNvSpPr>
          <p:nvPr/>
        </p:nvSpPr>
        <p:spPr bwMode="auto">
          <a:xfrm>
            <a:off x="1524000" y="6057900"/>
            <a:ext cx="9144000" cy="889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2400"/>
          </a:p>
        </p:txBody>
      </p:sp>
      <p:sp>
        <p:nvSpPr>
          <p:cNvPr id="14339" name="Titre 1">
            <a:extLst>
              <a:ext uri="{FF2B5EF4-FFF2-40B4-BE49-F238E27FC236}">
                <a16:creationId xmlns:a16="http://schemas.microsoft.com/office/drawing/2014/main" id="{25720FDB-E84F-77E2-41AC-6E38D5DCCC7A}"/>
              </a:ext>
            </a:extLst>
          </p:cNvPr>
          <p:cNvSpPr>
            <a:spLocks noGrp="1"/>
          </p:cNvSpPr>
          <p:nvPr>
            <p:ph type="title"/>
          </p:nvPr>
        </p:nvSpPr>
        <p:spPr>
          <a:xfrm>
            <a:off x="1774826" y="76200"/>
            <a:ext cx="9854277" cy="914400"/>
          </a:xfrm>
        </p:spPr>
        <p:txBody>
          <a:bodyPr>
            <a:normAutofit fontScale="90000"/>
          </a:bodyPr>
          <a:lstStyle/>
          <a:p>
            <a:r>
              <a:rPr lang="ru-RU" altLang="en-US" b="1" dirty="0">
                <a:solidFill>
                  <a:srgbClr val="0070C0"/>
                </a:solidFill>
                <a:cs typeface="ヒラギノ角ゴ Pro W3"/>
              </a:rPr>
              <a:t>Усложнение: циклические, расходящиеся/сходящиеся процессы</a:t>
            </a:r>
            <a:endParaRPr lang="en-US" altLang="en-US" sz="2400" b="1" dirty="0">
              <a:solidFill>
                <a:srgbClr val="0070C0"/>
              </a:solidFill>
              <a:cs typeface="ヒラギノ角ゴ Pro W3"/>
            </a:endParaRPr>
          </a:p>
        </p:txBody>
      </p:sp>
      <p:pic>
        <p:nvPicPr>
          <p:cNvPr id="14340" name="Image 1">
            <a:extLst>
              <a:ext uri="{FF2B5EF4-FFF2-40B4-BE49-F238E27FC236}">
                <a16:creationId xmlns:a16="http://schemas.microsoft.com/office/drawing/2014/main" id="{83D962F3-BA2D-C00D-7779-52ED894F02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212851"/>
            <a:ext cx="26019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 3">
            <a:extLst>
              <a:ext uri="{FF2B5EF4-FFF2-40B4-BE49-F238E27FC236}">
                <a16:creationId xmlns:a16="http://schemas.microsoft.com/office/drawing/2014/main" id="{E8A86257-D00B-2529-0434-28A1BB43B5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089" y="2678114"/>
            <a:ext cx="2746375"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 7">
            <a:extLst>
              <a:ext uri="{FF2B5EF4-FFF2-40B4-BE49-F238E27FC236}">
                <a16:creationId xmlns:a16="http://schemas.microsoft.com/office/drawing/2014/main" id="{04C91801-ED79-14BF-1D8F-F87E0F8459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1125538"/>
            <a:ext cx="2436812"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 10">
            <a:extLst>
              <a:ext uri="{FF2B5EF4-FFF2-40B4-BE49-F238E27FC236}">
                <a16:creationId xmlns:a16="http://schemas.microsoft.com/office/drawing/2014/main" id="{E8E592E7-A199-CBC7-27DA-A1EB2290BC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8225" y="2863851"/>
            <a:ext cx="26622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C1F19752-E184-0A9C-6B64-6AC5094185F4}"/>
              </a:ext>
            </a:extLst>
          </p:cNvPr>
          <p:cNvSpPr>
            <a:spLocks noGrp="1"/>
          </p:cNvSpPr>
          <p:nvPr>
            <p:ph type="title"/>
          </p:nvPr>
        </p:nvSpPr>
        <p:spPr>
          <a:xfrm>
            <a:off x="1774826" y="76200"/>
            <a:ext cx="8569325" cy="914400"/>
          </a:xfrm>
        </p:spPr>
        <p:txBody>
          <a:bodyPr>
            <a:normAutofit fontScale="90000"/>
          </a:bodyPr>
          <a:lstStyle/>
          <a:p>
            <a:r>
              <a:rPr lang="ru-RU" altLang="en-US" b="1" dirty="0">
                <a:solidFill>
                  <a:srgbClr val="0070C0"/>
                </a:solidFill>
                <a:cs typeface="ヒラギノ角ゴ Pro W3"/>
              </a:rPr>
              <a:t>Усложнение: изменение локальной внутренней размерности</a:t>
            </a:r>
            <a:endParaRPr lang="en-US" altLang="en-US" sz="2400" b="1" dirty="0">
              <a:solidFill>
                <a:srgbClr val="0070C0"/>
              </a:solidFill>
              <a:cs typeface="ヒラギノ角ゴ Pro W3"/>
            </a:endParaRPr>
          </a:p>
        </p:txBody>
      </p:sp>
      <p:pic>
        <p:nvPicPr>
          <p:cNvPr id="15363" name="Image 4">
            <a:extLst>
              <a:ext uri="{FF2B5EF4-FFF2-40B4-BE49-F238E27FC236}">
                <a16:creationId xmlns:a16="http://schemas.microsoft.com/office/drawing/2014/main" id="{459B051E-0ADC-E0BF-ABA1-73D173DA30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1916113"/>
            <a:ext cx="4076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 5">
            <a:extLst>
              <a:ext uri="{FF2B5EF4-FFF2-40B4-BE49-F238E27FC236}">
                <a16:creationId xmlns:a16="http://schemas.microsoft.com/office/drawing/2014/main" id="{C27E80D5-B9E3-BFB6-56B2-EFCFE6EB0DC5}"/>
              </a:ext>
            </a:extLst>
          </p:cNvPr>
          <p:cNvPicPr>
            <a:picLocks noChangeAspect="1"/>
          </p:cNvPicPr>
          <p:nvPr/>
        </p:nvPicPr>
        <p:blipFill>
          <a:blip r:embed="rId3">
            <a:extLst>
              <a:ext uri="{28A0092B-C50C-407E-A947-70E740481C1C}">
                <a14:useLocalDpi xmlns:a14="http://schemas.microsoft.com/office/drawing/2010/main" val="0"/>
              </a:ext>
            </a:extLst>
          </a:blip>
          <a:srcRect t="5232"/>
          <a:stretch>
            <a:fillRect/>
          </a:stretch>
        </p:blipFill>
        <p:spPr bwMode="auto">
          <a:xfrm>
            <a:off x="1992314" y="1844676"/>
            <a:ext cx="3957637"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8">
            <a:extLst>
              <a:ext uri="{FF2B5EF4-FFF2-40B4-BE49-F238E27FC236}">
                <a16:creationId xmlns:a16="http://schemas.microsoft.com/office/drawing/2014/main" id="{42F33648-D510-D6D5-A95E-196111CF608B}"/>
              </a:ext>
            </a:extLst>
          </p:cNvPr>
          <p:cNvSpPr>
            <a:spLocks noChangeArrowheads="1"/>
          </p:cNvSpPr>
          <p:nvPr/>
        </p:nvSpPr>
        <p:spPr bwMode="auto">
          <a:xfrm>
            <a:off x="5949950" y="485775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600"/>
              <a:t>https://pair-code.github.io/understanding-umap/</a:t>
            </a:r>
          </a:p>
        </p:txBody>
      </p:sp>
      <p:sp>
        <p:nvSpPr>
          <p:cNvPr id="15366" name="Rectangle 12">
            <a:extLst>
              <a:ext uri="{FF2B5EF4-FFF2-40B4-BE49-F238E27FC236}">
                <a16:creationId xmlns:a16="http://schemas.microsoft.com/office/drawing/2014/main" id="{46B48605-FF12-9545-672D-8AD62B2DE3D4}"/>
              </a:ext>
            </a:extLst>
          </p:cNvPr>
          <p:cNvSpPr>
            <a:spLocks noChangeArrowheads="1"/>
          </p:cNvSpPr>
          <p:nvPr/>
        </p:nvSpPr>
        <p:spPr bwMode="auto">
          <a:xfrm>
            <a:off x="1847850" y="527685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600"/>
              <a:t>https://github.com/scikit-learn-contrib/scikit-dimension</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6406-77B0-FCD9-05ED-6B7ABBF74425}"/>
              </a:ext>
            </a:extLst>
          </p:cNvPr>
          <p:cNvSpPr>
            <a:spLocks noGrp="1"/>
          </p:cNvSpPr>
          <p:nvPr>
            <p:ph type="title"/>
          </p:nvPr>
        </p:nvSpPr>
        <p:spPr>
          <a:xfrm>
            <a:off x="1283262" y="2258662"/>
            <a:ext cx="10515600" cy="1325563"/>
          </a:xfrm>
        </p:spPr>
        <p:txBody>
          <a:bodyPr/>
          <a:lstStyle/>
          <a:p>
            <a:r>
              <a:rPr lang="ru-RU" b="1" dirty="0">
                <a:solidFill>
                  <a:schemeClr val="accent1"/>
                </a:solidFill>
              </a:rPr>
              <a:t>Сокращение описания для многомерных данных сложной геометрии и топологии</a:t>
            </a:r>
            <a:endParaRPr lang="en-GB" b="1" dirty="0">
              <a:solidFill>
                <a:schemeClr val="accent1"/>
              </a:solidFill>
            </a:endParaRPr>
          </a:p>
        </p:txBody>
      </p:sp>
    </p:spTree>
    <p:extLst>
      <p:ext uri="{BB962C8B-B14F-4D97-AF65-F5344CB8AC3E}">
        <p14:creationId xmlns:p14="http://schemas.microsoft.com/office/powerpoint/2010/main" val="188681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re 1">
            <a:extLst>
              <a:ext uri="{FF2B5EF4-FFF2-40B4-BE49-F238E27FC236}">
                <a16:creationId xmlns:a16="http://schemas.microsoft.com/office/drawing/2014/main" id="{916B8C02-AF58-1803-FCB1-B49F816146EC}"/>
              </a:ext>
            </a:extLst>
          </p:cNvPr>
          <p:cNvSpPr>
            <a:spLocks noGrp="1"/>
          </p:cNvSpPr>
          <p:nvPr>
            <p:ph type="title"/>
          </p:nvPr>
        </p:nvSpPr>
        <p:spPr>
          <a:xfrm>
            <a:off x="1303235" y="422275"/>
            <a:ext cx="10308836" cy="685800"/>
          </a:xfrm>
        </p:spPr>
        <p:txBody>
          <a:bodyPr>
            <a:normAutofit fontScale="90000"/>
          </a:bodyPr>
          <a:lstStyle/>
          <a:p>
            <a:r>
              <a:rPr lang="ru-RU" altLang="en-US" sz="4000" b="1" dirty="0">
                <a:solidFill>
                  <a:srgbClr val="0070C0"/>
                </a:solidFill>
                <a:cs typeface="ヒラギノ角ゴ Pro W3"/>
              </a:rPr>
              <a:t>Нелинейная аппроксимация многомерных данных: обучение многообразий и главные графы</a:t>
            </a:r>
            <a:br>
              <a:rPr lang="en-GB" altLang="en-US" sz="2700" dirty="0">
                <a:cs typeface="ヒラギノ角ゴ Pro W3"/>
              </a:rPr>
            </a:br>
            <a:endParaRPr lang="en-GB" altLang="en-US" sz="1800" dirty="0">
              <a:cs typeface="ヒラギノ角ゴ Pro W3"/>
            </a:endParaRPr>
          </a:p>
        </p:txBody>
      </p:sp>
      <p:pic>
        <p:nvPicPr>
          <p:cNvPr id="16388" name="Image 76">
            <a:extLst>
              <a:ext uri="{FF2B5EF4-FFF2-40B4-BE49-F238E27FC236}">
                <a16:creationId xmlns:a16="http://schemas.microsoft.com/office/drawing/2014/main" id="{8FB89015-B98D-A4A4-9013-B81DDC8043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1258889"/>
            <a:ext cx="26908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2" descr="RÃ©sultat de recherche d'images pour &quot;trevor hastie&quot;">
            <a:extLst>
              <a:ext uri="{FF2B5EF4-FFF2-40B4-BE49-F238E27FC236}">
                <a16:creationId xmlns:a16="http://schemas.microsoft.com/office/drawing/2014/main" id="{1A2116CA-9F29-0529-A0AE-3EEBC261ECFD}"/>
              </a:ext>
            </a:extLst>
          </p:cNvPr>
          <p:cNvSpPr>
            <a:spLocks noChangeAspect="1" noChangeArrowheads="1"/>
          </p:cNvSpPr>
          <p:nvPr/>
        </p:nvSpPr>
        <p:spPr bwMode="auto">
          <a:xfrm>
            <a:off x="2798763" y="72072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1800"/>
          </a:p>
        </p:txBody>
      </p:sp>
      <p:pic>
        <p:nvPicPr>
          <p:cNvPr id="16390" name="Picture 4" descr="RÃ©sultat de recherche d'images pour &quot;trevor hastie&quot;">
            <a:extLst>
              <a:ext uri="{FF2B5EF4-FFF2-40B4-BE49-F238E27FC236}">
                <a16:creationId xmlns:a16="http://schemas.microsoft.com/office/drawing/2014/main" id="{E87512B8-0967-6C43-F3E1-6FF0C62FB8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04804" y="4850875"/>
            <a:ext cx="736600" cy="965200"/>
          </a:xfrm>
        </p:spPr>
      </p:pic>
      <p:sp>
        <p:nvSpPr>
          <p:cNvPr id="16391" name="ZoneTexte 78">
            <a:extLst>
              <a:ext uri="{FF2B5EF4-FFF2-40B4-BE49-F238E27FC236}">
                <a16:creationId xmlns:a16="http://schemas.microsoft.com/office/drawing/2014/main" id="{32B0A642-4734-9508-8230-FB7D6EBAFC6C}"/>
              </a:ext>
            </a:extLst>
          </p:cNvPr>
          <p:cNvSpPr txBox="1">
            <a:spLocks noChangeArrowheads="1"/>
          </p:cNvSpPr>
          <p:nvPr/>
        </p:nvSpPr>
        <p:spPr bwMode="auto">
          <a:xfrm>
            <a:off x="1641430" y="4901676"/>
            <a:ext cx="19462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a:t>Тревор </a:t>
            </a:r>
            <a:r>
              <a:rPr lang="ru-RU" altLang="en-US" sz="1800" dirty="0" err="1"/>
              <a:t>Хасти</a:t>
            </a:r>
            <a:br>
              <a:rPr lang="ru-RU" altLang="en-US" sz="1800" dirty="0"/>
            </a:br>
            <a:r>
              <a:rPr lang="ru-RU" altLang="en-US" sz="1800" dirty="0"/>
              <a:t>Главные кривые</a:t>
            </a:r>
            <a:endParaRPr lang="en-GB" altLang="en-US" sz="1800" i="1" dirty="0"/>
          </a:p>
          <a:p>
            <a:pPr>
              <a:spcBef>
                <a:spcPct val="0"/>
              </a:spcBef>
              <a:buFontTx/>
              <a:buNone/>
            </a:pPr>
            <a:r>
              <a:rPr lang="en-GB" altLang="en-US" sz="1800" i="1" dirty="0"/>
              <a:t>(1989)</a:t>
            </a:r>
          </a:p>
        </p:txBody>
      </p:sp>
      <p:pic>
        <p:nvPicPr>
          <p:cNvPr id="16392" name="Picture 6" descr="Teuvo-Kohonen.jpg">
            <a:extLst>
              <a:ext uri="{FF2B5EF4-FFF2-40B4-BE49-F238E27FC236}">
                <a16:creationId xmlns:a16="http://schemas.microsoft.com/office/drawing/2014/main" id="{2E99CA92-8203-E5FB-1A7D-D45CF5482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919" y="3801537"/>
            <a:ext cx="145891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ZoneTexte 81">
            <a:extLst>
              <a:ext uri="{FF2B5EF4-FFF2-40B4-BE49-F238E27FC236}">
                <a16:creationId xmlns:a16="http://schemas.microsoft.com/office/drawing/2014/main" id="{1BE54FD4-4B40-D749-8F3C-4791C6BE4C87}"/>
              </a:ext>
            </a:extLst>
          </p:cNvPr>
          <p:cNvSpPr txBox="1">
            <a:spLocks noChangeArrowheads="1"/>
          </p:cNvSpPr>
          <p:nvPr/>
        </p:nvSpPr>
        <p:spPr bwMode="auto">
          <a:xfrm>
            <a:off x="2458807" y="3866626"/>
            <a:ext cx="26622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err="1"/>
              <a:t>Тейво</a:t>
            </a:r>
            <a:r>
              <a:rPr lang="ru-RU" altLang="en-US" sz="1800" dirty="0"/>
              <a:t> </a:t>
            </a:r>
            <a:r>
              <a:rPr lang="ru-RU" altLang="en-US" sz="1800" dirty="0" err="1"/>
              <a:t>Кохонен</a:t>
            </a:r>
            <a:endParaRPr lang="en-GB" altLang="en-US" sz="1800" dirty="0"/>
          </a:p>
          <a:p>
            <a:pPr>
              <a:spcBef>
                <a:spcPct val="0"/>
              </a:spcBef>
              <a:buFontTx/>
              <a:buNone/>
            </a:pPr>
            <a:r>
              <a:rPr lang="ru-RU" altLang="en-US" sz="1800" i="1" dirty="0"/>
              <a:t>Самоорганизующиеся </a:t>
            </a:r>
          </a:p>
          <a:p>
            <a:pPr>
              <a:spcBef>
                <a:spcPct val="0"/>
              </a:spcBef>
              <a:buFontTx/>
              <a:buNone/>
            </a:pPr>
            <a:r>
              <a:rPr lang="ru-RU" altLang="en-US" sz="1800" i="1" dirty="0"/>
              <a:t>карты</a:t>
            </a:r>
            <a:r>
              <a:rPr lang="en-GB" altLang="en-US" sz="1800" i="1" dirty="0"/>
              <a:t> (1982)</a:t>
            </a:r>
          </a:p>
        </p:txBody>
      </p:sp>
      <p:sp>
        <p:nvSpPr>
          <p:cNvPr id="16394" name="Rectangle 79">
            <a:extLst>
              <a:ext uri="{FF2B5EF4-FFF2-40B4-BE49-F238E27FC236}">
                <a16:creationId xmlns:a16="http://schemas.microsoft.com/office/drawing/2014/main" id="{E4FC7196-7B9B-AEC8-39EA-B2ED9D01899B}"/>
              </a:ext>
            </a:extLst>
          </p:cNvPr>
          <p:cNvSpPr>
            <a:spLocks noChangeArrowheads="1"/>
          </p:cNvSpPr>
          <p:nvPr/>
        </p:nvSpPr>
        <p:spPr bwMode="auto">
          <a:xfrm>
            <a:off x="6400800" y="2924175"/>
            <a:ext cx="521127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a:t>“Главные кривые - это гладкие одномерные кривые, которые проходят через «середину» p-мерного набора данных, обеспечивая нелинейное обобщение данных. Они </a:t>
            </a:r>
            <a:r>
              <a:rPr lang="ru-RU" altLang="en-US" sz="1800" dirty="0" err="1"/>
              <a:t>непараметричны</a:t>
            </a:r>
            <a:r>
              <a:rPr lang="ru-RU" altLang="en-US" sz="1800" dirty="0"/>
              <a:t>, и их форма определяется данными”.</a:t>
            </a:r>
            <a:endParaRPr lang="en-GB" altLang="en-US" sz="1800" dirty="0"/>
          </a:p>
        </p:txBody>
      </p:sp>
      <p:sp>
        <p:nvSpPr>
          <p:cNvPr id="16395" name="Rectangle 84">
            <a:extLst>
              <a:ext uri="{FF2B5EF4-FFF2-40B4-BE49-F238E27FC236}">
                <a16:creationId xmlns:a16="http://schemas.microsoft.com/office/drawing/2014/main" id="{936455E7-ED23-2029-9FC8-EE22B3F56D71}"/>
              </a:ext>
            </a:extLst>
          </p:cNvPr>
          <p:cNvSpPr>
            <a:spLocks noChangeArrowheads="1"/>
          </p:cNvSpPr>
          <p:nvPr/>
        </p:nvSpPr>
        <p:spPr bwMode="auto">
          <a:xfrm>
            <a:off x="961795" y="5831951"/>
            <a:ext cx="51896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err="1"/>
              <a:t>Шкалируемые</a:t>
            </a:r>
            <a:r>
              <a:rPr lang="ru-RU" altLang="en-US" sz="1800" dirty="0"/>
              <a:t> и основанные на оптимизации</a:t>
            </a:r>
            <a:r>
              <a:rPr lang="en-GB" altLang="en-US" sz="1800" dirty="0"/>
              <a:t> </a:t>
            </a:r>
            <a:br>
              <a:rPr lang="ru-RU" altLang="en-US" sz="1800" dirty="0"/>
            </a:br>
            <a:r>
              <a:rPr lang="ru-RU" altLang="en-US" sz="1800" b="1" dirty="0"/>
              <a:t>эластичные главные многообразия </a:t>
            </a:r>
            <a:r>
              <a:rPr lang="en-GB" altLang="en-US" sz="1800" dirty="0"/>
              <a:t> </a:t>
            </a:r>
            <a:br>
              <a:rPr lang="ru-RU" altLang="en-US" sz="1800" dirty="0"/>
            </a:br>
            <a:r>
              <a:rPr lang="en-GB" altLang="en-US" sz="1800" i="1" dirty="0"/>
              <a:t>(</a:t>
            </a:r>
            <a:r>
              <a:rPr lang="en-GB" altLang="en-US" sz="1800" i="1" dirty="0" err="1"/>
              <a:t>Gorban&amp;Zinovyev</a:t>
            </a:r>
            <a:r>
              <a:rPr lang="en-GB" altLang="en-US" sz="1800" i="1" dirty="0"/>
              <a:t>, 1999)</a:t>
            </a:r>
          </a:p>
        </p:txBody>
      </p:sp>
      <p:sp>
        <p:nvSpPr>
          <p:cNvPr id="16396" name="ZoneTexte 25">
            <a:extLst>
              <a:ext uri="{FF2B5EF4-FFF2-40B4-BE49-F238E27FC236}">
                <a16:creationId xmlns:a16="http://schemas.microsoft.com/office/drawing/2014/main" id="{09D2C9AA-1C8D-93D7-1DF2-044DA475D2B0}"/>
              </a:ext>
            </a:extLst>
          </p:cNvPr>
          <p:cNvSpPr txBox="1">
            <a:spLocks noChangeArrowheads="1"/>
          </p:cNvSpPr>
          <p:nvPr/>
        </p:nvSpPr>
        <p:spPr bwMode="auto">
          <a:xfrm>
            <a:off x="8221817" y="4824359"/>
            <a:ext cx="2334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dirty="0"/>
              <a:t>Главные графы и </a:t>
            </a:r>
            <a:br>
              <a:rPr lang="ru-RU" altLang="en-US" dirty="0"/>
            </a:br>
            <a:r>
              <a:rPr lang="ru-RU" altLang="en-US" dirty="0"/>
              <a:t>главные деревья</a:t>
            </a:r>
            <a:endParaRPr lang="en-GB" altLang="en-US" dirty="0"/>
          </a:p>
        </p:txBody>
      </p:sp>
      <p:pic>
        <p:nvPicPr>
          <p:cNvPr id="16397" name="Picture 14" descr="https://upload.wikimedia.org/wikipedia/ru/e/e0/BranchingPrincipalComponents.gif">
            <a:extLst>
              <a:ext uri="{FF2B5EF4-FFF2-40B4-BE49-F238E27FC236}">
                <a16:creationId xmlns:a16="http://schemas.microsoft.com/office/drawing/2014/main" id="{C22B6303-D3E8-2567-2BAB-3B790A6B6EA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38777" y="4787758"/>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ZoneTexte 1">
            <a:extLst>
              <a:ext uri="{FF2B5EF4-FFF2-40B4-BE49-F238E27FC236}">
                <a16:creationId xmlns:a16="http://schemas.microsoft.com/office/drawing/2014/main" id="{28A57F26-8FF0-EEA7-E0F1-FE13B887677A}"/>
              </a:ext>
            </a:extLst>
          </p:cNvPr>
          <p:cNvSpPr txBox="1">
            <a:spLocks noChangeArrowheads="1"/>
          </p:cNvSpPr>
          <p:nvPr/>
        </p:nvSpPr>
        <p:spPr bwMode="auto">
          <a:xfrm>
            <a:off x="8259917" y="5471325"/>
            <a:ext cx="2930802"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defRPr/>
            </a:pPr>
            <a:r>
              <a:rPr lang="en-GB" altLang="en-US" dirty="0" err="1"/>
              <a:t>Gorban&amp;Zinovyev</a:t>
            </a:r>
            <a:r>
              <a:rPr lang="en-GB" altLang="en-US" dirty="0"/>
              <a:t>, 2007</a:t>
            </a:r>
          </a:p>
          <a:p>
            <a:pPr>
              <a:spcBef>
                <a:spcPct val="0"/>
              </a:spcBef>
              <a:buFontTx/>
              <a:buNone/>
              <a:defRPr/>
            </a:pPr>
            <a:r>
              <a:rPr lang="en-GB" altLang="en-US" dirty="0" err="1"/>
              <a:t>Albergante</a:t>
            </a:r>
            <a:r>
              <a:rPr lang="en-GB" altLang="en-US" dirty="0"/>
              <a:t> et al, 2020</a:t>
            </a:r>
          </a:p>
          <a:p>
            <a:pPr>
              <a:spcBef>
                <a:spcPct val="0"/>
              </a:spcBef>
              <a:buFontTx/>
              <a:buNone/>
              <a:defRPr/>
            </a:pPr>
            <a:endParaRPr lang="en-GB" altLang="en-US" sz="1050" dirty="0"/>
          </a:p>
        </p:txBody>
      </p:sp>
      <p:pic>
        <p:nvPicPr>
          <p:cNvPr id="16399" name="Picture 2" descr="Karl Pearson — Wikipédia">
            <a:extLst>
              <a:ext uri="{FF2B5EF4-FFF2-40B4-BE49-F238E27FC236}">
                <a16:creationId xmlns:a16="http://schemas.microsoft.com/office/drawing/2014/main" id="{A6E9FC62-2941-7754-7ED6-8A8D3DBEE7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2970" y="1332770"/>
            <a:ext cx="7588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ZoneTexte 81">
            <a:extLst>
              <a:ext uri="{FF2B5EF4-FFF2-40B4-BE49-F238E27FC236}">
                <a16:creationId xmlns:a16="http://schemas.microsoft.com/office/drawing/2014/main" id="{5D467D3C-3200-3ABB-8CE4-8A8210FF6044}"/>
              </a:ext>
            </a:extLst>
          </p:cNvPr>
          <p:cNvSpPr txBox="1">
            <a:spLocks noChangeArrowheads="1"/>
          </p:cNvSpPr>
          <p:nvPr/>
        </p:nvSpPr>
        <p:spPr bwMode="auto">
          <a:xfrm>
            <a:off x="2262686" y="1311754"/>
            <a:ext cx="21451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a:t>Карл Пирсон</a:t>
            </a:r>
            <a:br>
              <a:rPr lang="ru-RU" altLang="en-US" sz="1800" dirty="0"/>
            </a:br>
            <a:r>
              <a:rPr lang="ru-RU" altLang="en-US" sz="1800" dirty="0"/>
              <a:t>Метод Главных</a:t>
            </a:r>
            <a:br>
              <a:rPr lang="en-US" altLang="en-US" sz="1800" dirty="0"/>
            </a:br>
            <a:r>
              <a:rPr lang="ru-RU" altLang="en-US" sz="1800" dirty="0"/>
              <a:t>Компонент</a:t>
            </a:r>
            <a:r>
              <a:rPr lang="en-GB" altLang="en-US" sz="1800" i="1" dirty="0"/>
              <a:t> (1901)</a:t>
            </a:r>
          </a:p>
        </p:txBody>
      </p:sp>
      <p:sp>
        <p:nvSpPr>
          <p:cNvPr id="2" name="ZoneTexte 81">
            <a:extLst>
              <a:ext uri="{FF2B5EF4-FFF2-40B4-BE49-F238E27FC236}">
                <a16:creationId xmlns:a16="http://schemas.microsoft.com/office/drawing/2014/main" id="{92244CF6-1939-1F94-0377-12F0040CA1E7}"/>
              </a:ext>
            </a:extLst>
          </p:cNvPr>
          <p:cNvSpPr txBox="1">
            <a:spLocks noChangeArrowheads="1"/>
          </p:cNvSpPr>
          <p:nvPr/>
        </p:nvSpPr>
        <p:spPr bwMode="auto">
          <a:xfrm>
            <a:off x="2793500" y="2610064"/>
            <a:ext cx="36442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1800" dirty="0"/>
              <a:t>«Главные точки»</a:t>
            </a:r>
            <a:r>
              <a:rPr lang="en-US" altLang="en-US" sz="1800" dirty="0"/>
              <a:t>, H. Steinhaus –</a:t>
            </a:r>
            <a:br>
              <a:rPr lang="en-US" altLang="en-US" sz="1800" dirty="0"/>
            </a:br>
            <a:r>
              <a:rPr lang="en-US" altLang="en-US" sz="1800" dirty="0" err="1"/>
              <a:t>S.Lloyd</a:t>
            </a:r>
            <a:r>
              <a:rPr lang="en-US" altLang="en-US" sz="1800" dirty="0"/>
              <a:t> – J. </a:t>
            </a:r>
            <a:r>
              <a:rPr lang="en-GB" dirty="0"/>
              <a:t>MacQueen</a:t>
            </a:r>
            <a:br>
              <a:rPr lang="ru-RU" altLang="en-US" sz="1800" dirty="0"/>
            </a:br>
            <a:r>
              <a:rPr lang="ru-RU" altLang="en-US" sz="1800" dirty="0"/>
              <a:t>Метод </a:t>
            </a:r>
            <a:r>
              <a:rPr lang="en-US" altLang="en-US" sz="1800" dirty="0"/>
              <a:t>k </a:t>
            </a:r>
            <a:r>
              <a:rPr lang="ru-RU" altLang="en-US" sz="1800" dirty="0"/>
              <a:t>средних</a:t>
            </a:r>
            <a:r>
              <a:rPr lang="en-GB" altLang="en-US" sz="1800" i="1" dirty="0"/>
              <a:t> (1956-1967)</a:t>
            </a:r>
          </a:p>
        </p:txBody>
      </p:sp>
      <p:grpSp>
        <p:nvGrpSpPr>
          <p:cNvPr id="16506" name="Group 175">
            <a:extLst>
              <a:ext uri="{FF2B5EF4-FFF2-40B4-BE49-F238E27FC236}">
                <a16:creationId xmlns:a16="http://schemas.microsoft.com/office/drawing/2014/main" id="{B5F74B6C-2AC6-7E1F-3336-69A1D4199296}"/>
              </a:ext>
            </a:extLst>
          </p:cNvPr>
          <p:cNvGrpSpPr>
            <a:grpSpLocks/>
          </p:cNvGrpSpPr>
          <p:nvPr/>
        </p:nvGrpSpPr>
        <p:grpSpPr bwMode="auto">
          <a:xfrm>
            <a:off x="744565" y="2369384"/>
            <a:ext cx="2329027" cy="1420777"/>
            <a:chOff x="77" y="1085"/>
            <a:chExt cx="2875" cy="3400"/>
          </a:xfrm>
        </p:grpSpPr>
        <p:sp>
          <p:nvSpPr>
            <p:cNvPr id="16507" name="Oval 46">
              <a:extLst>
                <a:ext uri="{FF2B5EF4-FFF2-40B4-BE49-F238E27FC236}">
                  <a16:creationId xmlns:a16="http://schemas.microsoft.com/office/drawing/2014/main" id="{EDA6D947-F423-C212-0626-2DA0ABC211DE}"/>
                </a:ext>
              </a:extLst>
            </p:cNvPr>
            <p:cNvSpPr>
              <a:spLocks noChangeArrowheads="1"/>
            </p:cNvSpPr>
            <p:nvPr/>
          </p:nvSpPr>
          <p:spPr bwMode="auto">
            <a:xfrm>
              <a:off x="160" y="3697"/>
              <a:ext cx="190" cy="203"/>
            </a:xfrm>
            <a:prstGeom prst="ellipse">
              <a:avLst/>
            </a:prstGeom>
            <a:solidFill>
              <a:srgbClr val="00CCFF"/>
            </a:solidFill>
            <a:ln w="9525">
              <a:solidFill>
                <a:srgbClr val="000000"/>
              </a:solidFill>
              <a:round/>
              <a:headEnd/>
              <a:tailEnd/>
            </a:ln>
          </p:spPr>
          <p:txBody>
            <a:bodyPr/>
            <a:lstStyle/>
            <a:p>
              <a:endParaRPr lang="en-GB"/>
            </a:p>
          </p:txBody>
        </p:sp>
        <p:sp>
          <p:nvSpPr>
            <p:cNvPr id="16508" name="Oval 47">
              <a:extLst>
                <a:ext uri="{FF2B5EF4-FFF2-40B4-BE49-F238E27FC236}">
                  <a16:creationId xmlns:a16="http://schemas.microsoft.com/office/drawing/2014/main" id="{D7DE6441-B3AA-4CCF-6C2E-7E59EAFB50DB}"/>
                </a:ext>
              </a:extLst>
            </p:cNvPr>
            <p:cNvSpPr>
              <a:spLocks noChangeArrowheads="1"/>
            </p:cNvSpPr>
            <p:nvPr/>
          </p:nvSpPr>
          <p:spPr bwMode="auto">
            <a:xfrm>
              <a:off x="1199" y="3286"/>
              <a:ext cx="189" cy="204"/>
            </a:xfrm>
            <a:prstGeom prst="ellipse">
              <a:avLst/>
            </a:prstGeom>
            <a:solidFill>
              <a:srgbClr val="00CCFF"/>
            </a:solidFill>
            <a:ln w="9525">
              <a:solidFill>
                <a:srgbClr val="000000"/>
              </a:solidFill>
              <a:round/>
              <a:headEnd/>
              <a:tailEnd/>
            </a:ln>
          </p:spPr>
          <p:txBody>
            <a:bodyPr/>
            <a:lstStyle/>
            <a:p>
              <a:endParaRPr lang="en-GB"/>
            </a:p>
          </p:txBody>
        </p:sp>
        <p:sp>
          <p:nvSpPr>
            <p:cNvPr id="16509" name="Oval 48">
              <a:extLst>
                <a:ext uri="{FF2B5EF4-FFF2-40B4-BE49-F238E27FC236}">
                  <a16:creationId xmlns:a16="http://schemas.microsoft.com/office/drawing/2014/main" id="{C8855EAA-4174-D8E4-AF51-A5F51D7E88F0}"/>
                </a:ext>
              </a:extLst>
            </p:cNvPr>
            <p:cNvSpPr>
              <a:spLocks noChangeArrowheads="1"/>
            </p:cNvSpPr>
            <p:nvPr/>
          </p:nvSpPr>
          <p:spPr bwMode="auto">
            <a:xfrm>
              <a:off x="224" y="2603"/>
              <a:ext cx="190" cy="203"/>
            </a:xfrm>
            <a:prstGeom prst="ellipse">
              <a:avLst/>
            </a:prstGeom>
            <a:solidFill>
              <a:srgbClr val="00CCFF"/>
            </a:solidFill>
            <a:ln w="9525">
              <a:solidFill>
                <a:srgbClr val="000000"/>
              </a:solidFill>
              <a:round/>
              <a:headEnd/>
              <a:tailEnd/>
            </a:ln>
          </p:spPr>
          <p:txBody>
            <a:bodyPr/>
            <a:lstStyle/>
            <a:p>
              <a:endParaRPr lang="en-GB"/>
            </a:p>
          </p:txBody>
        </p:sp>
        <p:grpSp>
          <p:nvGrpSpPr>
            <p:cNvPr id="16510" name="Group 172">
              <a:extLst>
                <a:ext uri="{FF2B5EF4-FFF2-40B4-BE49-F238E27FC236}">
                  <a16:creationId xmlns:a16="http://schemas.microsoft.com/office/drawing/2014/main" id="{11361F73-F804-E098-E8C1-BC65C0E4B279}"/>
                </a:ext>
              </a:extLst>
            </p:cNvPr>
            <p:cNvGrpSpPr>
              <a:grpSpLocks/>
            </p:cNvGrpSpPr>
            <p:nvPr/>
          </p:nvGrpSpPr>
          <p:grpSpPr bwMode="auto">
            <a:xfrm>
              <a:off x="1069" y="1259"/>
              <a:ext cx="1498" cy="1638"/>
              <a:chOff x="1384" y="1259"/>
              <a:chExt cx="1498" cy="1638"/>
            </a:xfrm>
          </p:grpSpPr>
          <p:grpSp>
            <p:nvGrpSpPr>
              <p:cNvPr id="16582" name="Group 4">
                <a:extLst>
                  <a:ext uri="{FF2B5EF4-FFF2-40B4-BE49-F238E27FC236}">
                    <a16:creationId xmlns:a16="http://schemas.microsoft.com/office/drawing/2014/main" id="{10330FB9-B3F2-10AD-226E-43A1D9E4106F}"/>
                  </a:ext>
                </a:extLst>
              </p:cNvPr>
              <p:cNvGrpSpPr>
                <a:grpSpLocks/>
              </p:cNvGrpSpPr>
              <p:nvPr/>
            </p:nvGrpSpPr>
            <p:grpSpPr bwMode="auto">
              <a:xfrm rot="-2223149">
                <a:off x="2194" y="1898"/>
                <a:ext cx="678" cy="138"/>
                <a:chOff x="3195" y="7545"/>
                <a:chExt cx="1695" cy="345"/>
              </a:xfrm>
            </p:grpSpPr>
            <p:grpSp>
              <p:nvGrpSpPr>
                <p:cNvPr id="16651" name="Group 5">
                  <a:extLst>
                    <a:ext uri="{FF2B5EF4-FFF2-40B4-BE49-F238E27FC236}">
                      <a16:creationId xmlns:a16="http://schemas.microsoft.com/office/drawing/2014/main" id="{0E2DE3CE-DDB7-D8C6-56F3-4195431B6193}"/>
                    </a:ext>
                  </a:extLst>
                </p:cNvPr>
                <p:cNvGrpSpPr>
                  <a:grpSpLocks/>
                </p:cNvGrpSpPr>
                <p:nvPr/>
              </p:nvGrpSpPr>
              <p:grpSpPr bwMode="auto">
                <a:xfrm>
                  <a:off x="3195" y="7545"/>
                  <a:ext cx="840" cy="345"/>
                  <a:chOff x="3195" y="7545"/>
                  <a:chExt cx="840" cy="345"/>
                </a:xfrm>
              </p:grpSpPr>
              <p:grpSp>
                <p:nvGrpSpPr>
                  <p:cNvPr id="16662" name="Group 6">
                    <a:extLst>
                      <a:ext uri="{FF2B5EF4-FFF2-40B4-BE49-F238E27FC236}">
                        <a16:creationId xmlns:a16="http://schemas.microsoft.com/office/drawing/2014/main" id="{5EBA0FF9-158D-2D6B-B8A6-C1243986B8A4}"/>
                      </a:ext>
                    </a:extLst>
                  </p:cNvPr>
                  <p:cNvGrpSpPr>
                    <a:grpSpLocks/>
                  </p:cNvGrpSpPr>
                  <p:nvPr/>
                </p:nvGrpSpPr>
                <p:grpSpPr bwMode="auto">
                  <a:xfrm>
                    <a:off x="3480" y="7545"/>
                    <a:ext cx="270" cy="345"/>
                    <a:chOff x="3195" y="7545"/>
                    <a:chExt cx="270" cy="345"/>
                  </a:xfrm>
                </p:grpSpPr>
                <p:sp>
                  <p:nvSpPr>
                    <p:cNvPr id="16669" name="Line 7">
                      <a:extLst>
                        <a:ext uri="{FF2B5EF4-FFF2-40B4-BE49-F238E27FC236}">
                          <a16:creationId xmlns:a16="http://schemas.microsoft.com/office/drawing/2014/main" id="{2BB5FF33-E74C-D62A-69FE-0C9800B4D400}"/>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70" name="Line 8">
                      <a:extLst>
                        <a:ext uri="{FF2B5EF4-FFF2-40B4-BE49-F238E27FC236}">
                          <a16:creationId xmlns:a16="http://schemas.microsoft.com/office/drawing/2014/main" id="{7E189F61-D48A-BFA4-C922-49B569E6C6FD}"/>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63" name="Group 9">
                    <a:extLst>
                      <a:ext uri="{FF2B5EF4-FFF2-40B4-BE49-F238E27FC236}">
                        <a16:creationId xmlns:a16="http://schemas.microsoft.com/office/drawing/2014/main" id="{4AE3A6D4-AF18-F3A9-DFC9-73010AE3D9A1}"/>
                      </a:ext>
                    </a:extLst>
                  </p:cNvPr>
                  <p:cNvGrpSpPr>
                    <a:grpSpLocks/>
                  </p:cNvGrpSpPr>
                  <p:nvPr/>
                </p:nvGrpSpPr>
                <p:grpSpPr bwMode="auto">
                  <a:xfrm>
                    <a:off x="3195" y="7545"/>
                    <a:ext cx="270" cy="345"/>
                    <a:chOff x="3195" y="7545"/>
                    <a:chExt cx="270" cy="345"/>
                  </a:xfrm>
                </p:grpSpPr>
                <p:sp>
                  <p:nvSpPr>
                    <p:cNvPr id="16667" name="Line 10">
                      <a:extLst>
                        <a:ext uri="{FF2B5EF4-FFF2-40B4-BE49-F238E27FC236}">
                          <a16:creationId xmlns:a16="http://schemas.microsoft.com/office/drawing/2014/main" id="{9B9C1AB6-3F69-4F0B-A5F5-58509C713BF4}"/>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68" name="Line 11">
                      <a:extLst>
                        <a:ext uri="{FF2B5EF4-FFF2-40B4-BE49-F238E27FC236}">
                          <a16:creationId xmlns:a16="http://schemas.microsoft.com/office/drawing/2014/main" id="{CA015989-F333-CB20-E1A1-C389A0B31E11}"/>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64" name="Group 12">
                    <a:extLst>
                      <a:ext uri="{FF2B5EF4-FFF2-40B4-BE49-F238E27FC236}">
                        <a16:creationId xmlns:a16="http://schemas.microsoft.com/office/drawing/2014/main" id="{27CA69B8-52A6-0883-0EC1-756EA67F8CB3}"/>
                      </a:ext>
                    </a:extLst>
                  </p:cNvPr>
                  <p:cNvGrpSpPr>
                    <a:grpSpLocks/>
                  </p:cNvGrpSpPr>
                  <p:nvPr/>
                </p:nvGrpSpPr>
                <p:grpSpPr bwMode="auto">
                  <a:xfrm>
                    <a:off x="3765" y="7545"/>
                    <a:ext cx="270" cy="345"/>
                    <a:chOff x="3195" y="7545"/>
                    <a:chExt cx="270" cy="345"/>
                  </a:xfrm>
                </p:grpSpPr>
                <p:sp>
                  <p:nvSpPr>
                    <p:cNvPr id="16665" name="Line 13">
                      <a:extLst>
                        <a:ext uri="{FF2B5EF4-FFF2-40B4-BE49-F238E27FC236}">
                          <a16:creationId xmlns:a16="http://schemas.microsoft.com/office/drawing/2014/main" id="{AF3D9A46-0758-B2D1-5840-23655608A102}"/>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66" name="Line 14">
                      <a:extLst>
                        <a:ext uri="{FF2B5EF4-FFF2-40B4-BE49-F238E27FC236}">
                          <a16:creationId xmlns:a16="http://schemas.microsoft.com/office/drawing/2014/main" id="{8785BF05-A7F1-9F21-08A1-A11823AC76B7}"/>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652" name="Group 15">
                  <a:extLst>
                    <a:ext uri="{FF2B5EF4-FFF2-40B4-BE49-F238E27FC236}">
                      <a16:creationId xmlns:a16="http://schemas.microsoft.com/office/drawing/2014/main" id="{396E2D70-78A3-3EC0-63D6-5BCA20C33E46}"/>
                    </a:ext>
                  </a:extLst>
                </p:cNvPr>
                <p:cNvGrpSpPr>
                  <a:grpSpLocks/>
                </p:cNvGrpSpPr>
                <p:nvPr/>
              </p:nvGrpSpPr>
              <p:grpSpPr bwMode="auto">
                <a:xfrm>
                  <a:off x="4050" y="7545"/>
                  <a:ext cx="840" cy="345"/>
                  <a:chOff x="3195" y="7545"/>
                  <a:chExt cx="840" cy="345"/>
                </a:xfrm>
              </p:grpSpPr>
              <p:grpSp>
                <p:nvGrpSpPr>
                  <p:cNvPr id="16653" name="Group 16">
                    <a:extLst>
                      <a:ext uri="{FF2B5EF4-FFF2-40B4-BE49-F238E27FC236}">
                        <a16:creationId xmlns:a16="http://schemas.microsoft.com/office/drawing/2014/main" id="{5E45A6F7-7EB6-BB3C-AB15-0DC23AF5E4F5}"/>
                      </a:ext>
                    </a:extLst>
                  </p:cNvPr>
                  <p:cNvGrpSpPr>
                    <a:grpSpLocks/>
                  </p:cNvGrpSpPr>
                  <p:nvPr/>
                </p:nvGrpSpPr>
                <p:grpSpPr bwMode="auto">
                  <a:xfrm>
                    <a:off x="3480" y="7545"/>
                    <a:ext cx="270" cy="345"/>
                    <a:chOff x="3195" y="7545"/>
                    <a:chExt cx="270" cy="345"/>
                  </a:xfrm>
                </p:grpSpPr>
                <p:sp>
                  <p:nvSpPr>
                    <p:cNvPr id="16660" name="Line 17">
                      <a:extLst>
                        <a:ext uri="{FF2B5EF4-FFF2-40B4-BE49-F238E27FC236}">
                          <a16:creationId xmlns:a16="http://schemas.microsoft.com/office/drawing/2014/main" id="{B2C78646-F230-9B3D-E5EE-2FC11A3F6809}"/>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61" name="Line 18">
                      <a:extLst>
                        <a:ext uri="{FF2B5EF4-FFF2-40B4-BE49-F238E27FC236}">
                          <a16:creationId xmlns:a16="http://schemas.microsoft.com/office/drawing/2014/main" id="{4176CA58-365D-D768-FCF8-AE9A9CED1EFE}"/>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54" name="Group 19">
                    <a:extLst>
                      <a:ext uri="{FF2B5EF4-FFF2-40B4-BE49-F238E27FC236}">
                        <a16:creationId xmlns:a16="http://schemas.microsoft.com/office/drawing/2014/main" id="{4F19919A-AA91-68B1-7BE2-6CC009DA4366}"/>
                      </a:ext>
                    </a:extLst>
                  </p:cNvPr>
                  <p:cNvGrpSpPr>
                    <a:grpSpLocks/>
                  </p:cNvGrpSpPr>
                  <p:nvPr/>
                </p:nvGrpSpPr>
                <p:grpSpPr bwMode="auto">
                  <a:xfrm>
                    <a:off x="3195" y="7545"/>
                    <a:ext cx="270" cy="345"/>
                    <a:chOff x="3195" y="7545"/>
                    <a:chExt cx="270" cy="345"/>
                  </a:xfrm>
                </p:grpSpPr>
                <p:sp>
                  <p:nvSpPr>
                    <p:cNvPr id="16658" name="Line 20">
                      <a:extLst>
                        <a:ext uri="{FF2B5EF4-FFF2-40B4-BE49-F238E27FC236}">
                          <a16:creationId xmlns:a16="http://schemas.microsoft.com/office/drawing/2014/main" id="{59102B65-D86E-B289-C911-33F153D2B1BA}"/>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59" name="Line 21">
                      <a:extLst>
                        <a:ext uri="{FF2B5EF4-FFF2-40B4-BE49-F238E27FC236}">
                          <a16:creationId xmlns:a16="http://schemas.microsoft.com/office/drawing/2014/main" id="{30571395-9BA2-79AD-3293-C36809C528B8}"/>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55" name="Group 22">
                    <a:extLst>
                      <a:ext uri="{FF2B5EF4-FFF2-40B4-BE49-F238E27FC236}">
                        <a16:creationId xmlns:a16="http://schemas.microsoft.com/office/drawing/2014/main" id="{0B39E41F-EBD6-23F4-B7EB-1500E2779047}"/>
                      </a:ext>
                    </a:extLst>
                  </p:cNvPr>
                  <p:cNvGrpSpPr>
                    <a:grpSpLocks/>
                  </p:cNvGrpSpPr>
                  <p:nvPr/>
                </p:nvGrpSpPr>
                <p:grpSpPr bwMode="auto">
                  <a:xfrm>
                    <a:off x="3765" y="7545"/>
                    <a:ext cx="270" cy="345"/>
                    <a:chOff x="3195" y="7545"/>
                    <a:chExt cx="270" cy="345"/>
                  </a:xfrm>
                </p:grpSpPr>
                <p:sp>
                  <p:nvSpPr>
                    <p:cNvPr id="16656" name="Line 23">
                      <a:extLst>
                        <a:ext uri="{FF2B5EF4-FFF2-40B4-BE49-F238E27FC236}">
                          <a16:creationId xmlns:a16="http://schemas.microsoft.com/office/drawing/2014/main" id="{DF9FA2C3-DFF7-1E5D-E9B4-FF0C0F97EB27}"/>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57" name="Line 24">
                      <a:extLst>
                        <a:ext uri="{FF2B5EF4-FFF2-40B4-BE49-F238E27FC236}">
                          <a16:creationId xmlns:a16="http://schemas.microsoft.com/office/drawing/2014/main" id="{EE781A23-0A29-6972-B253-DE7912719D02}"/>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16583" name="Group 25">
                <a:extLst>
                  <a:ext uri="{FF2B5EF4-FFF2-40B4-BE49-F238E27FC236}">
                    <a16:creationId xmlns:a16="http://schemas.microsoft.com/office/drawing/2014/main" id="{51D511C6-330F-C0F9-C65F-AF09579F5B17}"/>
                  </a:ext>
                </a:extLst>
              </p:cNvPr>
              <p:cNvGrpSpPr>
                <a:grpSpLocks/>
              </p:cNvGrpSpPr>
              <p:nvPr/>
            </p:nvGrpSpPr>
            <p:grpSpPr bwMode="auto">
              <a:xfrm rot="3230932">
                <a:off x="1498" y="1740"/>
                <a:ext cx="840" cy="135"/>
                <a:chOff x="3195" y="7545"/>
                <a:chExt cx="1695" cy="345"/>
              </a:xfrm>
            </p:grpSpPr>
            <p:grpSp>
              <p:nvGrpSpPr>
                <p:cNvPr id="16631" name="Group 26">
                  <a:extLst>
                    <a:ext uri="{FF2B5EF4-FFF2-40B4-BE49-F238E27FC236}">
                      <a16:creationId xmlns:a16="http://schemas.microsoft.com/office/drawing/2014/main" id="{07D51C5E-76B3-4E52-3693-8BA5F2DDCEF7}"/>
                    </a:ext>
                  </a:extLst>
                </p:cNvPr>
                <p:cNvGrpSpPr>
                  <a:grpSpLocks/>
                </p:cNvGrpSpPr>
                <p:nvPr/>
              </p:nvGrpSpPr>
              <p:grpSpPr bwMode="auto">
                <a:xfrm>
                  <a:off x="3195" y="7545"/>
                  <a:ext cx="840" cy="345"/>
                  <a:chOff x="3195" y="7545"/>
                  <a:chExt cx="840" cy="345"/>
                </a:xfrm>
              </p:grpSpPr>
              <p:grpSp>
                <p:nvGrpSpPr>
                  <p:cNvPr id="16642" name="Group 27">
                    <a:extLst>
                      <a:ext uri="{FF2B5EF4-FFF2-40B4-BE49-F238E27FC236}">
                        <a16:creationId xmlns:a16="http://schemas.microsoft.com/office/drawing/2014/main" id="{ED6ACDCB-BCAF-40C5-9ACE-DAD77F23084C}"/>
                      </a:ext>
                    </a:extLst>
                  </p:cNvPr>
                  <p:cNvGrpSpPr>
                    <a:grpSpLocks/>
                  </p:cNvGrpSpPr>
                  <p:nvPr/>
                </p:nvGrpSpPr>
                <p:grpSpPr bwMode="auto">
                  <a:xfrm>
                    <a:off x="3480" y="7545"/>
                    <a:ext cx="270" cy="345"/>
                    <a:chOff x="3195" y="7545"/>
                    <a:chExt cx="270" cy="345"/>
                  </a:xfrm>
                </p:grpSpPr>
                <p:sp>
                  <p:nvSpPr>
                    <p:cNvPr id="16649" name="Line 28">
                      <a:extLst>
                        <a:ext uri="{FF2B5EF4-FFF2-40B4-BE49-F238E27FC236}">
                          <a16:creationId xmlns:a16="http://schemas.microsoft.com/office/drawing/2014/main" id="{603F3F3D-A126-A009-1D30-0C748923F79E}"/>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50" name="Line 29">
                      <a:extLst>
                        <a:ext uri="{FF2B5EF4-FFF2-40B4-BE49-F238E27FC236}">
                          <a16:creationId xmlns:a16="http://schemas.microsoft.com/office/drawing/2014/main" id="{21321EBA-8E8C-93BE-E9C6-7330EFA092E8}"/>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43" name="Group 30">
                    <a:extLst>
                      <a:ext uri="{FF2B5EF4-FFF2-40B4-BE49-F238E27FC236}">
                        <a16:creationId xmlns:a16="http://schemas.microsoft.com/office/drawing/2014/main" id="{37827061-9FCF-98B7-D25E-422A741DA678}"/>
                      </a:ext>
                    </a:extLst>
                  </p:cNvPr>
                  <p:cNvGrpSpPr>
                    <a:grpSpLocks/>
                  </p:cNvGrpSpPr>
                  <p:nvPr/>
                </p:nvGrpSpPr>
                <p:grpSpPr bwMode="auto">
                  <a:xfrm>
                    <a:off x="3195" y="7545"/>
                    <a:ext cx="270" cy="345"/>
                    <a:chOff x="3195" y="7545"/>
                    <a:chExt cx="270" cy="345"/>
                  </a:xfrm>
                </p:grpSpPr>
                <p:sp>
                  <p:nvSpPr>
                    <p:cNvPr id="16647" name="Line 31">
                      <a:extLst>
                        <a:ext uri="{FF2B5EF4-FFF2-40B4-BE49-F238E27FC236}">
                          <a16:creationId xmlns:a16="http://schemas.microsoft.com/office/drawing/2014/main" id="{4B2FDA45-D2C3-5A8D-4385-1BFBFD092BD0}"/>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48" name="Line 32">
                      <a:extLst>
                        <a:ext uri="{FF2B5EF4-FFF2-40B4-BE49-F238E27FC236}">
                          <a16:creationId xmlns:a16="http://schemas.microsoft.com/office/drawing/2014/main" id="{5C7C955F-04F5-1B92-825B-194B5D286AD6}"/>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44" name="Group 33">
                    <a:extLst>
                      <a:ext uri="{FF2B5EF4-FFF2-40B4-BE49-F238E27FC236}">
                        <a16:creationId xmlns:a16="http://schemas.microsoft.com/office/drawing/2014/main" id="{FD0EA4E0-E812-2FAA-553C-A695A601F7DF}"/>
                      </a:ext>
                    </a:extLst>
                  </p:cNvPr>
                  <p:cNvGrpSpPr>
                    <a:grpSpLocks/>
                  </p:cNvGrpSpPr>
                  <p:nvPr/>
                </p:nvGrpSpPr>
                <p:grpSpPr bwMode="auto">
                  <a:xfrm>
                    <a:off x="3765" y="7545"/>
                    <a:ext cx="270" cy="345"/>
                    <a:chOff x="3195" y="7545"/>
                    <a:chExt cx="270" cy="345"/>
                  </a:xfrm>
                </p:grpSpPr>
                <p:sp>
                  <p:nvSpPr>
                    <p:cNvPr id="16645" name="Line 34">
                      <a:extLst>
                        <a:ext uri="{FF2B5EF4-FFF2-40B4-BE49-F238E27FC236}">
                          <a16:creationId xmlns:a16="http://schemas.microsoft.com/office/drawing/2014/main" id="{45AE374B-D9A6-011F-F73C-DA62D4FD6822}"/>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46" name="Line 35">
                      <a:extLst>
                        <a:ext uri="{FF2B5EF4-FFF2-40B4-BE49-F238E27FC236}">
                          <a16:creationId xmlns:a16="http://schemas.microsoft.com/office/drawing/2014/main" id="{03CDED7B-B69D-FF65-BEF2-5F3E12AB5786}"/>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632" name="Group 36">
                  <a:extLst>
                    <a:ext uri="{FF2B5EF4-FFF2-40B4-BE49-F238E27FC236}">
                      <a16:creationId xmlns:a16="http://schemas.microsoft.com/office/drawing/2014/main" id="{B56D51E6-DAF8-F7DD-4978-FC7957914FFE}"/>
                    </a:ext>
                  </a:extLst>
                </p:cNvPr>
                <p:cNvGrpSpPr>
                  <a:grpSpLocks/>
                </p:cNvGrpSpPr>
                <p:nvPr/>
              </p:nvGrpSpPr>
              <p:grpSpPr bwMode="auto">
                <a:xfrm>
                  <a:off x="4050" y="7545"/>
                  <a:ext cx="840" cy="345"/>
                  <a:chOff x="3195" y="7545"/>
                  <a:chExt cx="840" cy="345"/>
                </a:xfrm>
              </p:grpSpPr>
              <p:grpSp>
                <p:nvGrpSpPr>
                  <p:cNvPr id="16633" name="Group 37">
                    <a:extLst>
                      <a:ext uri="{FF2B5EF4-FFF2-40B4-BE49-F238E27FC236}">
                        <a16:creationId xmlns:a16="http://schemas.microsoft.com/office/drawing/2014/main" id="{C4DE45CA-7007-9797-30A3-7C57DC818E1D}"/>
                      </a:ext>
                    </a:extLst>
                  </p:cNvPr>
                  <p:cNvGrpSpPr>
                    <a:grpSpLocks/>
                  </p:cNvGrpSpPr>
                  <p:nvPr/>
                </p:nvGrpSpPr>
                <p:grpSpPr bwMode="auto">
                  <a:xfrm>
                    <a:off x="3480" y="7545"/>
                    <a:ext cx="270" cy="345"/>
                    <a:chOff x="3195" y="7545"/>
                    <a:chExt cx="270" cy="345"/>
                  </a:xfrm>
                </p:grpSpPr>
                <p:sp>
                  <p:nvSpPr>
                    <p:cNvPr id="16640" name="Line 38">
                      <a:extLst>
                        <a:ext uri="{FF2B5EF4-FFF2-40B4-BE49-F238E27FC236}">
                          <a16:creationId xmlns:a16="http://schemas.microsoft.com/office/drawing/2014/main" id="{4A15929B-3755-638D-33DC-408B4BDFD6B8}"/>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41" name="Line 39">
                      <a:extLst>
                        <a:ext uri="{FF2B5EF4-FFF2-40B4-BE49-F238E27FC236}">
                          <a16:creationId xmlns:a16="http://schemas.microsoft.com/office/drawing/2014/main" id="{ACE7DB23-D1E7-23C7-1137-6C6BC82D6226}"/>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34" name="Group 40">
                    <a:extLst>
                      <a:ext uri="{FF2B5EF4-FFF2-40B4-BE49-F238E27FC236}">
                        <a16:creationId xmlns:a16="http://schemas.microsoft.com/office/drawing/2014/main" id="{2E1B1502-6F9D-8A41-D75F-350AEC8C4372}"/>
                      </a:ext>
                    </a:extLst>
                  </p:cNvPr>
                  <p:cNvGrpSpPr>
                    <a:grpSpLocks/>
                  </p:cNvGrpSpPr>
                  <p:nvPr/>
                </p:nvGrpSpPr>
                <p:grpSpPr bwMode="auto">
                  <a:xfrm>
                    <a:off x="3195" y="7545"/>
                    <a:ext cx="270" cy="345"/>
                    <a:chOff x="3195" y="7545"/>
                    <a:chExt cx="270" cy="345"/>
                  </a:xfrm>
                </p:grpSpPr>
                <p:sp>
                  <p:nvSpPr>
                    <p:cNvPr id="16638" name="Line 41">
                      <a:extLst>
                        <a:ext uri="{FF2B5EF4-FFF2-40B4-BE49-F238E27FC236}">
                          <a16:creationId xmlns:a16="http://schemas.microsoft.com/office/drawing/2014/main" id="{597012F1-B9E1-2538-767A-74E6D5387355}"/>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39" name="Line 42">
                      <a:extLst>
                        <a:ext uri="{FF2B5EF4-FFF2-40B4-BE49-F238E27FC236}">
                          <a16:creationId xmlns:a16="http://schemas.microsoft.com/office/drawing/2014/main" id="{459C32D4-1C35-89B0-5021-7E16CF5AA8F6}"/>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35" name="Group 43">
                    <a:extLst>
                      <a:ext uri="{FF2B5EF4-FFF2-40B4-BE49-F238E27FC236}">
                        <a16:creationId xmlns:a16="http://schemas.microsoft.com/office/drawing/2014/main" id="{7A270CDA-8572-6D5E-1FAA-EABD70C7FD17}"/>
                      </a:ext>
                    </a:extLst>
                  </p:cNvPr>
                  <p:cNvGrpSpPr>
                    <a:grpSpLocks/>
                  </p:cNvGrpSpPr>
                  <p:nvPr/>
                </p:nvGrpSpPr>
                <p:grpSpPr bwMode="auto">
                  <a:xfrm>
                    <a:off x="3765" y="7545"/>
                    <a:ext cx="270" cy="345"/>
                    <a:chOff x="3195" y="7545"/>
                    <a:chExt cx="270" cy="345"/>
                  </a:xfrm>
                </p:grpSpPr>
                <p:sp>
                  <p:nvSpPr>
                    <p:cNvPr id="16636" name="Line 44">
                      <a:extLst>
                        <a:ext uri="{FF2B5EF4-FFF2-40B4-BE49-F238E27FC236}">
                          <a16:creationId xmlns:a16="http://schemas.microsoft.com/office/drawing/2014/main" id="{B06D7BAC-6151-D0DC-54F2-D84F6D537C0B}"/>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37" name="Line 45">
                      <a:extLst>
                        <a:ext uri="{FF2B5EF4-FFF2-40B4-BE49-F238E27FC236}">
                          <a16:creationId xmlns:a16="http://schemas.microsoft.com/office/drawing/2014/main" id="{8344E9A3-CDCC-B6CF-00CC-F2FDCE8E3391}"/>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sp>
            <p:nvSpPr>
              <p:cNvPr id="16584" name="Oval 49">
                <a:extLst>
                  <a:ext uri="{FF2B5EF4-FFF2-40B4-BE49-F238E27FC236}">
                    <a16:creationId xmlns:a16="http://schemas.microsoft.com/office/drawing/2014/main" id="{D9A4A8C3-07C3-9A1E-C44F-0874E65DED8F}"/>
                  </a:ext>
                </a:extLst>
              </p:cNvPr>
              <p:cNvSpPr>
                <a:spLocks noChangeArrowheads="1"/>
              </p:cNvSpPr>
              <p:nvPr/>
            </p:nvSpPr>
            <p:spPr bwMode="auto">
              <a:xfrm>
                <a:off x="1384" y="2352"/>
                <a:ext cx="190" cy="193"/>
              </a:xfrm>
              <a:prstGeom prst="ellipse">
                <a:avLst/>
              </a:prstGeom>
              <a:solidFill>
                <a:srgbClr val="00CCFF"/>
              </a:solidFill>
              <a:ln w="9525">
                <a:solidFill>
                  <a:srgbClr val="000000"/>
                </a:solidFill>
                <a:round/>
                <a:headEnd/>
                <a:tailEnd/>
              </a:ln>
            </p:spPr>
            <p:txBody>
              <a:bodyPr/>
              <a:lstStyle/>
              <a:p>
                <a:endParaRPr lang="en-GB"/>
              </a:p>
            </p:txBody>
          </p:sp>
          <p:sp>
            <p:nvSpPr>
              <p:cNvPr id="16585" name="Oval 50">
                <a:extLst>
                  <a:ext uri="{FF2B5EF4-FFF2-40B4-BE49-F238E27FC236}">
                    <a16:creationId xmlns:a16="http://schemas.microsoft.com/office/drawing/2014/main" id="{D740DB46-D2A9-64CC-FA7E-281F6C35BCEF}"/>
                  </a:ext>
                </a:extLst>
              </p:cNvPr>
              <p:cNvSpPr>
                <a:spLocks noChangeArrowheads="1"/>
              </p:cNvSpPr>
              <p:nvPr/>
            </p:nvSpPr>
            <p:spPr bwMode="auto">
              <a:xfrm>
                <a:off x="2693" y="1633"/>
                <a:ext cx="189" cy="193"/>
              </a:xfrm>
              <a:prstGeom prst="ellipse">
                <a:avLst/>
              </a:prstGeom>
              <a:solidFill>
                <a:srgbClr val="00CCFF"/>
              </a:solidFill>
              <a:ln w="9525">
                <a:solidFill>
                  <a:srgbClr val="000000"/>
                </a:solidFill>
                <a:round/>
                <a:headEnd/>
                <a:tailEnd/>
              </a:ln>
            </p:spPr>
            <p:txBody>
              <a:bodyPr/>
              <a:lstStyle/>
              <a:p>
                <a:endParaRPr lang="en-GB"/>
              </a:p>
            </p:txBody>
          </p:sp>
          <p:sp>
            <p:nvSpPr>
              <p:cNvPr id="16586" name="Oval 51">
                <a:extLst>
                  <a:ext uri="{FF2B5EF4-FFF2-40B4-BE49-F238E27FC236}">
                    <a16:creationId xmlns:a16="http://schemas.microsoft.com/office/drawing/2014/main" id="{CB9BF569-C6F9-57D8-716E-9557B7AE84CB}"/>
                  </a:ext>
                </a:extLst>
              </p:cNvPr>
              <p:cNvSpPr>
                <a:spLocks noChangeArrowheads="1"/>
              </p:cNvSpPr>
              <p:nvPr/>
            </p:nvSpPr>
            <p:spPr bwMode="auto">
              <a:xfrm>
                <a:off x="1556" y="1259"/>
                <a:ext cx="190" cy="193"/>
              </a:xfrm>
              <a:prstGeom prst="ellipse">
                <a:avLst/>
              </a:prstGeom>
              <a:solidFill>
                <a:srgbClr val="00CCFF"/>
              </a:solidFill>
              <a:ln w="9525">
                <a:solidFill>
                  <a:srgbClr val="000000"/>
                </a:solidFill>
                <a:round/>
                <a:headEnd/>
                <a:tailEnd/>
              </a:ln>
            </p:spPr>
            <p:txBody>
              <a:bodyPr/>
              <a:lstStyle/>
              <a:p>
                <a:endParaRPr lang="en-GB"/>
              </a:p>
            </p:txBody>
          </p:sp>
          <p:sp>
            <p:nvSpPr>
              <p:cNvPr id="16587" name="Oval 52">
                <a:extLst>
                  <a:ext uri="{FF2B5EF4-FFF2-40B4-BE49-F238E27FC236}">
                    <a16:creationId xmlns:a16="http://schemas.microsoft.com/office/drawing/2014/main" id="{86607E9F-7100-305C-BABE-5BBD32D3C895}"/>
                  </a:ext>
                </a:extLst>
              </p:cNvPr>
              <p:cNvSpPr>
                <a:spLocks noChangeArrowheads="1"/>
              </p:cNvSpPr>
              <p:nvPr/>
            </p:nvSpPr>
            <p:spPr bwMode="auto">
              <a:xfrm>
                <a:off x="2476" y="2704"/>
                <a:ext cx="189" cy="193"/>
              </a:xfrm>
              <a:prstGeom prst="ellipse">
                <a:avLst/>
              </a:prstGeom>
              <a:solidFill>
                <a:srgbClr val="00CCFF"/>
              </a:solidFill>
              <a:ln w="9525">
                <a:solidFill>
                  <a:srgbClr val="000000"/>
                </a:solidFill>
                <a:round/>
                <a:headEnd/>
                <a:tailEnd/>
              </a:ln>
            </p:spPr>
            <p:txBody>
              <a:bodyPr/>
              <a:lstStyle/>
              <a:p>
                <a:endParaRPr lang="en-GB"/>
              </a:p>
            </p:txBody>
          </p:sp>
          <p:sp>
            <p:nvSpPr>
              <p:cNvPr id="16588" name="AutoShape 53">
                <a:extLst>
                  <a:ext uri="{FF2B5EF4-FFF2-40B4-BE49-F238E27FC236}">
                    <a16:creationId xmlns:a16="http://schemas.microsoft.com/office/drawing/2014/main" id="{D3802FCC-D794-63C2-0B34-C9260C65014D}"/>
                  </a:ext>
                </a:extLst>
              </p:cNvPr>
              <p:cNvSpPr>
                <a:spLocks noChangeArrowheads="1"/>
              </p:cNvSpPr>
              <p:nvPr/>
            </p:nvSpPr>
            <p:spPr bwMode="auto">
              <a:xfrm>
                <a:off x="2098" y="2084"/>
                <a:ext cx="168" cy="246"/>
              </a:xfrm>
              <a:prstGeom prst="irregularSeal1">
                <a:avLst/>
              </a:prstGeom>
              <a:solidFill>
                <a:srgbClr val="000000"/>
              </a:solidFill>
              <a:ln w="9525">
                <a:solidFill>
                  <a:srgbClr val="0000FF"/>
                </a:solidFill>
                <a:miter lim="800000"/>
                <a:headEnd/>
                <a:tailEnd/>
              </a:ln>
            </p:spPr>
            <p:txBody>
              <a:bodyPr/>
              <a:lstStyle/>
              <a:p>
                <a:endParaRPr lang="en-GB"/>
              </a:p>
            </p:txBody>
          </p:sp>
          <p:grpSp>
            <p:nvGrpSpPr>
              <p:cNvPr id="16589" name="Group 54">
                <a:extLst>
                  <a:ext uri="{FF2B5EF4-FFF2-40B4-BE49-F238E27FC236}">
                    <a16:creationId xmlns:a16="http://schemas.microsoft.com/office/drawing/2014/main" id="{117EA867-571F-729D-E9F4-694C399F90D5}"/>
                  </a:ext>
                </a:extLst>
              </p:cNvPr>
              <p:cNvGrpSpPr>
                <a:grpSpLocks/>
              </p:cNvGrpSpPr>
              <p:nvPr/>
            </p:nvGrpSpPr>
            <p:grpSpPr bwMode="auto">
              <a:xfrm rot="20090072">
                <a:off x="1468" y="2252"/>
                <a:ext cx="678" cy="138"/>
                <a:chOff x="3195" y="7545"/>
                <a:chExt cx="1695" cy="345"/>
              </a:xfrm>
            </p:grpSpPr>
            <p:grpSp>
              <p:nvGrpSpPr>
                <p:cNvPr id="16611" name="Group 55">
                  <a:extLst>
                    <a:ext uri="{FF2B5EF4-FFF2-40B4-BE49-F238E27FC236}">
                      <a16:creationId xmlns:a16="http://schemas.microsoft.com/office/drawing/2014/main" id="{EA714373-618D-AB67-1AA8-952EF40F38A1}"/>
                    </a:ext>
                  </a:extLst>
                </p:cNvPr>
                <p:cNvGrpSpPr>
                  <a:grpSpLocks/>
                </p:cNvGrpSpPr>
                <p:nvPr/>
              </p:nvGrpSpPr>
              <p:grpSpPr bwMode="auto">
                <a:xfrm>
                  <a:off x="3195" y="7545"/>
                  <a:ext cx="840" cy="345"/>
                  <a:chOff x="3195" y="7545"/>
                  <a:chExt cx="840" cy="345"/>
                </a:xfrm>
              </p:grpSpPr>
              <p:grpSp>
                <p:nvGrpSpPr>
                  <p:cNvPr id="16622" name="Group 56">
                    <a:extLst>
                      <a:ext uri="{FF2B5EF4-FFF2-40B4-BE49-F238E27FC236}">
                        <a16:creationId xmlns:a16="http://schemas.microsoft.com/office/drawing/2014/main" id="{B792CD65-A66A-B72F-BF80-2E68A8B30A2E}"/>
                      </a:ext>
                    </a:extLst>
                  </p:cNvPr>
                  <p:cNvGrpSpPr>
                    <a:grpSpLocks/>
                  </p:cNvGrpSpPr>
                  <p:nvPr/>
                </p:nvGrpSpPr>
                <p:grpSpPr bwMode="auto">
                  <a:xfrm>
                    <a:off x="3480" y="7545"/>
                    <a:ext cx="270" cy="345"/>
                    <a:chOff x="3195" y="7545"/>
                    <a:chExt cx="270" cy="345"/>
                  </a:xfrm>
                </p:grpSpPr>
                <p:sp>
                  <p:nvSpPr>
                    <p:cNvPr id="16629" name="Line 57">
                      <a:extLst>
                        <a:ext uri="{FF2B5EF4-FFF2-40B4-BE49-F238E27FC236}">
                          <a16:creationId xmlns:a16="http://schemas.microsoft.com/office/drawing/2014/main" id="{2CB36DF1-FF03-9EA8-3932-31D90605C06C}"/>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30" name="Line 58">
                      <a:extLst>
                        <a:ext uri="{FF2B5EF4-FFF2-40B4-BE49-F238E27FC236}">
                          <a16:creationId xmlns:a16="http://schemas.microsoft.com/office/drawing/2014/main" id="{FC14B2FB-C074-9A15-C15F-BDD5A342413B}"/>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23" name="Group 59">
                    <a:extLst>
                      <a:ext uri="{FF2B5EF4-FFF2-40B4-BE49-F238E27FC236}">
                        <a16:creationId xmlns:a16="http://schemas.microsoft.com/office/drawing/2014/main" id="{32840C93-3FB4-23DC-50FC-2FD0EE78370A}"/>
                      </a:ext>
                    </a:extLst>
                  </p:cNvPr>
                  <p:cNvGrpSpPr>
                    <a:grpSpLocks/>
                  </p:cNvGrpSpPr>
                  <p:nvPr/>
                </p:nvGrpSpPr>
                <p:grpSpPr bwMode="auto">
                  <a:xfrm>
                    <a:off x="3195" y="7545"/>
                    <a:ext cx="270" cy="345"/>
                    <a:chOff x="3195" y="7545"/>
                    <a:chExt cx="270" cy="345"/>
                  </a:xfrm>
                </p:grpSpPr>
                <p:sp>
                  <p:nvSpPr>
                    <p:cNvPr id="16627" name="Line 60">
                      <a:extLst>
                        <a:ext uri="{FF2B5EF4-FFF2-40B4-BE49-F238E27FC236}">
                          <a16:creationId xmlns:a16="http://schemas.microsoft.com/office/drawing/2014/main" id="{355608BF-532C-0A04-6C45-4D22ECB79F94}"/>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28" name="Line 61">
                      <a:extLst>
                        <a:ext uri="{FF2B5EF4-FFF2-40B4-BE49-F238E27FC236}">
                          <a16:creationId xmlns:a16="http://schemas.microsoft.com/office/drawing/2014/main" id="{7653DD48-06AA-147E-0694-9B39E81E029D}"/>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24" name="Group 62">
                    <a:extLst>
                      <a:ext uri="{FF2B5EF4-FFF2-40B4-BE49-F238E27FC236}">
                        <a16:creationId xmlns:a16="http://schemas.microsoft.com/office/drawing/2014/main" id="{3D8B1AF2-BBD5-059B-6AD2-CF898A6244AF}"/>
                      </a:ext>
                    </a:extLst>
                  </p:cNvPr>
                  <p:cNvGrpSpPr>
                    <a:grpSpLocks/>
                  </p:cNvGrpSpPr>
                  <p:nvPr/>
                </p:nvGrpSpPr>
                <p:grpSpPr bwMode="auto">
                  <a:xfrm>
                    <a:off x="3765" y="7545"/>
                    <a:ext cx="270" cy="345"/>
                    <a:chOff x="3195" y="7545"/>
                    <a:chExt cx="270" cy="345"/>
                  </a:xfrm>
                </p:grpSpPr>
                <p:sp>
                  <p:nvSpPr>
                    <p:cNvPr id="16625" name="Line 63">
                      <a:extLst>
                        <a:ext uri="{FF2B5EF4-FFF2-40B4-BE49-F238E27FC236}">
                          <a16:creationId xmlns:a16="http://schemas.microsoft.com/office/drawing/2014/main" id="{310BB79F-1941-045D-F0F1-706587C3F8AF}"/>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26" name="Line 64">
                      <a:extLst>
                        <a:ext uri="{FF2B5EF4-FFF2-40B4-BE49-F238E27FC236}">
                          <a16:creationId xmlns:a16="http://schemas.microsoft.com/office/drawing/2014/main" id="{0760DAC9-FFAB-EDF1-BBC3-526632B722B1}"/>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612" name="Group 65">
                  <a:extLst>
                    <a:ext uri="{FF2B5EF4-FFF2-40B4-BE49-F238E27FC236}">
                      <a16:creationId xmlns:a16="http://schemas.microsoft.com/office/drawing/2014/main" id="{D9343B43-2258-CEAA-3E9C-8FBB84D717DC}"/>
                    </a:ext>
                  </a:extLst>
                </p:cNvPr>
                <p:cNvGrpSpPr>
                  <a:grpSpLocks/>
                </p:cNvGrpSpPr>
                <p:nvPr/>
              </p:nvGrpSpPr>
              <p:grpSpPr bwMode="auto">
                <a:xfrm>
                  <a:off x="4050" y="7545"/>
                  <a:ext cx="840" cy="345"/>
                  <a:chOff x="3195" y="7545"/>
                  <a:chExt cx="840" cy="345"/>
                </a:xfrm>
              </p:grpSpPr>
              <p:grpSp>
                <p:nvGrpSpPr>
                  <p:cNvPr id="16613" name="Group 66">
                    <a:extLst>
                      <a:ext uri="{FF2B5EF4-FFF2-40B4-BE49-F238E27FC236}">
                        <a16:creationId xmlns:a16="http://schemas.microsoft.com/office/drawing/2014/main" id="{0F0274A9-4130-B8A7-4A81-3D0866B43F21}"/>
                      </a:ext>
                    </a:extLst>
                  </p:cNvPr>
                  <p:cNvGrpSpPr>
                    <a:grpSpLocks/>
                  </p:cNvGrpSpPr>
                  <p:nvPr/>
                </p:nvGrpSpPr>
                <p:grpSpPr bwMode="auto">
                  <a:xfrm>
                    <a:off x="3480" y="7545"/>
                    <a:ext cx="270" cy="345"/>
                    <a:chOff x="3195" y="7545"/>
                    <a:chExt cx="270" cy="345"/>
                  </a:xfrm>
                </p:grpSpPr>
                <p:sp>
                  <p:nvSpPr>
                    <p:cNvPr id="16620" name="Line 67">
                      <a:extLst>
                        <a:ext uri="{FF2B5EF4-FFF2-40B4-BE49-F238E27FC236}">
                          <a16:creationId xmlns:a16="http://schemas.microsoft.com/office/drawing/2014/main" id="{4B43AB67-A4D3-5D67-4C56-6D1CB120119C}"/>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21" name="Line 68">
                      <a:extLst>
                        <a:ext uri="{FF2B5EF4-FFF2-40B4-BE49-F238E27FC236}">
                          <a16:creationId xmlns:a16="http://schemas.microsoft.com/office/drawing/2014/main" id="{2466CC5A-6D21-C2F4-114B-1D239B460E68}"/>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14" name="Group 69">
                    <a:extLst>
                      <a:ext uri="{FF2B5EF4-FFF2-40B4-BE49-F238E27FC236}">
                        <a16:creationId xmlns:a16="http://schemas.microsoft.com/office/drawing/2014/main" id="{529F2B0C-F18F-884C-27F0-103E471EB1E0}"/>
                      </a:ext>
                    </a:extLst>
                  </p:cNvPr>
                  <p:cNvGrpSpPr>
                    <a:grpSpLocks/>
                  </p:cNvGrpSpPr>
                  <p:nvPr/>
                </p:nvGrpSpPr>
                <p:grpSpPr bwMode="auto">
                  <a:xfrm>
                    <a:off x="3195" y="7545"/>
                    <a:ext cx="270" cy="345"/>
                    <a:chOff x="3195" y="7545"/>
                    <a:chExt cx="270" cy="345"/>
                  </a:xfrm>
                </p:grpSpPr>
                <p:sp>
                  <p:nvSpPr>
                    <p:cNvPr id="16618" name="Line 70">
                      <a:extLst>
                        <a:ext uri="{FF2B5EF4-FFF2-40B4-BE49-F238E27FC236}">
                          <a16:creationId xmlns:a16="http://schemas.microsoft.com/office/drawing/2014/main" id="{580A37CC-7588-A3F5-9311-E3661A13A277}"/>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19" name="Line 71">
                      <a:extLst>
                        <a:ext uri="{FF2B5EF4-FFF2-40B4-BE49-F238E27FC236}">
                          <a16:creationId xmlns:a16="http://schemas.microsoft.com/office/drawing/2014/main" id="{5AE73C48-0356-8567-B839-F148B335FA34}"/>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15" name="Group 72">
                    <a:extLst>
                      <a:ext uri="{FF2B5EF4-FFF2-40B4-BE49-F238E27FC236}">
                        <a16:creationId xmlns:a16="http://schemas.microsoft.com/office/drawing/2014/main" id="{E149FA3A-893C-3BFE-94C5-A6AA8E704633}"/>
                      </a:ext>
                    </a:extLst>
                  </p:cNvPr>
                  <p:cNvGrpSpPr>
                    <a:grpSpLocks/>
                  </p:cNvGrpSpPr>
                  <p:nvPr/>
                </p:nvGrpSpPr>
                <p:grpSpPr bwMode="auto">
                  <a:xfrm>
                    <a:off x="3765" y="7545"/>
                    <a:ext cx="270" cy="345"/>
                    <a:chOff x="3195" y="7545"/>
                    <a:chExt cx="270" cy="345"/>
                  </a:xfrm>
                </p:grpSpPr>
                <p:sp>
                  <p:nvSpPr>
                    <p:cNvPr id="16616" name="Line 73">
                      <a:extLst>
                        <a:ext uri="{FF2B5EF4-FFF2-40B4-BE49-F238E27FC236}">
                          <a16:creationId xmlns:a16="http://schemas.microsoft.com/office/drawing/2014/main" id="{BC2E8B3B-145B-8216-33EE-B9BD786681BD}"/>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17" name="Line 74">
                      <a:extLst>
                        <a:ext uri="{FF2B5EF4-FFF2-40B4-BE49-F238E27FC236}">
                          <a16:creationId xmlns:a16="http://schemas.microsoft.com/office/drawing/2014/main" id="{18F04282-CDD0-F6A0-621B-B7345E5E9154}"/>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16590" name="Group 75">
                <a:extLst>
                  <a:ext uri="{FF2B5EF4-FFF2-40B4-BE49-F238E27FC236}">
                    <a16:creationId xmlns:a16="http://schemas.microsoft.com/office/drawing/2014/main" id="{365D1A5E-8AED-869F-4221-68816D1CA544}"/>
                  </a:ext>
                </a:extLst>
              </p:cNvPr>
              <p:cNvGrpSpPr>
                <a:grpSpLocks/>
              </p:cNvGrpSpPr>
              <p:nvPr/>
            </p:nvGrpSpPr>
            <p:grpSpPr bwMode="auto">
              <a:xfrm rot="3352190">
                <a:off x="1996" y="2456"/>
                <a:ext cx="678" cy="138"/>
                <a:chOff x="3195" y="7545"/>
                <a:chExt cx="1695" cy="345"/>
              </a:xfrm>
            </p:grpSpPr>
            <p:grpSp>
              <p:nvGrpSpPr>
                <p:cNvPr id="16591" name="Group 76">
                  <a:extLst>
                    <a:ext uri="{FF2B5EF4-FFF2-40B4-BE49-F238E27FC236}">
                      <a16:creationId xmlns:a16="http://schemas.microsoft.com/office/drawing/2014/main" id="{15D9A39C-EC27-792D-5C9C-4BA7A7403EF4}"/>
                    </a:ext>
                  </a:extLst>
                </p:cNvPr>
                <p:cNvGrpSpPr>
                  <a:grpSpLocks/>
                </p:cNvGrpSpPr>
                <p:nvPr/>
              </p:nvGrpSpPr>
              <p:grpSpPr bwMode="auto">
                <a:xfrm>
                  <a:off x="3195" y="7545"/>
                  <a:ext cx="840" cy="345"/>
                  <a:chOff x="3195" y="7545"/>
                  <a:chExt cx="840" cy="345"/>
                </a:xfrm>
              </p:grpSpPr>
              <p:grpSp>
                <p:nvGrpSpPr>
                  <p:cNvPr id="16602" name="Group 77">
                    <a:extLst>
                      <a:ext uri="{FF2B5EF4-FFF2-40B4-BE49-F238E27FC236}">
                        <a16:creationId xmlns:a16="http://schemas.microsoft.com/office/drawing/2014/main" id="{C4C354C3-1C00-3000-5663-A0C048BAE4CF}"/>
                      </a:ext>
                    </a:extLst>
                  </p:cNvPr>
                  <p:cNvGrpSpPr>
                    <a:grpSpLocks/>
                  </p:cNvGrpSpPr>
                  <p:nvPr/>
                </p:nvGrpSpPr>
                <p:grpSpPr bwMode="auto">
                  <a:xfrm>
                    <a:off x="3480" y="7545"/>
                    <a:ext cx="270" cy="345"/>
                    <a:chOff x="3195" y="7545"/>
                    <a:chExt cx="270" cy="345"/>
                  </a:xfrm>
                </p:grpSpPr>
                <p:sp>
                  <p:nvSpPr>
                    <p:cNvPr id="16609" name="Line 78">
                      <a:extLst>
                        <a:ext uri="{FF2B5EF4-FFF2-40B4-BE49-F238E27FC236}">
                          <a16:creationId xmlns:a16="http://schemas.microsoft.com/office/drawing/2014/main" id="{20678D05-2496-D2DE-7649-E7DC2CC08B07}"/>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10" name="Line 79">
                      <a:extLst>
                        <a:ext uri="{FF2B5EF4-FFF2-40B4-BE49-F238E27FC236}">
                          <a16:creationId xmlns:a16="http://schemas.microsoft.com/office/drawing/2014/main" id="{2D5D36B2-76EB-10F4-43A6-3A86D2766373}"/>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03" name="Group 80">
                    <a:extLst>
                      <a:ext uri="{FF2B5EF4-FFF2-40B4-BE49-F238E27FC236}">
                        <a16:creationId xmlns:a16="http://schemas.microsoft.com/office/drawing/2014/main" id="{34F7DFBA-E8D3-E747-9AA0-C9FC7789B178}"/>
                      </a:ext>
                    </a:extLst>
                  </p:cNvPr>
                  <p:cNvGrpSpPr>
                    <a:grpSpLocks/>
                  </p:cNvGrpSpPr>
                  <p:nvPr/>
                </p:nvGrpSpPr>
                <p:grpSpPr bwMode="auto">
                  <a:xfrm>
                    <a:off x="3195" y="7545"/>
                    <a:ext cx="270" cy="345"/>
                    <a:chOff x="3195" y="7545"/>
                    <a:chExt cx="270" cy="345"/>
                  </a:xfrm>
                </p:grpSpPr>
                <p:sp>
                  <p:nvSpPr>
                    <p:cNvPr id="16607" name="Line 81">
                      <a:extLst>
                        <a:ext uri="{FF2B5EF4-FFF2-40B4-BE49-F238E27FC236}">
                          <a16:creationId xmlns:a16="http://schemas.microsoft.com/office/drawing/2014/main" id="{6A871820-C0C2-D462-53A6-AF86B08D779C}"/>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08" name="Line 82">
                      <a:extLst>
                        <a:ext uri="{FF2B5EF4-FFF2-40B4-BE49-F238E27FC236}">
                          <a16:creationId xmlns:a16="http://schemas.microsoft.com/office/drawing/2014/main" id="{422A5423-8BCD-396B-A2F1-DD0705E53BB2}"/>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604" name="Group 83">
                    <a:extLst>
                      <a:ext uri="{FF2B5EF4-FFF2-40B4-BE49-F238E27FC236}">
                        <a16:creationId xmlns:a16="http://schemas.microsoft.com/office/drawing/2014/main" id="{DAA514FE-AF2E-2FC6-B917-EFEE8B79D736}"/>
                      </a:ext>
                    </a:extLst>
                  </p:cNvPr>
                  <p:cNvGrpSpPr>
                    <a:grpSpLocks/>
                  </p:cNvGrpSpPr>
                  <p:nvPr/>
                </p:nvGrpSpPr>
                <p:grpSpPr bwMode="auto">
                  <a:xfrm>
                    <a:off x="3765" y="7545"/>
                    <a:ext cx="270" cy="345"/>
                    <a:chOff x="3195" y="7545"/>
                    <a:chExt cx="270" cy="345"/>
                  </a:xfrm>
                </p:grpSpPr>
                <p:sp>
                  <p:nvSpPr>
                    <p:cNvPr id="16605" name="Line 84">
                      <a:extLst>
                        <a:ext uri="{FF2B5EF4-FFF2-40B4-BE49-F238E27FC236}">
                          <a16:creationId xmlns:a16="http://schemas.microsoft.com/office/drawing/2014/main" id="{513F98BE-D77E-6781-6CBE-96211469520D}"/>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06" name="Line 85">
                      <a:extLst>
                        <a:ext uri="{FF2B5EF4-FFF2-40B4-BE49-F238E27FC236}">
                          <a16:creationId xmlns:a16="http://schemas.microsoft.com/office/drawing/2014/main" id="{61F43026-6F57-2FF4-D2BC-9C79350F22B5}"/>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592" name="Group 86">
                  <a:extLst>
                    <a:ext uri="{FF2B5EF4-FFF2-40B4-BE49-F238E27FC236}">
                      <a16:creationId xmlns:a16="http://schemas.microsoft.com/office/drawing/2014/main" id="{C646BD69-E9AE-0859-2BEE-74E4131EF7B5}"/>
                    </a:ext>
                  </a:extLst>
                </p:cNvPr>
                <p:cNvGrpSpPr>
                  <a:grpSpLocks/>
                </p:cNvGrpSpPr>
                <p:nvPr/>
              </p:nvGrpSpPr>
              <p:grpSpPr bwMode="auto">
                <a:xfrm>
                  <a:off x="4050" y="7545"/>
                  <a:ext cx="840" cy="345"/>
                  <a:chOff x="3195" y="7545"/>
                  <a:chExt cx="840" cy="345"/>
                </a:xfrm>
              </p:grpSpPr>
              <p:grpSp>
                <p:nvGrpSpPr>
                  <p:cNvPr id="16593" name="Group 87">
                    <a:extLst>
                      <a:ext uri="{FF2B5EF4-FFF2-40B4-BE49-F238E27FC236}">
                        <a16:creationId xmlns:a16="http://schemas.microsoft.com/office/drawing/2014/main" id="{7F6FA938-ABC4-5F7B-4425-29B6F27232E1}"/>
                      </a:ext>
                    </a:extLst>
                  </p:cNvPr>
                  <p:cNvGrpSpPr>
                    <a:grpSpLocks/>
                  </p:cNvGrpSpPr>
                  <p:nvPr/>
                </p:nvGrpSpPr>
                <p:grpSpPr bwMode="auto">
                  <a:xfrm>
                    <a:off x="3480" y="7545"/>
                    <a:ext cx="270" cy="345"/>
                    <a:chOff x="3195" y="7545"/>
                    <a:chExt cx="270" cy="345"/>
                  </a:xfrm>
                </p:grpSpPr>
                <p:sp>
                  <p:nvSpPr>
                    <p:cNvPr id="16600" name="Line 88">
                      <a:extLst>
                        <a:ext uri="{FF2B5EF4-FFF2-40B4-BE49-F238E27FC236}">
                          <a16:creationId xmlns:a16="http://schemas.microsoft.com/office/drawing/2014/main" id="{90B76E4D-F30B-22FF-CD29-813DEC200A0A}"/>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601" name="Line 89">
                      <a:extLst>
                        <a:ext uri="{FF2B5EF4-FFF2-40B4-BE49-F238E27FC236}">
                          <a16:creationId xmlns:a16="http://schemas.microsoft.com/office/drawing/2014/main" id="{C7797FEB-83CD-4CC7-11AC-C354BB80F027}"/>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94" name="Group 90">
                    <a:extLst>
                      <a:ext uri="{FF2B5EF4-FFF2-40B4-BE49-F238E27FC236}">
                        <a16:creationId xmlns:a16="http://schemas.microsoft.com/office/drawing/2014/main" id="{7F3853BE-F9CC-A6E1-EBDF-DDA0EC388EC3}"/>
                      </a:ext>
                    </a:extLst>
                  </p:cNvPr>
                  <p:cNvGrpSpPr>
                    <a:grpSpLocks/>
                  </p:cNvGrpSpPr>
                  <p:nvPr/>
                </p:nvGrpSpPr>
                <p:grpSpPr bwMode="auto">
                  <a:xfrm>
                    <a:off x="3195" y="7545"/>
                    <a:ext cx="270" cy="345"/>
                    <a:chOff x="3195" y="7545"/>
                    <a:chExt cx="270" cy="345"/>
                  </a:xfrm>
                </p:grpSpPr>
                <p:sp>
                  <p:nvSpPr>
                    <p:cNvPr id="16598" name="Line 91">
                      <a:extLst>
                        <a:ext uri="{FF2B5EF4-FFF2-40B4-BE49-F238E27FC236}">
                          <a16:creationId xmlns:a16="http://schemas.microsoft.com/office/drawing/2014/main" id="{1E3A4594-FC58-AE62-06D4-6072D78C9144}"/>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99" name="Line 92">
                      <a:extLst>
                        <a:ext uri="{FF2B5EF4-FFF2-40B4-BE49-F238E27FC236}">
                          <a16:creationId xmlns:a16="http://schemas.microsoft.com/office/drawing/2014/main" id="{A710B73A-0A71-3D09-3A95-67A205B099E2}"/>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95" name="Group 93">
                    <a:extLst>
                      <a:ext uri="{FF2B5EF4-FFF2-40B4-BE49-F238E27FC236}">
                        <a16:creationId xmlns:a16="http://schemas.microsoft.com/office/drawing/2014/main" id="{8EBEC0BE-ED87-1EF1-D402-0B75A2CEFE7D}"/>
                      </a:ext>
                    </a:extLst>
                  </p:cNvPr>
                  <p:cNvGrpSpPr>
                    <a:grpSpLocks/>
                  </p:cNvGrpSpPr>
                  <p:nvPr/>
                </p:nvGrpSpPr>
                <p:grpSpPr bwMode="auto">
                  <a:xfrm>
                    <a:off x="3765" y="7545"/>
                    <a:ext cx="270" cy="345"/>
                    <a:chOff x="3195" y="7545"/>
                    <a:chExt cx="270" cy="345"/>
                  </a:xfrm>
                </p:grpSpPr>
                <p:sp>
                  <p:nvSpPr>
                    <p:cNvPr id="16596" name="Line 94">
                      <a:extLst>
                        <a:ext uri="{FF2B5EF4-FFF2-40B4-BE49-F238E27FC236}">
                          <a16:creationId xmlns:a16="http://schemas.microsoft.com/office/drawing/2014/main" id="{928C8066-8D62-B833-907C-D168C7288402}"/>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97" name="Line 95">
                      <a:extLst>
                        <a:ext uri="{FF2B5EF4-FFF2-40B4-BE49-F238E27FC236}">
                          <a16:creationId xmlns:a16="http://schemas.microsoft.com/office/drawing/2014/main" id="{BA884D9E-A409-B656-8155-5AEAB2FA4D9B}"/>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sp>
          <p:nvSpPr>
            <p:cNvPr id="16511" name="AutoShape 96">
              <a:extLst>
                <a:ext uri="{FF2B5EF4-FFF2-40B4-BE49-F238E27FC236}">
                  <a16:creationId xmlns:a16="http://schemas.microsoft.com/office/drawing/2014/main" id="{F9C7E635-148A-1101-824B-F2291F2D5A19}"/>
                </a:ext>
              </a:extLst>
            </p:cNvPr>
            <p:cNvSpPr>
              <a:spLocks noChangeArrowheads="1"/>
            </p:cNvSpPr>
            <p:nvPr/>
          </p:nvSpPr>
          <p:spPr bwMode="auto">
            <a:xfrm>
              <a:off x="580" y="3110"/>
              <a:ext cx="168" cy="246"/>
            </a:xfrm>
            <a:prstGeom prst="irregularSeal1">
              <a:avLst/>
            </a:prstGeom>
            <a:solidFill>
              <a:srgbClr val="000000"/>
            </a:solidFill>
            <a:ln w="9525">
              <a:solidFill>
                <a:srgbClr val="0000FF"/>
              </a:solidFill>
              <a:miter lim="800000"/>
              <a:headEnd/>
              <a:tailEnd/>
            </a:ln>
          </p:spPr>
          <p:txBody>
            <a:bodyPr/>
            <a:lstStyle/>
            <a:p>
              <a:endParaRPr lang="en-GB"/>
            </a:p>
          </p:txBody>
        </p:sp>
        <p:grpSp>
          <p:nvGrpSpPr>
            <p:cNvPr id="16512" name="Group 97">
              <a:extLst>
                <a:ext uri="{FF2B5EF4-FFF2-40B4-BE49-F238E27FC236}">
                  <a16:creationId xmlns:a16="http://schemas.microsoft.com/office/drawing/2014/main" id="{602869C7-2A43-75D7-7D34-1D8368AE496B}"/>
                </a:ext>
              </a:extLst>
            </p:cNvPr>
            <p:cNvGrpSpPr>
              <a:grpSpLocks/>
            </p:cNvGrpSpPr>
            <p:nvPr/>
          </p:nvGrpSpPr>
          <p:grpSpPr bwMode="auto">
            <a:xfrm rot="3181726">
              <a:off x="178" y="2906"/>
              <a:ext cx="678" cy="138"/>
              <a:chOff x="3195" y="7545"/>
              <a:chExt cx="1695" cy="345"/>
            </a:xfrm>
          </p:grpSpPr>
          <p:grpSp>
            <p:nvGrpSpPr>
              <p:cNvPr id="16562" name="Group 98">
                <a:extLst>
                  <a:ext uri="{FF2B5EF4-FFF2-40B4-BE49-F238E27FC236}">
                    <a16:creationId xmlns:a16="http://schemas.microsoft.com/office/drawing/2014/main" id="{8B686B42-F8A9-F77A-A414-46C42804FF99}"/>
                  </a:ext>
                </a:extLst>
              </p:cNvPr>
              <p:cNvGrpSpPr>
                <a:grpSpLocks/>
              </p:cNvGrpSpPr>
              <p:nvPr/>
            </p:nvGrpSpPr>
            <p:grpSpPr bwMode="auto">
              <a:xfrm>
                <a:off x="3195" y="7545"/>
                <a:ext cx="840" cy="345"/>
                <a:chOff x="3195" y="7545"/>
                <a:chExt cx="840" cy="345"/>
              </a:xfrm>
            </p:grpSpPr>
            <p:grpSp>
              <p:nvGrpSpPr>
                <p:cNvPr id="16573" name="Group 99">
                  <a:extLst>
                    <a:ext uri="{FF2B5EF4-FFF2-40B4-BE49-F238E27FC236}">
                      <a16:creationId xmlns:a16="http://schemas.microsoft.com/office/drawing/2014/main" id="{55C290E4-0B83-9872-4EEA-B46F7524D364}"/>
                    </a:ext>
                  </a:extLst>
                </p:cNvPr>
                <p:cNvGrpSpPr>
                  <a:grpSpLocks/>
                </p:cNvGrpSpPr>
                <p:nvPr/>
              </p:nvGrpSpPr>
              <p:grpSpPr bwMode="auto">
                <a:xfrm>
                  <a:off x="3480" y="7545"/>
                  <a:ext cx="270" cy="345"/>
                  <a:chOff x="3195" y="7545"/>
                  <a:chExt cx="270" cy="345"/>
                </a:xfrm>
              </p:grpSpPr>
              <p:sp>
                <p:nvSpPr>
                  <p:cNvPr id="16580" name="Line 100">
                    <a:extLst>
                      <a:ext uri="{FF2B5EF4-FFF2-40B4-BE49-F238E27FC236}">
                        <a16:creationId xmlns:a16="http://schemas.microsoft.com/office/drawing/2014/main" id="{91ECB94D-37F0-A12F-B6A3-D8A6E421FD7C}"/>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81" name="Line 101">
                    <a:extLst>
                      <a:ext uri="{FF2B5EF4-FFF2-40B4-BE49-F238E27FC236}">
                        <a16:creationId xmlns:a16="http://schemas.microsoft.com/office/drawing/2014/main" id="{06A69572-C57A-E2E2-C607-81B073BC3C1D}"/>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74" name="Group 102">
                  <a:extLst>
                    <a:ext uri="{FF2B5EF4-FFF2-40B4-BE49-F238E27FC236}">
                      <a16:creationId xmlns:a16="http://schemas.microsoft.com/office/drawing/2014/main" id="{D692F634-BC27-7077-50B6-790517F62DAC}"/>
                    </a:ext>
                  </a:extLst>
                </p:cNvPr>
                <p:cNvGrpSpPr>
                  <a:grpSpLocks/>
                </p:cNvGrpSpPr>
                <p:nvPr/>
              </p:nvGrpSpPr>
              <p:grpSpPr bwMode="auto">
                <a:xfrm>
                  <a:off x="3195" y="7545"/>
                  <a:ext cx="270" cy="345"/>
                  <a:chOff x="3195" y="7545"/>
                  <a:chExt cx="270" cy="345"/>
                </a:xfrm>
              </p:grpSpPr>
              <p:sp>
                <p:nvSpPr>
                  <p:cNvPr id="16578" name="Line 103">
                    <a:extLst>
                      <a:ext uri="{FF2B5EF4-FFF2-40B4-BE49-F238E27FC236}">
                        <a16:creationId xmlns:a16="http://schemas.microsoft.com/office/drawing/2014/main" id="{0782A6B4-AE35-B95F-FD83-B206D7903B6A}"/>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79" name="Line 104">
                    <a:extLst>
                      <a:ext uri="{FF2B5EF4-FFF2-40B4-BE49-F238E27FC236}">
                        <a16:creationId xmlns:a16="http://schemas.microsoft.com/office/drawing/2014/main" id="{4BAAA9CE-029F-3884-7DDF-607811EF01F5}"/>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75" name="Group 105">
                  <a:extLst>
                    <a:ext uri="{FF2B5EF4-FFF2-40B4-BE49-F238E27FC236}">
                      <a16:creationId xmlns:a16="http://schemas.microsoft.com/office/drawing/2014/main" id="{0355E6C8-4ED0-7553-EA66-B973575D284F}"/>
                    </a:ext>
                  </a:extLst>
                </p:cNvPr>
                <p:cNvGrpSpPr>
                  <a:grpSpLocks/>
                </p:cNvGrpSpPr>
                <p:nvPr/>
              </p:nvGrpSpPr>
              <p:grpSpPr bwMode="auto">
                <a:xfrm>
                  <a:off x="3765" y="7545"/>
                  <a:ext cx="270" cy="345"/>
                  <a:chOff x="3195" y="7545"/>
                  <a:chExt cx="270" cy="345"/>
                </a:xfrm>
              </p:grpSpPr>
              <p:sp>
                <p:nvSpPr>
                  <p:cNvPr id="16576" name="Line 106">
                    <a:extLst>
                      <a:ext uri="{FF2B5EF4-FFF2-40B4-BE49-F238E27FC236}">
                        <a16:creationId xmlns:a16="http://schemas.microsoft.com/office/drawing/2014/main" id="{289C16A5-4E80-A09E-3EDB-A36C51CE5DD4}"/>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77" name="Line 107">
                    <a:extLst>
                      <a:ext uri="{FF2B5EF4-FFF2-40B4-BE49-F238E27FC236}">
                        <a16:creationId xmlns:a16="http://schemas.microsoft.com/office/drawing/2014/main" id="{BE0FE10D-44AB-DDFF-4119-B56A88E3C1A0}"/>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563" name="Group 108">
                <a:extLst>
                  <a:ext uri="{FF2B5EF4-FFF2-40B4-BE49-F238E27FC236}">
                    <a16:creationId xmlns:a16="http://schemas.microsoft.com/office/drawing/2014/main" id="{F9C8105B-6C6E-2A42-2515-0BC4156ABE9F}"/>
                  </a:ext>
                </a:extLst>
              </p:cNvPr>
              <p:cNvGrpSpPr>
                <a:grpSpLocks/>
              </p:cNvGrpSpPr>
              <p:nvPr/>
            </p:nvGrpSpPr>
            <p:grpSpPr bwMode="auto">
              <a:xfrm>
                <a:off x="4050" y="7545"/>
                <a:ext cx="840" cy="345"/>
                <a:chOff x="3195" y="7545"/>
                <a:chExt cx="840" cy="345"/>
              </a:xfrm>
            </p:grpSpPr>
            <p:grpSp>
              <p:nvGrpSpPr>
                <p:cNvPr id="16564" name="Group 109">
                  <a:extLst>
                    <a:ext uri="{FF2B5EF4-FFF2-40B4-BE49-F238E27FC236}">
                      <a16:creationId xmlns:a16="http://schemas.microsoft.com/office/drawing/2014/main" id="{F003EAAA-C665-2B90-7346-319CABD7A07F}"/>
                    </a:ext>
                  </a:extLst>
                </p:cNvPr>
                <p:cNvGrpSpPr>
                  <a:grpSpLocks/>
                </p:cNvGrpSpPr>
                <p:nvPr/>
              </p:nvGrpSpPr>
              <p:grpSpPr bwMode="auto">
                <a:xfrm>
                  <a:off x="3480" y="7545"/>
                  <a:ext cx="270" cy="345"/>
                  <a:chOff x="3195" y="7545"/>
                  <a:chExt cx="270" cy="345"/>
                </a:xfrm>
              </p:grpSpPr>
              <p:sp>
                <p:nvSpPr>
                  <p:cNvPr id="16571" name="Line 110">
                    <a:extLst>
                      <a:ext uri="{FF2B5EF4-FFF2-40B4-BE49-F238E27FC236}">
                        <a16:creationId xmlns:a16="http://schemas.microsoft.com/office/drawing/2014/main" id="{C4DB397F-C09D-0276-90C2-874CBDF678D6}"/>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72" name="Line 111">
                    <a:extLst>
                      <a:ext uri="{FF2B5EF4-FFF2-40B4-BE49-F238E27FC236}">
                        <a16:creationId xmlns:a16="http://schemas.microsoft.com/office/drawing/2014/main" id="{43ABE014-56B4-681F-5EF4-CEE88BB48C15}"/>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65" name="Group 112">
                  <a:extLst>
                    <a:ext uri="{FF2B5EF4-FFF2-40B4-BE49-F238E27FC236}">
                      <a16:creationId xmlns:a16="http://schemas.microsoft.com/office/drawing/2014/main" id="{067F50FF-0462-D40E-7B3E-1A21B784DC7F}"/>
                    </a:ext>
                  </a:extLst>
                </p:cNvPr>
                <p:cNvGrpSpPr>
                  <a:grpSpLocks/>
                </p:cNvGrpSpPr>
                <p:nvPr/>
              </p:nvGrpSpPr>
              <p:grpSpPr bwMode="auto">
                <a:xfrm>
                  <a:off x="3195" y="7545"/>
                  <a:ext cx="270" cy="345"/>
                  <a:chOff x="3195" y="7545"/>
                  <a:chExt cx="270" cy="345"/>
                </a:xfrm>
              </p:grpSpPr>
              <p:sp>
                <p:nvSpPr>
                  <p:cNvPr id="16569" name="Line 113">
                    <a:extLst>
                      <a:ext uri="{FF2B5EF4-FFF2-40B4-BE49-F238E27FC236}">
                        <a16:creationId xmlns:a16="http://schemas.microsoft.com/office/drawing/2014/main" id="{FC544354-EE69-86EC-80CE-8FA81E847879}"/>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70" name="Line 114">
                    <a:extLst>
                      <a:ext uri="{FF2B5EF4-FFF2-40B4-BE49-F238E27FC236}">
                        <a16:creationId xmlns:a16="http://schemas.microsoft.com/office/drawing/2014/main" id="{AA1A11AC-CCED-FDBF-08DA-287D03974F4A}"/>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66" name="Group 115">
                  <a:extLst>
                    <a:ext uri="{FF2B5EF4-FFF2-40B4-BE49-F238E27FC236}">
                      <a16:creationId xmlns:a16="http://schemas.microsoft.com/office/drawing/2014/main" id="{239D78BC-0187-3513-9580-B60FC4F11D68}"/>
                    </a:ext>
                  </a:extLst>
                </p:cNvPr>
                <p:cNvGrpSpPr>
                  <a:grpSpLocks/>
                </p:cNvGrpSpPr>
                <p:nvPr/>
              </p:nvGrpSpPr>
              <p:grpSpPr bwMode="auto">
                <a:xfrm>
                  <a:off x="3765" y="7545"/>
                  <a:ext cx="270" cy="345"/>
                  <a:chOff x="3195" y="7545"/>
                  <a:chExt cx="270" cy="345"/>
                </a:xfrm>
              </p:grpSpPr>
              <p:sp>
                <p:nvSpPr>
                  <p:cNvPr id="16567" name="Line 116">
                    <a:extLst>
                      <a:ext uri="{FF2B5EF4-FFF2-40B4-BE49-F238E27FC236}">
                        <a16:creationId xmlns:a16="http://schemas.microsoft.com/office/drawing/2014/main" id="{D44CC10F-75FC-9F34-10DA-281FA64D2506}"/>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68" name="Line 117">
                    <a:extLst>
                      <a:ext uri="{FF2B5EF4-FFF2-40B4-BE49-F238E27FC236}">
                        <a16:creationId xmlns:a16="http://schemas.microsoft.com/office/drawing/2014/main" id="{AD566172-2085-0556-B5DD-2C7B7425F009}"/>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16513" name="Group 118">
              <a:extLst>
                <a:ext uri="{FF2B5EF4-FFF2-40B4-BE49-F238E27FC236}">
                  <a16:creationId xmlns:a16="http://schemas.microsoft.com/office/drawing/2014/main" id="{C315E441-A3DE-1AFE-0A8A-484EFB7E8E93}"/>
                </a:ext>
              </a:extLst>
            </p:cNvPr>
            <p:cNvGrpSpPr>
              <a:grpSpLocks/>
            </p:cNvGrpSpPr>
            <p:nvPr/>
          </p:nvGrpSpPr>
          <p:grpSpPr bwMode="auto">
            <a:xfrm rot="-20860497">
              <a:off x="632" y="3253"/>
              <a:ext cx="678" cy="138"/>
              <a:chOff x="3195" y="7545"/>
              <a:chExt cx="1695" cy="345"/>
            </a:xfrm>
          </p:grpSpPr>
          <p:grpSp>
            <p:nvGrpSpPr>
              <p:cNvPr id="16542" name="Group 119">
                <a:extLst>
                  <a:ext uri="{FF2B5EF4-FFF2-40B4-BE49-F238E27FC236}">
                    <a16:creationId xmlns:a16="http://schemas.microsoft.com/office/drawing/2014/main" id="{C9211D44-017D-7B7A-8C65-99272CF844DB}"/>
                  </a:ext>
                </a:extLst>
              </p:cNvPr>
              <p:cNvGrpSpPr>
                <a:grpSpLocks/>
              </p:cNvGrpSpPr>
              <p:nvPr/>
            </p:nvGrpSpPr>
            <p:grpSpPr bwMode="auto">
              <a:xfrm>
                <a:off x="3195" y="7545"/>
                <a:ext cx="840" cy="345"/>
                <a:chOff x="3195" y="7545"/>
                <a:chExt cx="840" cy="345"/>
              </a:xfrm>
            </p:grpSpPr>
            <p:grpSp>
              <p:nvGrpSpPr>
                <p:cNvPr id="16553" name="Group 120">
                  <a:extLst>
                    <a:ext uri="{FF2B5EF4-FFF2-40B4-BE49-F238E27FC236}">
                      <a16:creationId xmlns:a16="http://schemas.microsoft.com/office/drawing/2014/main" id="{5C6B0939-2968-138A-E250-1B9FDF3754DA}"/>
                    </a:ext>
                  </a:extLst>
                </p:cNvPr>
                <p:cNvGrpSpPr>
                  <a:grpSpLocks/>
                </p:cNvGrpSpPr>
                <p:nvPr/>
              </p:nvGrpSpPr>
              <p:grpSpPr bwMode="auto">
                <a:xfrm>
                  <a:off x="3480" y="7545"/>
                  <a:ext cx="270" cy="345"/>
                  <a:chOff x="3195" y="7545"/>
                  <a:chExt cx="270" cy="345"/>
                </a:xfrm>
              </p:grpSpPr>
              <p:sp>
                <p:nvSpPr>
                  <p:cNvPr id="16560" name="Line 121">
                    <a:extLst>
                      <a:ext uri="{FF2B5EF4-FFF2-40B4-BE49-F238E27FC236}">
                        <a16:creationId xmlns:a16="http://schemas.microsoft.com/office/drawing/2014/main" id="{AD880BF1-4ADB-EC09-E1E6-59C6360A42D9}"/>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61" name="Line 122">
                    <a:extLst>
                      <a:ext uri="{FF2B5EF4-FFF2-40B4-BE49-F238E27FC236}">
                        <a16:creationId xmlns:a16="http://schemas.microsoft.com/office/drawing/2014/main" id="{7F9738FB-6F13-51B7-AB8E-B87C02A94680}"/>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54" name="Group 123">
                  <a:extLst>
                    <a:ext uri="{FF2B5EF4-FFF2-40B4-BE49-F238E27FC236}">
                      <a16:creationId xmlns:a16="http://schemas.microsoft.com/office/drawing/2014/main" id="{23BFB00F-E101-977A-D7B2-2102B0272031}"/>
                    </a:ext>
                  </a:extLst>
                </p:cNvPr>
                <p:cNvGrpSpPr>
                  <a:grpSpLocks/>
                </p:cNvGrpSpPr>
                <p:nvPr/>
              </p:nvGrpSpPr>
              <p:grpSpPr bwMode="auto">
                <a:xfrm>
                  <a:off x="3195" y="7545"/>
                  <a:ext cx="270" cy="345"/>
                  <a:chOff x="3195" y="7545"/>
                  <a:chExt cx="270" cy="345"/>
                </a:xfrm>
              </p:grpSpPr>
              <p:sp>
                <p:nvSpPr>
                  <p:cNvPr id="16558" name="Line 124">
                    <a:extLst>
                      <a:ext uri="{FF2B5EF4-FFF2-40B4-BE49-F238E27FC236}">
                        <a16:creationId xmlns:a16="http://schemas.microsoft.com/office/drawing/2014/main" id="{295CAF0B-CD75-4775-BAAB-52A2841B5121}"/>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59" name="Line 125">
                    <a:extLst>
                      <a:ext uri="{FF2B5EF4-FFF2-40B4-BE49-F238E27FC236}">
                        <a16:creationId xmlns:a16="http://schemas.microsoft.com/office/drawing/2014/main" id="{35F73F3E-7DA8-37C6-0036-5AA47A4B6333}"/>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55" name="Group 126">
                  <a:extLst>
                    <a:ext uri="{FF2B5EF4-FFF2-40B4-BE49-F238E27FC236}">
                      <a16:creationId xmlns:a16="http://schemas.microsoft.com/office/drawing/2014/main" id="{D3A2066B-548D-6DD0-3C99-FF1411068E1D}"/>
                    </a:ext>
                  </a:extLst>
                </p:cNvPr>
                <p:cNvGrpSpPr>
                  <a:grpSpLocks/>
                </p:cNvGrpSpPr>
                <p:nvPr/>
              </p:nvGrpSpPr>
              <p:grpSpPr bwMode="auto">
                <a:xfrm>
                  <a:off x="3765" y="7545"/>
                  <a:ext cx="270" cy="345"/>
                  <a:chOff x="3195" y="7545"/>
                  <a:chExt cx="270" cy="345"/>
                </a:xfrm>
              </p:grpSpPr>
              <p:sp>
                <p:nvSpPr>
                  <p:cNvPr id="16556" name="Line 127">
                    <a:extLst>
                      <a:ext uri="{FF2B5EF4-FFF2-40B4-BE49-F238E27FC236}">
                        <a16:creationId xmlns:a16="http://schemas.microsoft.com/office/drawing/2014/main" id="{B909BC45-EF0A-01AC-4B3B-C392FAE18E8B}"/>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57" name="Line 128">
                    <a:extLst>
                      <a:ext uri="{FF2B5EF4-FFF2-40B4-BE49-F238E27FC236}">
                        <a16:creationId xmlns:a16="http://schemas.microsoft.com/office/drawing/2014/main" id="{6857BF94-30F3-5A2B-6E45-B2D9CF443058}"/>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543" name="Group 129">
                <a:extLst>
                  <a:ext uri="{FF2B5EF4-FFF2-40B4-BE49-F238E27FC236}">
                    <a16:creationId xmlns:a16="http://schemas.microsoft.com/office/drawing/2014/main" id="{18970CEF-4620-0BDA-9801-19CF56B13782}"/>
                  </a:ext>
                </a:extLst>
              </p:cNvPr>
              <p:cNvGrpSpPr>
                <a:grpSpLocks/>
              </p:cNvGrpSpPr>
              <p:nvPr/>
            </p:nvGrpSpPr>
            <p:grpSpPr bwMode="auto">
              <a:xfrm>
                <a:off x="4050" y="7545"/>
                <a:ext cx="840" cy="345"/>
                <a:chOff x="3195" y="7545"/>
                <a:chExt cx="840" cy="345"/>
              </a:xfrm>
            </p:grpSpPr>
            <p:grpSp>
              <p:nvGrpSpPr>
                <p:cNvPr id="16544" name="Group 130">
                  <a:extLst>
                    <a:ext uri="{FF2B5EF4-FFF2-40B4-BE49-F238E27FC236}">
                      <a16:creationId xmlns:a16="http://schemas.microsoft.com/office/drawing/2014/main" id="{A739AF4E-F732-2558-152B-41FE9C208BF1}"/>
                    </a:ext>
                  </a:extLst>
                </p:cNvPr>
                <p:cNvGrpSpPr>
                  <a:grpSpLocks/>
                </p:cNvGrpSpPr>
                <p:nvPr/>
              </p:nvGrpSpPr>
              <p:grpSpPr bwMode="auto">
                <a:xfrm>
                  <a:off x="3480" y="7545"/>
                  <a:ext cx="270" cy="345"/>
                  <a:chOff x="3195" y="7545"/>
                  <a:chExt cx="270" cy="345"/>
                </a:xfrm>
              </p:grpSpPr>
              <p:sp>
                <p:nvSpPr>
                  <p:cNvPr id="16551" name="Line 131">
                    <a:extLst>
                      <a:ext uri="{FF2B5EF4-FFF2-40B4-BE49-F238E27FC236}">
                        <a16:creationId xmlns:a16="http://schemas.microsoft.com/office/drawing/2014/main" id="{0ACF2E41-15F1-CDB2-0ECF-0D6BE08D37D4}"/>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52" name="Line 132">
                    <a:extLst>
                      <a:ext uri="{FF2B5EF4-FFF2-40B4-BE49-F238E27FC236}">
                        <a16:creationId xmlns:a16="http://schemas.microsoft.com/office/drawing/2014/main" id="{EDFB3742-E1F1-6702-881A-58D1B856129A}"/>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45" name="Group 133">
                  <a:extLst>
                    <a:ext uri="{FF2B5EF4-FFF2-40B4-BE49-F238E27FC236}">
                      <a16:creationId xmlns:a16="http://schemas.microsoft.com/office/drawing/2014/main" id="{221F3B0D-A38C-1869-1698-81C065DEF7E1}"/>
                    </a:ext>
                  </a:extLst>
                </p:cNvPr>
                <p:cNvGrpSpPr>
                  <a:grpSpLocks/>
                </p:cNvGrpSpPr>
                <p:nvPr/>
              </p:nvGrpSpPr>
              <p:grpSpPr bwMode="auto">
                <a:xfrm>
                  <a:off x="3195" y="7545"/>
                  <a:ext cx="270" cy="345"/>
                  <a:chOff x="3195" y="7545"/>
                  <a:chExt cx="270" cy="345"/>
                </a:xfrm>
              </p:grpSpPr>
              <p:sp>
                <p:nvSpPr>
                  <p:cNvPr id="16549" name="Line 134">
                    <a:extLst>
                      <a:ext uri="{FF2B5EF4-FFF2-40B4-BE49-F238E27FC236}">
                        <a16:creationId xmlns:a16="http://schemas.microsoft.com/office/drawing/2014/main" id="{4D9B4E8A-09DA-9070-AFF4-0460C5764FBA}"/>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50" name="Line 135">
                    <a:extLst>
                      <a:ext uri="{FF2B5EF4-FFF2-40B4-BE49-F238E27FC236}">
                        <a16:creationId xmlns:a16="http://schemas.microsoft.com/office/drawing/2014/main" id="{37378F0E-8507-D699-E989-C85E8B05B51C}"/>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46" name="Group 136">
                  <a:extLst>
                    <a:ext uri="{FF2B5EF4-FFF2-40B4-BE49-F238E27FC236}">
                      <a16:creationId xmlns:a16="http://schemas.microsoft.com/office/drawing/2014/main" id="{DFA25BF3-9CDA-2EC7-57F4-25CF86101E8E}"/>
                    </a:ext>
                  </a:extLst>
                </p:cNvPr>
                <p:cNvGrpSpPr>
                  <a:grpSpLocks/>
                </p:cNvGrpSpPr>
                <p:nvPr/>
              </p:nvGrpSpPr>
              <p:grpSpPr bwMode="auto">
                <a:xfrm>
                  <a:off x="3765" y="7545"/>
                  <a:ext cx="270" cy="345"/>
                  <a:chOff x="3195" y="7545"/>
                  <a:chExt cx="270" cy="345"/>
                </a:xfrm>
              </p:grpSpPr>
              <p:sp>
                <p:nvSpPr>
                  <p:cNvPr id="16547" name="Line 137">
                    <a:extLst>
                      <a:ext uri="{FF2B5EF4-FFF2-40B4-BE49-F238E27FC236}">
                        <a16:creationId xmlns:a16="http://schemas.microsoft.com/office/drawing/2014/main" id="{49A3AFBD-82DA-AC0A-090D-9D6C31C0FA42}"/>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48" name="Line 138">
                    <a:extLst>
                      <a:ext uri="{FF2B5EF4-FFF2-40B4-BE49-F238E27FC236}">
                        <a16:creationId xmlns:a16="http://schemas.microsoft.com/office/drawing/2014/main" id="{1C9660B1-90D7-9199-7FE1-7F2BB9839FB9}"/>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16514" name="Group 139">
              <a:extLst>
                <a:ext uri="{FF2B5EF4-FFF2-40B4-BE49-F238E27FC236}">
                  <a16:creationId xmlns:a16="http://schemas.microsoft.com/office/drawing/2014/main" id="{BA3352A5-3B43-3AFE-EE76-2A15D165100A}"/>
                </a:ext>
              </a:extLst>
            </p:cNvPr>
            <p:cNvGrpSpPr>
              <a:grpSpLocks/>
            </p:cNvGrpSpPr>
            <p:nvPr/>
          </p:nvGrpSpPr>
          <p:grpSpPr bwMode="auto">
            <a:xfrm rot="18410479">
              <a:off x="148" y="3464"/>
              <a:ext cx="678" cy="138"/>
              <a:chOff x="3195" y="7545"/>
              <a:chExt cx="1695" cy="345"/>
            </a:xfrm>
          </p:grpSpPr>
          <p:grpSp>
            <p:nvGrpSpPr>
              <p:cNvPr id="16522" name="Group 140">
                <a:extLst>
                  <a:ext uri="{FF2B5EF4-FFF2-40B4-BE49-F238E27FC236}">
                    <a16:creationId xmlns:a16="http://schemas.microsoft.com/office/drawing/2014/main" id="{1CD05EC1-BD9E-5F55-A914-4C44518D94A8}"/>
                  </a:ext>
                </a:extLst>
              </p:cNvPr>
              <p:cNvGrpSpPr>
                <a:grpSpLocks/>
              </p:cNvGrpSpPr>
              <p:nvPr/>
            </p:nvGrpSpPr>
            <p:grpSpPr bwMode="auto">
              <a:xfrm>
                <a:off x="3195" y="7545"/>
                <a:ext cx="840" cy="345"/>
                <a:chOff x="3195" y="7545"/>
                <a:chExt cx="840" cy="345"/>
              </a:xfrm>
            </p:grpSpPr>
            <p:grpSp>
              <p:nvGrpSpPr>
                <p:cNvPr id="16533" name="Group 141">
                  <a:extLst>
                    <a:ext uri="{FF2B5EF4-FFF2-40B4-BE49-F238E27FC236}">
                      <a16:creationId xmlns:a16="http://schemas.microsoft.com/office/drawing/2014/main" id="{DFDECC5C-50F3-41D2-EA6D-C96E7A6C6F82}"/>
                    </a:ext>
                  </a:extLst>
                </p:cNvPr>
                <p:cNvGrpSpPr>
                  <a:grpSpLocks/>
                </p:cNvGrpSpPr>
                <p:nvPr/>
              </p:nvGrpSpPr>
              <p:grpSpPr bwMode="auto">
                <a:xfrm>
                  <a:off x="3480" y="7545"/>
                  <a:ext cx="270" cy="345"/>
                  <a:chOff x="3195" y="7545"/>
                  <a:chExt cx="270" cy="345"/>
                </a:xfrm>
              </p:grpSpPr>
              <p:sp>
                <p:nvSpPr>
                  <p:cNvPr id="16540" name="Line 142">
                    <a:extLst>
                      <a:ext uri="{FF2B5EF4-FFF2-40B4-BE49-F238E27FC236}">
                        <a16:creationId xmlns:a16="http://schemas.microsoft.com/office/drawing/2014/main" id="{BCCC23AF-A33A-D998-B0E4-AE6FFEE4AB2B}"/>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41" name="Line 143">
                    <a:extLst>
                      <a:ext uri="{FF2B5EF4-FFF2-40B4-BE49-F238E27FC236}">
                        <a16:creationId xmlns:a16="http://schemas.microsoft.com/office/drawing/2014/main" id="{977A6571-706A-44CB-C8D7-33C2BDCEED0F}"/>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34" name="Group 144">
                  <a:extLst>
                    <a:ext uri="{FF2B5EF4-FFF2-40B4-BE49-F238E27FC236}">
                      <a16:creationId xmlns:a16="http://schemas.microsoft.com/office/drawing/2014/main" id="{68A9C07D-01E8-B942-37FC-252049B06090}"/>
                    </a:ext>
                  </a:extLst>
                </p:cNvPr>
                <p:cNvGrpSpPr>
                  <a:grpSpLocks/>
                </p:cNvGrpSpPr>
                <p:nvPr/>
              </p:nvGrpSpPr>
              <p:grpSpPr bwMode="auto">
                <a:xfrm>
                  <a:off x="3195" y="7545"/>
                  <a:ext cx="270" cy="345"/>
                  <a:chOff x="3195" y="7545"/>
                  <a:chExt cx="270" cy="345"/>
                </a:xfrm>
              </p:grpSpPr>
              <p:sp>
                <p:nvSpPr>
                  <p:cNvPr id="16538" name="Line 145">
                    <a:extLst>
                      <a:ext uri="{FF2B5EF4-FFF2-40B4-BE49-F238E27FC236}">
                        <a16:creationId xmlns:a16="http://schemas.microsoft.com/office/drawing/2014/main" id="{E0437E63-815D-7638-E4D0-4D274333DB6B}"/>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39" name="Line 146">
                    <a:extLst>
                      <a:ext uri="{FF2B5EF4-FFF2-40B4-BE49-F238E27FC236}">
                        <a16:creationId xmlns:a16="http://schemas.microsoft.com/office/drawing/2014/main" id="{199B82D5-124B-7691-9799-9F7ABA792BEC}"/>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35" name="Group 147">
                  <a:extLst>
                    <a:ext uri="{FF2B5EF4-FFF2-40B4-BE49-F238E27FC236}">
                      <a16:creationId xmlns:a16="http://schemas.microsoft.com/office/drawing/2014/main" id="{8BC46C2B-F785-101E-05AE-C4E58E9F7931}"/>
                    </a:ext>
                  </a:extLst>
                </p:cNvPr>
                <p:cNvGrpSpPr>
                  <a:grpSpLocks/>
                </p:cNvGrpSpPr>
                <p:nvPr/>
              </p:nvGrpSpPr>
              <p:grpSpPr bwMode="auto">
                <a:xfrm>
                  <a:off x="3765" y="7545"/>
                  <a:ext cx="270" cy="345"/>
                  <a:chOff x="3195" y="7545"/>
                  <a:chExt cx="270" cy="345"/>
                </a:xfrm>
              </p:grpSpPr>
              <p:sp>
                <p:nvSpPr>
                  <p:cNvPr id="16536" name="Line 148">
                    <a:extLst>
                      <a:ext uri="{FF2B5EF4-FFF2-40B4-BE49-F238E27FC236}">
                        <a16:creationId xmlns:a16="http://schemas.microsoft.com/office/drawing/2014/main" id="{AA36B03E-9431-9FBE-82FE-65D8AC4F100F}"/>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37" name="Line 149">
                    <a:extLst>
                      <a:ext uri="{FF2B5EF4-FFF2-40B4-BE49-F238E27FC236}">
                        <a16:creationId xmlns:a16="http://schemas.microsoft.com/office/drawing/2014/main" id="{5F34CF22-266C-74BC-DC4A-51CBD2246AEE}"/>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6523" name="Group 150">
                <a:extLst>
                  <a:ext uri="{FF2B5EF4-FFF2-40B4-BE49-F238E27FC236}">
                    <a16:creationId xmlns:a16="http://schemas.microsoft.com/office/drawing/2014/main" id="{24E1EEDE-3B40-3E3F-BA6E-54D708EB0812}"/>
                  </a:ext>
                </a:extLst>
              </p:cNvPr>
              <p:cNvGrpSpPr>
                <a:grpSpLocks/>
              </p:cNvGrpSpPr>
              <p:nvPr/>
            </p:nvGrpSpPr>
            <p:grpSpPr bwMode="auto">
              <a:xfrm>
                <a:off x="4050" y="7545"/>
                <a:ext cx="840" cy="345"/>
                <a:chOff x="3195" y="7545"/>
                <a:chExt cx="840" cy="345"/>
              </a:xfrm>
            </p:grpSpPr>
            <p:grpSp>
              <p:nvGrpSpPr>
                <p:cNvPr id="16524" name="Group 151">
                  <a:extLst>
                    <a:ext uri="{FF2B5EF4-FFF2-40B4-BE49-F238E27FC236}">
                      <a16:creationId xmlns:a16="http://schemas.microsoft.com/office/drawing/2014/main" id="{7691CA76-B3CC-BF35-D0F7-1819070848C8}"/>
                    </a:ext>
                  </a:extLst>
                </p:cNvPr>
                <p:cNvGrpSpPr>
                  <a:grpSpLocks/>
                </p:cNvGrpSpPr>
                <p:nvPr/>
              </p:nvGrpSpPr>
              <p:grpSpPr bwMode="auto">
                <a:xfrm>
                  <a:off x="3480" y="7545"/>
                  <a:ext cx="270" cy="345"/>
                  <a:chOff x="3195" y="7545"/>
                  <a:chExt cx="270" cy="345"/>
                </a:xfrm>
              </p:grpSpPr>
              <p:sp>
                <p:nvSpPr>
                  <p:cNvPr id="16531" name="Line 152">
                    <a:extLst>
                      <a:ext uri="{FF2B5EF4-FFF2-40B4-BE49-F238E27FC236}">
                        <a16:creationId xmlns:a16="http://schemas.microsoft.com/office/drawing/2014/main" id="{6233C4F7-1313-BCC2-0AC5-202F3B756455}"/>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32" name="Line 153">
                    <a:extLst>
                      <a:ext uri="{FF2B5EF4-FFF2-40B4-BE49-F238E27FC236}">
                        <a16:creationId xmlns:a16="http://schemas.microsoft.com/office/drawing/2014/main" id="{A85AD557-2385-EAED-6DDF-F5ED8B82591D}"/>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25" name="Group 154">
                  <a:extLst>
                    <a:ext uri="{FF2B5EF4-FFF2-40B4-BE49-F238E27FC236}">
                      <a16:creationId xmlns:a16="http://schemas.microsoft.com/office/drawing/2014/main" id="{16C4A4D3-D03E-0CE2-C888-A0BEE68D6E1E}"/>
                    </a:ext>
                  </a:extLst>
                </p:cNvPr>
                <p:cNvGrpSpPr>
                  <a:grpSpLocks/>
                </p:cNvGrpSpPr>
                <p:nvPr/>
              </p:nvGrpSpPr>
              <p:grpSpPr bwMode="auto">
                <a:xfrm>
                  <a:off x="3195" y="7545"/>
                  <a:ext cx="270" cy="345"/>
                  <a:chOff x="3195" y="7545"/>
                  <a:chExt cx="270" cy="345"/>
                </a:xfrm>
              </p:grpSpPr>
              <p:sp>
                <p:nvSpPr>
                  <p:cNvPr id="16529" name="Line 155">
                    <a:extLst>
                      <a:ext uri="{FF2B5EF4-FFF2-40B4-BE49-F238E27FC236}">
                        <a16:creationId xmlns:a16="http://schemas.microsoft.com/office/drawing/2014/main" id="{50155FA4-2052-4326-C0D6-0A7C17B3A3A2}"/>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30" name="Line 156">
                    <a:extLst>
                      <a:ext uri="{FF2B5EF4-FFF2-40B4-BE49-F238E27FC236}">
                        <a16:creationId xmlns:a16="http://schemas.microsoft.com/office/drawing/2014/main" id="{05B5F90F-4127-53F6-92C8-F1672700A1F4}"/>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526" name="Group 157">
                  <a:extLst>
                    <a:ext uri="{FF2B5EF4-FFF2-40B4-BE49-F238E27FC236}">
                      <a16:creationId xmlns:a16="http://schemas.microsoft.com/office/drawing/2014/main" id="{D7B3EF56-2666-6679-CD29-C3B0A2BF48BB}"/>
                    </a:ext>
                  </a:extLst>
                </p:cNvPr>
                <p:cNvGrpSpPr>
                  <a:grpSpLocks/>
                </p:cNvGrpSpPr>
                <p:nvPr/>
              </p:nvGrpSpPr>
              <p:grpSpPr bwMode="auto">
                <a:xfrm>
                  <a:off x="3765" y="7545"/>
                  <a:ext cx="270" cy="345"/>
                  <a:chOff x="3195" y="7545"/>
                  <a:chExt cx="270" cy="345"/>
                </a:xfrm>
              </p:grpSpPr>
              <p:sp>
                <p:nvSpPr>
                  <p:cNvPr id="16527" name="Line 158">
                    <a:extLst>
                      <a:ext uri="{FF2B5EF4-FFF2-40B4-BE49-F238E27FC236}">
                        <a16:creationId xmlns:a16="http://schemas.microsoft.com/office/drawing/2014/main" id="{7D1F79DD-ED45-2783-C611-F843AD017E3B}"/>
                      </a:ext>
                    </a:extLst>
                  </p:cNvPr>
                  <p:cNvSpPr>
                    <a:spLocks noChangeShapeType="1"/>
                  </p:cNvSpPr>
                  <p:nvPr/>
                </p:nvSpPr>
                <p:spPr bwMode="auto">
                  <a:xfrm>
                    <a:off x="3195" y="7590"/>
                    <a:ext cx="165"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28" name="Line 159">
                    <a:extLst>
                      <a:ext uri="{FF2B5EF4-FFF2-40B4-BE49-F238E27FC236}">
                        <a16:creationId xmlns:a16="http://schemas.microsoft.com/office/drawing/2014/main" id="{B524D701-4A74-534D-7E32-0D79D857A249}"/>
                      </a:ext>
                    </a:extLst>
                  </p:cNvPr>
                  <p:cNvSpPr>
                    <a:spLocks noChangeShapeType="1"/>
                  </p:cNvSpPr>
                  <p:nvPr/>
                </p:nvSpPr>
                <p:spPr bwMode="auto">
                  <a:xfrm flipV="1">
                    <a:off x="3360" y="7545"/>
                    <a:ext cx="105"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sp>
          <p:nvSpPr>
            <p:cNvPr id="16515" name="Line 160">
              <a:extLst>
                <a:ext uri="{FF2B5EF4-FFF2-40B4-BE49-F238E27FC236}">
                  <a16:creationId xmlns:a16="http://schemas.microsoft.com/office/drawing/2014/main" id="{E13576E8-1598-70DB-0BB7-0EB374D3605B}"/>
                </a:ext>
              </a:extLst>
            </p:cNvPr>
            <p:cNvSpPr>
              <a:spLocks noChangeShapeType="1"/>
            </p:cNvSpPr>
            <p:nvPr/>
          </p:nvSpPr>
          <p:spPr bwMode="auto">
            <a:xfrm flipH="1" flipV="1">
              <a:off x="655" y="1878"/>
              <a:ext cx="18" cy="12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516" name="Line 161">
              <a:extLst>
                <a:ext uri="{FF2B5EF4-FFF2-40B4-BE49-F238E27FC236}">
                  <a16:creationId xmlns:a16="http://schemas.microsoft.com/office/drawing/2014/main" id="{6988772D-402C-F572-7FCA-7104BD67B019}"/>
                </a:ext>
              </a:extLst>
            </p:cNvPr>
            <p:cNvSpPr>
              <a:spLocks noChangeShapeType="1"/>
            </p:cNvSpPr>
            <p:nvPr/>
          </p:nvSpPr>
          <p:spPr bwMode="auto">
            <a:xfrm flipH="1" flipV="1">
              <a:off x="796" y="1922"/>
              <a:ext cx="985" cy="24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517" name="Line 162">
              <a:extLst>
                <a:ext uri="{FF2B5EF4-FFF2-40B4-BE49-F238E27FC236}">
                  <a16:creationId xmlns:a16="http://schemas.microsoft.com/office/drawing/2014/main" id="{214487ED-07C7-C9DC-44C3-36AB710C5933}"/>
                </a:ext>
              </a:extLst>
            </p:cNvPr>
            <p:cNvSpPr>
              <a:spLocks noChangeShapeType="1"/>
            </p:cNvSpPr>
            <p:nvPr/>
          </p:nvSpPr>
          <p:spPr bwMode="auto">
            <a:xfrm>
              <a:off x="1378" y="3462"/>
              <a:ext cx="176" cy="1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518" name="Line 163">
              <a:extLst>
                <a:ext uri="{FF2B5EF4-FFF2-40B4-BE49-F238E27FC236}">
                  <a16:creationId xmlns:a16="http://schemas.microsoft.com/office/drawing/2014/main" id="{FFBB168F-50B3-5171-C044-EF3B4EA4C0AC}"/>
                </a:ext>
              </a:extLst>
            </p:cNvPr>
            <p:cNvSpPr>
              <a:spLocks noChangeShapeType="1"/>
            </p:cNvSpPr>
            <p:nvPr/>
          </p:nvSpPr>
          <p:spPr bwMode="auto">
            <a:xfrm>
              <a:off x="1232" y="2519"/>
              <a:ext cx="523" cy="10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519" name="Line 164">
              <a:extLst>
                <a:ext uri="{FF2B5EF4-FFF2-40B4-BE49-F238E27FC236}">
                  <a16:creationId xmlns:a16="http://schemas.microsoft.com/office/drawing/2014/main" id="{96FA2349-EED6-97A3-0F58-F38D83A6A43B}"/>
                </a:ext>
              </a:extLst>
            </p:cNvPr>
            <p:cNvSpPr>
              <a:spLocks noChangeShapeType="1"/>
            </p:cNvSpPr>
            <p:nvPr/>
          </p:nvSpPr>
          <p:spPr bwMode="auto">
            <a:xfrm flipH="1">
              <a:off x="1878" y="2900"/>
              <a:ext cx="353" cy="66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520" name="Text Box 165">
              <a:extLst>
                <a:ext uri="{FF2B5EF4-FFF2-40B4-BE49-F238E27FC236}">
                  <a16:creationId xmlns:a16="http://schemas.microsoft.com/office/drawing/2014/main" id="{B8321763-1E9D-B88B-5D4E-B998356CA8A4}"/>
                </a:ext>
              </a:extLst>
            </p:cNvPr>
            <p:cNvSpPr txBox="1">
              <a:spLocks noChangeArrowheads="1"/>
            </p:cNvSpPr>
            <p:nvPr/>
          </p:nvSpPr>
          <p:spPr bwMode="auto">
            <a:xfrm>
              <a:off x="77" y="1085"/>
              <a:ext cx="1379" cy="998"/>
            </a:xfrm>
            <a:prstGeom prst="rect">
              <a:avLst/>
            </a:prstGeom>
            <a:noFill/>
            <a:ln w="9525">
              <a:solidFill>
                <a:srgbClr val="FFFFFF"/>
              </a:solidFill>
              <a:miter lim="800000"/>
              <a:headEnd/>
              <a:tailEnd/>
            </a:ln>
          </p:spPr>
          <p:txBody>
            <a:bodyPr/>
            <a:lstStyle/>
            <a:p>
              <a:pPr eaLnBrk="0" hangingPunct="0"/>
              <a:r>
                <a:rPr lang="en-US" altLang="en-US" sz="2000" dirty="0">
                  <a:latin typeface="Times New Roman" panose="02020603050405020304" pitchFamily="18" charset="0"/>
                </a:rPr>
                <a:t>Centers</a:t>
              </a:r>
              <a:endParaRPr lang="en-US" altLang="en-US" sz="2000" i="1" baseline="30000" dirty="0">
                <a:latin typeface="Times New Roman" panose="02020603050405020304" pitchFamily="18" charset="0"/>
              </a:endParaRPr>
            </a:p>
          </p:txBody>
        </p:sp>
        <p:sp>
          <p:nvSpPr>
            <p:cNvPr id="16521" name="Text Box 166">
              <a:extLst>
                <a:ext uri="{FF2B5EF4-FFF2-40B4-BE49-F238E27FC236}">
                  <a16:creationId xmlns:a16="http://schemas.microsoft.com/office/drawing/2014/main" id="{0F2182E6-91D8-9653-44A4-8BEBB5279D8E}"/>
                </a:ext>
              </a:extLst>
            </p:cNvPr>
            <p:cNvSpPr txBox="1">
              <a:spLocks noChangeArrowheads="1"/>
            </p:cNvSpPr>
            <p:nvPr/>
          </p:nvSpPr>
          <p:spPr bwMode="auto">
            <a:xfrm>
              <a:off x="1460" y="3586"/>
              <a:ext cx="1492" cy="899"/>
            </a:xfrm>
            <a:prstGeom prst="rect">
              <a:avLst/>
            </a:prstGeom>
            <a:noFill/>
            <a:ln w="9525">
              <a:solidFill>
                <a:srgbClr val="FFFFFF"/>
              </a:solidFill>
              <a:miter lim="800000"/>
              <a:headEnd/>
              <a:tailEnd/>
            </a:ln>
          </p:spPr>
          <p:txBody>
            <a:bodyPr/>
            <a:lstStyle/>
            <a:p>
              <a:pPr eaLnBrk="0" hangingPunct="0"/>
              <a:r>
                <a:rPr lang="en-US" altLang="en-US" dirty="0">
                  <a:latin typeface="Times New Roman" panose="02020603050405020304" pitchFamily="18" charset="0"/>
                </a:rPr>
                <a:t>Data</a:t>
              </a:r>
              <a:endParaRPr lang="en-US" altLang="en-US" sz="2600" i="1" baseline="30000" dirty="0">
                <a:latin typeface="Times New Roman" panose="02020603050405020304" pitchFamily="18" charset="0"/>
              </a:endParaRPr>
            </a:p>
          </p:txBody>
        </p:sp>
      </p:grpSp>
      <p:pic>
        <p:nvPicPr>
          <p:cNvPr id="16672" name="Picture 2051">
            <a:extLst>
              <a:ext uri="{FF2B5EF4-FFF2-40B4-BE49-F238E27FC236}">
                <a16:creationId xmlns:a16="http://schemas.microsoft.com/office/drawing/2014/main" id="{6B44899E-A549-08F7-F2C1-7E29D44E1D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940" y="1306471"/>
            <a:ext cx="2068808" cy="1216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C4048F0A-DE5E-27EA-9392-369D0EE5E1C8}"/>
              </a:ext>
            </a:extLst>
          </p:cNvPr>
          <p:cNvSpPr>
            <a:spLocks noChangeArrowheads="1"/>
          </p:cNvSpPr>
          <p:nvPr/>
        </p:nvSpPr>
        <p:spPr bwMode="auto">
          <a:xfrm>
            <a:off x="2667001" y="5443018"/>
            <a:ext cx="6867525" cy="8969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1800"/>
          </a:p>
        </p:txBody>
      </p:sp>
      <p:sp>
        <p:nvSpPr>
          <p:cNvPr id="39939" name="Title 1">
            <a:extLst>
              <a:ext uri="{FF2B5EF4-FFF2-40B4-BE49-F238E27FC236}">
                <a16:creationId xmlns:a16="http://schemas.microsoft.com/office/drawing/2014/main" id="{B1754E99-8A77-04AE-CD0A-A714F4541504}"/>
              </a:ext>
            </a:extLst>
          </p:cNvPr>
          <p:cNvSpPr>
            <a:spLocks noGrp="1"/>
          </p:cNvSpPr>
          <p:nvPr>
            <p:ph type="title"/>
          </p:nvPr>
        </p:nvSpPr>
        <p:spPr>
          <a:xfrm>
            <a:off x="1673942" y="115888"/>
            <a:ext cx="9534832" cy="1150418"/>
          </a:xfrm>
        </p:spPr>
        <p:txBody>
          <a:bodyPr>
            <a:normAutofit fontScale="90000"/>
          </a:bodyPr>
          <a:lstStyle/>
          <a:p>
            <a:pPr>
              <a:defRPr/>
            </a:pPr>
            <a:r>
              <a:rPr lang="ru-RU" altLang="en-US" b="1" dirty="0">
                <a:solidFill>
                  <a:srgbClr val="0070C0"/>
                </a:solidFill>
                <a:cs typeface="ヒラギノ角ゴ Pro W3"/>
              </a:rPr>
              <a:t>Упругие главные графы</a:t>
            </a:r>
            <a:r>
              <a:rPr lang="en-US" altLang="en-US" b="1" dirty="0">
                <a:solidFill>
                  <a:srgbClr val="0070C0"/>
                </a:solidFill>
                <a:cs typeface="ヒラギノ角ゴ Pro W3"/>
              </a:rPr>
              <a:t> (</a:t>
            </a:r>
            <a:r>
              <a:rPr lang="en-US" altLang="en-US" b="1" dirty="0" err="1">
                <a:solidFill>
                  <a:srgbClr val="0070C0"/>
                </a:solidFill>
                <a:cs typeface="ヒラギノ角ゴ Pro W3"/>
              </a:rPr>
              <a:t>ElPiGraph</a:t>
            </a:r>
            <a:r>
              <a:rPr lang="en-US" altLang="en-US" b="1" dirty="0">
                <a:solidFill>
                  <a:srgbClr val="0070C0"/>
                </a:solidFill>
                <a:cs typeface="ヒラギノ角ゴ Pro W3"/>
              </a:rPr>
              <a:t>)</a:t>
            </a:r>
            <a:br>
              <a:rPr lang="en-US" altLang="en-US" b="1" dirty="0">
                <a:solidFill>
                  <a:srgbClr val="0070C0"/>
                </a:solidFill>
                <a:cs typeface="ヒラギノ角ゴ Pro W3"/>
              </a:rPr>
            </a:br>
            <a:r>
              <a:rPr lang="en-US" altLang="en-US" sz="2000" b="1" dirty="0">
                <a:solidFill>
                  <a:srgbClr val="0070C0"/>
                </a:solidFill>
                <a:cs typeface="ヒラギノ角ゴ Pro W3"/>
              </a:rPr>
              <a:t>(Gorban&amp;Zinovyev,2007; </a:t>
            </a:r>
            <a:r>
              <a:rPr lang="en-US" altLang="en-US" sz="2000" b="1" dirty="0" err="1">
                <a:solidFill>
                  <a:srgbClr val="0070C0"/>
                </a:solidFill>
                <a:cs typeface="ヒラギノ角ゴ Pro W3"/>
              </a:rPr>
              <a:t>Zinovyev&amp;Mirkes</a:t>
            </a:r>
            <a:r>
              <a:rPr lang="en-US" altLang="en-US" sz="2000" b="1" dirty="0">
                <a:solidFill>
                  <a:srgbClr val="0070C0"/>
                </a:solidFill>
                <a:cs typeface="ヒラギノ角ゴ Pro W3"/>
              </a:rPr>
              <a:t>, 2013; </a:t>
            </a:r>
            <a:r>
              <a:rPr lang="en-US" altLang="en-US" sz="2000" b="1" dirty="0" err="1">
                <a:solidFill>
                  <a:srgbClr val="0070C0"/>
                </a:solidFill>
                <a:cs typeface="ヒラギノ角ゴ Pro W3"/>
              </a:rPr>
              <a:t>Gorban&amp;Zinovyev</a:t>
            </a:r>
            <a:r>
              <a:rPr lang="en-US" altLang="en-US" sz="2000" b="1" dirty="0">
                <a:solidFill>
                  <a:srgbClr val="0070C0"/>
                </a:solidFill>
                <a:cs typeface="ヒラギノ角ゴ Pro W3"/>
              </a:rPr>
              <a:t>, 2010; </a:t>
            </a:r>
            <a:br>
              <a:rPr lang="en-US" altLang="en-US" sz="2000" b="1" dirty="0">
                <a:solidFill>
                  <a:srgbClr val="0070C0"/>
                </a:solidFill>
                <a:cs typeface="ヒラギノ角ゴ Pro W3"/>
              </a:rPr>
            </a:br>
            <a:r>
              <a:rPr lang="en-US" altLang="en-US" sz="2000" b="1" dirty="0" err="1">
                <a:solidFill>
                  <a:srgbClr val="0070C0"/>
                </a:solidFill>
                <a:cs typeface="ヒラギノ角ゴ Pro W3"/>
              </a:rPr>
              <a:t>Albergante</a:t>
            </a:r>
            <a:r>
              <a:rPr lang="en-US" altLang="en-US" sz="2000" b="1" dirty="0">
                <a:solidFill>
                  <a:srgbClr val="0070C0"/>
                </a:solidFill>
                <a:cs typeface="ヒラギノ角ゴ Pro W3"/>
              </a:rPr>
              <a:t> et al, 2020; Chen et al, 2019; </a:t>
            </a:r>
            <a:r>
              <a:rPr lang="en-US" altLang="en-US" sz="2000" b="1" i="1" dirty="0">
                <a:solidFill>
                  <a:srgbClr val="0070C0"/>
                </a:solidFill>
                <a:cs typeface="ヒラギノ角ゴ Pro W3"/>
              </a:rPr>
              <a:t>book  </a:t>
            </a:r>
            <a:r>
              <a:rPr lang="en-US" altLang="en-US" sz="2000" b="1" dirty="0">
                <a:solidFill>
                  <a:srgbClr val="0070C0"/>
                </a:solidFill>
                <a:cs typeface="ヒラギノ角ゴ Pro W3"/>
              </a:rPr>
              <a:t>Gorban, </a:t>
            </a:r>
            <a:r>
              <a:rPr lang="en-US" altLang="en-US" sz="2000" b="1" dirty="0" err="1">
                <a:solidFill>
                  <a:srgbClr val="0070C0"/>
                </a:solidFill>
                <a:cs typeface="ヒラギノ角ゴ Pro W3"/>
              </a:rPr>
              <a:t>Kegl</a:t>
            </a:r>
            <a:r>
              <a:rPr lang="en-US" altLang="en-US" sz="2000" b="1" dirty="0">
                <a:solidFill>
                  <a:srgbClr val="0070C0"/>
                </a:solidFill>
                <a:cs typeface="ヒラギノ角ゴ Pro W3"/>
              </a:rPr>
              <a:t>, Wunch, Zinovyev, LNSC, 2008)</a:t>
            </a:r>
          </a:p>
        </p:txBody>
      </p:sp>
      <p:pic>
        <p:nvPicPr>
          <p:cNvPr id="17412" name="Image 18">
            <a:extLst>
              <a:ext uri="{FF2B5EF4-FFF2-40B4-BE49-F238E27FC236}">
                <a16:creationId xmlns:a16="http://schemas.microsoft.com/office/drawing/2014/main" id="{09081146-D4D1-0EE2-3650-2CCD989D5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3446"/>
          <a:stretch>
            <a:fillRect/>
          </a:stretch>
        </p:blipFill>
        <p:spPr bwMode="auto">
          <a:xfrm>
            <a:off x="861172" y="1322843"/>
            <a:ext cx="10280418" cy="27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 1">
            <a:extLst>
              <a:ext uri="{FF2B5EF4-FFF2-40B4-BE49-F238E27FC236}">
                <a16:creationId xmlns:a16="http://schemas.microsoft.com/office/drawing/2014/main" id="{0848A8F0-6C16-070B-902E-2CB239F1C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4092054"/>
            <a:ext cx="5409686" cy="140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ZoneTexte 3">
            <a:extLst>
              <a:ext uri="{FF2B5EF4-FFF2-40B4-BE49-F238E27FC236}">
                <a16:creationId xmlns:a16="http://schemas.microsoft.com/office/drawing/2014/main" id="{4E7B74EC-5887-BE01-4781-DDE520B6B06C}"/>
              </a:ext>
            </a:extLst>
          </p:cNvPr>
          <p:cNvSpPr txBox="1">
            <a:spLocks noChangeArrowheads="1"/>
          </p:cNvSpPr>
          <p:nvPr/>
        </p:nvSpPr>
        <p:spPr bwMode="auto">
          <a:xfrm>
            <a:off x="3584576" y="4236518"/>
            <a:ext cx="9445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defRPr/>
            </a:pPr>
            <a:r>
              <a:rPr lang="en-GB" altLang="en-US" sz="1050" dirty="0"/>
              <a:t>Penalty on </a:t>
            </a:r>
            <a:br>
              <a:rPr lang="en-GB" altLang="en-US" sz="1050" dirty="0"/>
            </a:br>
            <a:r>
              <a:rPr lang="en-GB" altLang="en-US" sz="1050" b="1" dirty="0"/>
              <a:t>total length</a:t>
            </a:r>
            <a:r>
              <a:rPr lang="en-GB" altLang="en-US" sz="1050" dirty="0"/>
              <a:t>:</a:t>
            </a:r>
          </a:p>
        </p:txBody>
      </p:sp>
      <p:sp>
        <p:nvSpPr>
          <p:cNvPr id="39943" name="ZoneTexte 7">
            <a:extLst>
              <a:ext uri="{FF2B5EF4-FFF2-40B4-BE49-F238E27FC236}">
                <a16:creationId xmlns:a16="http://schemas.microsoft.com/office/drawing/2014/main" id="{4981EC5F-8379-25ED-4578-D0545CF7879C}"/>
              </a:ext>
            </a:extLst>
          </p:cNvPr>
          <p:cNvSpPr txBox="1">
            <a:spLocks noChangeArrowheads="1"/>
          </p:cNvSpPr>
          <p:nvPr/>
        </p:nvSpPr>
        <p:spPr bwMode="auto">
          <a:xfrm>
            <a:off x="3359151" y="4709593"/>
            <a:ext cx="1401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defRPr/>
            </a:pPr>
            <a:r>
              <a:rPr lang="en-GB" altLang="en-US" sz="1050" dirty="0"/>
              <a:t>Penalty on deviation</a:t>
            </a:r>
          </a:p>
          <a:p>
            <a:pPr>
              <a:spcBef>
                <a:spcPct val="0"/>
              </a:spcBef>
              <a:buFontTx/>
              <a:buNone/>
              <a:defRPr/>
            </a:pPr>
            <a:r>
              <a:rPr lang="en-GB" altLang="en-US" sz="1050" dirty="0"/>
              <a:t>from </a:t>
            </a:r>
            <a:r>
              <a:rPr lang="en-GB" altLang="en-US" sz="1050" b="1" dirty="0" err="1"/>
              <a:t>harmonicity</a:t>
            </a:r>
            <a:r>
              <a:rPr lang="en-GB" altLang="en-US" sz="1050" dirty="0"/>
              <a:t>:</a:t>
            </a:r>
          </a:p>
        </p:txBody>
      </p:sp>
      <p:sp>
        <p:nvSpPr>
          <p:cNvPr id="17416" name="Rectangle 7">
            <a:extLst>
              <a:ext uri="{FF2B5EF4-FFF2-40B4-BE49-F238E27FC236}">
                <a16:creationId xmlns:a16="http://schemas.microsoft.com/office/drawing/2014/main" id="{D57FEF46-68E6-9353-54DD-39BE7CBD2979}"/>
              </a:ext>
            </a:extLst>
          </p:cNvPr>
          <p:cNvSpPr>
            <a:spLocks noChangeArrowheads="1"/>
          </p:cNvSpPr>
          <p:nvPr/>
        </p:nvSpPr>
        <p:spPr bwMode="auto">
          <a:xfrm>
            <a:off x="314793" y="5595417"/>
            <a:ext cx="1061197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000">
                <a:solidFill>
                  <a:schemeClr val="tx1"/>
                </a:solidFill>
                <a:latin typeface="Arial" panose="020B0604020202020204" pitchFamily="34" charset="0"/>
                <a:ea typeface="ヒラギノ角ゴ Pro W3"/>
                <a:cs typeface="ヒラギノ角ゴ Pro W3"/>
              </a:defRPr>
            </a:lvl1pPr>
            <a:lvl2pPr>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lvl="1">
              <a:spcBef>
                <a:spcPct val="0"/>
              </a:spcBef>
              <a:buFontTx/>
              <a:buNone/>
            </a:pPr>
            <a:r>
              <a:rPr lang="ru-RU" altLang="en-US" sz="2400" dirty="0"/>
              <a:t>Метод Машинного Обучения общего назначения</a:t>
            </a:r>
          </a:p>
          <a:p>
            <a:pPr lvl="1">
              <a:spcBef>
                <a:spcPct val="0"/>
              </a:spcBef>
              <a:buFontTx/>
              <a:buNone/>
            </a:pPr>
            <a:r>
              <a:rPr lang="ru-RU" altLang="en-US" sz="2400" dirty="0"/>
              <a:t>Имплементирован</a:t>
            </a:r>
            <a:r>
              <a:rPr lang="en-US" altLang="en-US" sz="2400" dirty="0"/>
              <a:t> </a:t>
            </a:r>
            <a:r>
              <a:rPr lang="en-US" altLang="en-US" sz="2400" b="1" dirty="0"/>
              <a:t>MATLAB, R, Python (adapted to GPU), Scala, Java</a:t>
            </a:r>
          </a:p>
          <a:p>
            <a:pPr lvl="1">
              <a:spcBef>
                <a:spcPct val="0"/>
              </a:spcBef>
              <a:buFontTx/>
              <a:buNone/>
            </a:pPr>
            <a:endParaRPr lang="en-US" alt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2">
            <a:extLst>
              <a:ext uri="{FF2B5EF4-FFF2-40B4-BE49-F238E27FC236}">
                <a16:creationId xmlns:a16="http://schemas.microsoft.com/office/drawing/2014/main" id="{C4C59FE8-0C50-72E2-C4FC-337C48B38DF3}"/>
              </a:ext>
            </a:extLst>
          </p:cNvPr>
          <p:cNvSpPr txBox="1">
            <a:spLocks noChangeArrowheads="1"/>
          </p:cNvSpPr>
          <p:nvPr/>
        </p:nvSpPr>
        <p:spPr bwMode="auto">
          <a:xfrm>
            <a:off x="66368" y="44450"/>
            <a:ext cx="120125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ru-RU" sz="3600" b="1" dirty="0">
                <a:solidFill>
                  <a:schemeClr val="accent1"/>
                </a:solidFill>
              </a:rPr>
              <a:t>Топологические грамматики и оптимизация, подобная градиентному спуску, в дискретном пространстве </a:t>
            </a:r>
            <a:r>
              <a:rPr lang="ru-RU" sz="3600" b="1" dirty="0" err="1">
                <a:solidFill>
                  <a:schemeClr val="accent1"/>
                </a:solidFill>
              </a:rPr>
              <a:t>графовых</a:t>
            </a:r>
            <a:r>
              <a:rPr lang="ru-RU" sz="3600" b="1" dirty="0">
                <a:solidFill>
                  <a:schemeClr val="accent1"/>
                </a:solidFill>
              </a:rPr>
              <a:t> структур</a:t>
            </a:r>
            <a:endParaRPr lang="en-GB" altLang="en-US" sz="3600" b="1" dirty="0">
              <a:solidFill>
                <a:schemeClr val="accent1"/>
              </a:solidFill>
            </a:endParaRPr>
          </a:p>
        </p:txBody>
      </p:sp>
      <p:pic>
        <p:nvPicPr>
          <p:cNvPr id="18435" name="Picture 14" descr="https://upload.wikimedia.org/wikipedia/ru/e/e0/BranchingPrincipalComponents.gif">
            <a:extLst>
              <a:ext uri="{FF2B5EF4-FFF2-40B4-BE49-F238E27FC236}">
                <a16:creationId xmlns:a16="http://schemas.microsoft.com/office/drawing/2014/main" id="{C7E50215-79D2-2AD9-CDF2-0BDA5BF8E6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18298" y="2682046"/>
            <a:ext cx="25304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age 2">
            <a:extLst>
              <a:ext uri="{FF2B5EF4-FFF2-40B4-BE49-F238E27FC236}">
                <a16:creationId xmlns:a16="http://schemas.microsoft.com/office/drawing/2014/main" id="{30FCF5EC-11AA-1F39-B9A0-5CD5BC5900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806" y="1832322"/>
            <a:ext cx="6889941" cy="488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ZoneTexte 3">
            <a:extLst>
              <a:ext uri="{FF2B5EF4-FFF2-40B4-BE49-F238E27FC236}">
                <a16:creationId xmlns:a16="http://schemas.microsoft.com/office/drawing/2014/main" id="{9AA58DDA-FABB-C534-BB9D-D6FE941A90A9}"/>
              </a:ext>
            </a:extLst>
          </p:cNvPr>
          <p:cNvSpPr txBox="1">
            <a:spLocks noChangeArrowheads="1"/>
          </p:cNvSpPr>
          <p:nvPr/>
        </p:nvSpPr>
        <p:spPr bwMode="auto">
          <a:xfrm>
            <a:off x="7894535" y="2289933"/>
            <a:ext cx="2032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2100"/>
              <a:t>Toy example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9257" y="152399"/>
            <a:ext cx="9639981" cy="1175657"/>
          </a:xfrm>
        </p:spPr>
        <p:txBody>
          <a:bodyPr>
            <a:normAutofit/>
          </a:bodyPr>
          <a:lstStyle/>
          <a:p>
            <a:pPr eaLnBrk="1" hangingPunct="1"/>
            <a:r>
              <a:rPr lang="ru-RU" sz="4000" b="1" dirty="0">
                <a:solidFill>
                  <a:schemeClr val="accent1"/>
                </a:solidFill>
              </a:rPr>
              <a:t>Простейшая грамматика:</a:t>
            </a:r>
            <a:br>
              <a:rPr lang="en-US" sz="4000" b="1" dirty="0">
                <a:solidFill>
                  <a:schemeClr val="accent1"/>
                </a:solidFill>
              </a:rPr>
            </a:br>
            <a:r>
              <a:rPr lang="ru-RU" sz="3000" b="1" dirty="0">
                <a:solidFill>
                  <a:schemeClr val="accent1"/>
                </a:solidFill>
              </a:rPr>
              <a:t>Добавь узел или Разбей ребро</a:t>
            </a:r>
            <a:endParaRPr lang="fr-FR" sz="3000" b="1" dirty="0">
              <a:solidFill>
                <a:schemeClr val="accent1"/>
              </a:solidFill>
            </a:endParaRPr>
          </a:p>
        </p:txBody>
      </p:sp>
      <p:sp>
        <p:nvSpPr>
          <p:cNvPr id="29699" name="Text Box 6"/>
          <p:cNvSpPr txBox="1">
            <a:spLocks noChangeArrowheads="1"/>
          </p:cNvSpPr>
          <p:nvPr/>
        </p:nvSpPr>
        <p:spPr bwMode="auto">
          <a:xfrm>
            <a:off x="2128839" y="1543050"/>
            <a:ext cx="19287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2000" dirty="0">
                <a:latin typeface="Tahoma" pitchFamily="34" charset="0"/>
              </a:rPr>
              <a:t>Две операции</a:t>
            </a:r>
            <a:r>
              <a:rPr lang="en-US" sz="2000" dirty="0">
                <a:latin typeface="Tahoma" pitchFamily="34" charset="0"/>
              </a:rPr>
              <a:t>:</a:t>
            </a:r>
            <a:endParaRPr lang="fr-FR" sz="2000" dirty="0">
              <a:latin typeface="Tahoma" pitchFamily="34" charset="0"/>
            </a:endParaRPr>
          </a:p>
        </p:txBody>
      </p:sp>
      <p:sp>
        <p:nvSpPr>
          <p:cNvPr id="29700" name="Text Box 7"/>
          <p:cNvSpPr txBox="1">
            <a:spLocks noChangeArrowheads="1"/>
          </p:cNvSpPr>
          <p:nvPr/>
        </p:nvSpPr>
        <p:spPr bwMode="auto">
          <a:xfrm>
            <a:off x="3857626" y="1562100"/>
            <a:ext cx="3026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dirty="0">
                <a:latin typeface="Tahoma" pitchFamily="34" charset="0"/>
              </a:rPr>
              <a:t>1) </a:t>
            </a:r>
            <a:r>
              <a:rPr lang="ru-RU" sz="2000" dirty="0">
                <a:latin typeface="Tahoma" pitchFamily="34" charset="0"/>
              </a:rPr>
              <a:t>Добавь узел к звезде</a:t>
            </a:r>
            <a:endParaRPr lang="fr-FR" sz="2000" dirty="0">
              <a:latin typeface="Tahoma" pitchFamily="34" charset="0"/>
            </a:endParaRPr>
          </a:p>
        </p:txBody>
      </p:sp>
      <p:sp>
        <p:nvSpPr>
          <p:cNvPr id="29701" name="Text Box 8"/>
          <p:cNvSpPr txBox="1">
            <a:spLocks noChangeArrowheads="1"/>
          </p:cNvSpPr>
          <p:nvPr/>
        </p:nvSpPr>
        <p:spPr bwMode="auto">
          <a:xfrm>
            <a:off x="7583489" y="1557338"/>
            <a:ext cx="2092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dirty="0">
                <a:latin typeface="Tahoma" pitchFamily="34" charset="0"/>
              </a:rPr>
              <a:t>2) </a:t>
            </a:r>
            <a:r>
              <a:rPr lang="ru-RU" sz="2000" dirty="0">
                <a:latin typeface="Tahoma" pitchFamily="34" charset="0"/>
              </a:rPr>
              <a:t>Разбей ребро</a:t>
            </a:r>
            <a:endParaRPr lang="fr-FR" sz="2000" dirty="0">
              <a:latin typeface="Tahoma" pitchFamily="34" charset="0"/>
            </a:endParaRPr>
          </a:p>
        </p:txBody>
      </p:sp>
      <p:pic>
        <p:nvPicPr>
          <p:cNvPr id="29702"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971676"/>
            <a:ext cx="71135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solidFill>
                  <a:schemeClr val="accent1"/>
                </a:solidFill>
              </a:rPr>
              <a:t>Геометрическая сложность</a:t>
            </a:r>
            <a:endParaRPr lang="en-GB" b="1" dirty="0">
              <a:solidFill>
                <a:schemeClr val="accent1"/>
              </a:solidFill>
            </a:endParaRPr>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229494"/>
            <a:ext cx="83629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468" y="3284984"/>
            <a:ext cx="7121064" cy="1501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711624" y="5229200"/>
            <a:ext cx="6944908" cy="830997"/>
          </a:xfrm>
          <a:prstGeom prst="rect">
            <a:avLst/>
          </a:prstGeom>
          <a:noFill/>
        </p:spPr>
        <p:txBody>
          <a:bodyPr wrap="square" rtlCol="0">
            <a:spAutoFit/>
          </a:bodyPr>
          <a:lstStyle/>
          <a:p>
            <a:r>
              <a:rPr lang="ru-RU" sz="2400" dirty="0"/>
              <a:t>Множитель</a:t>
            </a:r>
            <a:r>
              <a:rPr lang="en-GB" sz="2400" dirty="0"/>
              <a:t> </a:t>
            </a:r>
            <a:r>
              <a:rPr lang="en-GB" sz="2400" i="1" dirty="0"/>
              <a:t>N</a:t>
            </a:r>
            <a:r>
              <a:rPr lang="en-GB" sz="2400" baseline="30000" dirty="0"/>
              <a:t>2</a:t>
            </a:r>
            <a:r>
              <a:rPr lang="en-GB" sz="2400" dirty="0"/>
              <a:t> </a:t>
            </a:r>
            <a:r>
              <a:rPr lang="ru-RU" sz="2400" dirty="0"/>
              <a:t>обеспечивает правильное шкалирование энергии для больших</a:t>
            </a:r>
            <a:r>
              <a:rPr lang="en-GB" sz="2400" dirty="0"/>
              <a:t> </a:t>
            </a:r>
            <a:r>
              <a:rPr lang="en-GB" sz="2400" i="1" dirty="0"/>
              <a:t>N</a:t>
            </a:r>
          </a:p>
        </p:txBody>
      </p:sp>
    </p:spTree>
    <p:extLst>
      <p:ext uri="{BB962C8B-B14F-4D97-AF65-F5344CB8AC3E}">
        <p14:creationId xmlns:p14="http://schemas.microsoft.com/office/powerpoint/2010/main" val="1170056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832" y="448473"/>
            <a:ext cx="8280632" cy="502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7848" y="5288340"/>
            <a:ext cx="11763828" cy="1569660"/>
          </a:xfrm>
          <a:prstGeom prst="rect">
            <a:avLst/>
          </a:prstGeom>
          <a:noFill/>
        </p:spPr>
        <p:txBody>
          <a:bodyPr wrap="square" rtlCol="0">
            <a:spAutoFit/>
          </a:bodyPr>
          <a:lstStyle/>
          <a:p>
            <a:r>
              <a:rPr lang="ru-RU" sz="2400" dirty="0"/>
              <a:t>График ‘точность–сложность’ для древовидного 2D-распределения данных. Показано несколько уровней сложности </a:t>
            </a:r>
            <a:r>
              <a:rPr lang="ru-RU" sz="2400" dirty="0" err="1"/>
              <a:t>аппроксиматора</a:t>
            </a:r>
            <a:r>
              <a:rPr lang="ru-RU" sz="2400" dirty="0"/>
              <a:t>. Два из них, соответствующие структурной сложности штрих-кодов 1</a:t>
            </a:r>
            <a:r>
              <a:rPr lang="en-US" sz="2400" dirty="0"/>
              <a:t>||</a:t>
            </a:r>
            <a:r>
              <a:rPr lang="ru-RU" sz="2400" dirty="0"/>
              <a:t>4 и 1</a:t>
            </a:r>
            <a:r>
              <a:rPr lang="en-US" sz="2400" dirty="0"/>
              <a:t>|</a:t>
            </a:r>
            <a:r>
              <a:rPr lang="ru-RU" sz="2400" dirty="0"/>
              <a:t>2||14, являются оптимальными и приближают структуру распределения на определенную ‘глубину’.</a:t>
            </a:r>
            <a:endParaRPr lang="en-GB" sz="2400" dirty="0"/>
          </a:p>
        </p:txBody>
      </p:sp>
      <p:sp>
        <p:nvSpPr>
          <p:cNvPr id="2" name="Заголовок 1">
            <a:extLst>
              <a:ext uri="{FF2B5EF4-FFF2-40B4-BE49-F238E27FC236}">
                <a16:creationId xmlns:a16="http://schemas.microsoft.com/office/drawing/2014/main" id="{4F05C26D-463F-BCE9-FB49-68E24DB8F0C3}"/>
              </a:ext>
            </a:extLst>
          </p:cNvPr>
          <p:cNvSpPr>
            <a:spLocks noGrp="1"/>
          </p:cNvSpPr>
          <p:nvPr>
            <p:ph type="title"/>
          </p:nvPr>
        </p:nvSpPr>
        <p:spPr>
          <a:xfrm>
            <a:off x="772759" y="60325"/>
            <a:ext cx="2471057" cy="1325563"/>
          </a:xfrm>
        </p:spPr>
        <p:txBody>
          <a:bodyPr>
            <a:normAutofit fontScale="90000"/>
          </a:bodyPr>
          <a:lstStyle/>
          <a:p>
            <a:r>
              <a:rPr lang="ru-RU" b="1" dirty="0">
                <a:solidFill>
                  <a:schemeClr val="accent1"/>
                </a:solidFill>
              </a:rPr>
              <a:t>Правила остановки</a:t>
            </a:r>
            <a:endParaRPr lang="en-GB" b="1" dirty="0">
              <a:solidFill>
                <a:schemeClr val="accent1"/>
              </a:solidFill>
            </a:endParaRPr>
          </a:p>
        </p:txBody>
      </p:sp>
    </p:spTree>
    <p:extLst>
      <p:ext uri="{BB962C8B-B14F-4D97-AF65-F5344CB8AC3E}">
        <p14:creationId xmlns:p14="http://schemas.microsoft.com/office/powerpoint/2010/main" val="91394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643AC5-D85B-BF56-C3CA-C2900855CD2F}"/>
              </a:ext>
            </a:extLst>
          </p:cNvPr>
          <p:cNvSpPr>
            <a:spLocks noGrp="1"/>
          </p:cNvSpPr>
          <p:nvPr>
            <p:ph type="title"/>
          </p:nvPr>
        </p:nvSpPr>
        <p:spPr>
          <a:xfrm>
            <a:off x="838200" y="311337"/>
            <a:ext cx="10515600" cy="1325563"/>
          </a:xfrm>
        </p:spPr>
        <p:txBody>
          <a:bodyPr/>
          <a:lstStyle/>
          <a:p>
            <a:r>
              <a:rPr lang="ru-RU" dirty="0"/>
              <a:t>План</a:t>
            </a:r>
            <a:endParaRPr lang="en-GB" dirty="0"/>
          </a:p>
        </p:txBody>
      </p:sp>
      <p:sp>
        <p:nvSpPr>
          <p:cNvPr id="3" name="Объект 2">
            <a:extLst>
              <a:ext uri="{FF2B5EF4-FFF2-40B4-BE49-F238E27FC236}">
                <a16:creationId xmlns:a16="http://schemas.microsoft.com/office/drawing/2014/main" id="{7D12F3D1-1540-D8B8-2DAC-F74C0E5D0865}"/>
              </a:ext>
            </a:extLst>
          </p:cNvPr>
          <p:cNvSpPr>
            <a:spLocks noGrp="1"/>
          </p:cNvSpPr>
          <p:nvPr>
            <p:ph idx="1"/>
          </p:nvPr>
        </p:nvSpPr>
        <p:spPr/>
        <p:txBody>
          <a:bodyPr/>
          <a:lstStyle/>
          <a:p>
            <a:r>
              <a:rPr lang="ru-RU" dirty="0"/>
              <a:t>Онтология данных, компактность по Браверману, </a:t>
            </a:r>
          </a:p>
          <a:p>
            <a:r>
              <a:rPr lang="ru-RU" dirty="0"/>
              <a:t>Иерархия встроенных миров и Вселенная вещей </a:t>
            </a:r>
          </a:p>
          <a:p>
            <a:r>
              <a:rPr lang="ru-RU" dirty="0"/>
              <a:t>Другая онтология данных – Мир траекторий с возможностью ветвления и свертывания – запросы практики</a:t>
            </a:r>
          </a:p>
          <a:p>
            <a:r>
              <a:rPr lang="ru-RU" dirty="0"/>
              <a:t>Топологические грамматики – инструмент для выявления скрытых траекторий </a:t>
            </a:r>
          </a:p>
          <a:p>
            <a:r>
              <a:rPr lang="ru-RU" dirty="0"/>
              <a:t>Примеры </a:t>
            </a:r>
          </a:p>
          <a:p>
            <a:r>
              <a:rPr lang="ru-RU" dirty="0"/>
              <a:t>Заключение </a:t>
            </a:r>
          </a:p>
          <a:p>
            <a:r>
              <a:rPr lang="ru-RU" dirty="0"/>
              <a:t>Благодарности</a:t>
            </a:r>
            <a:endParaRPr lang="en-GB" dirty="0"/>
          </a:p>
        </p:txBody>
      </p:sp>
    </p:spTree>
    <p:extLst>
      <p:ext uri="{BB962C8B-B14F-4D97-AF65-F5344CB8AC3E}">
        <p14:creationId xmlns:p14="http://schemas.microsoft.com/office/powerpoint/2010/main" val="1832978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20669F-EFC2-A200-DF6B-3CEF15A32061}"/>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1923" name="Rectangle 2">
            <a:extLst>
              <a:ext uri="{FF2B5EF4-FFF2-40B4-BE49-F238E27FC236}">
                <a16:creationId xmlns:a16="http://schemas.microsoft.com/office/drawing/2014/main" id="{95B62FE3-515E-A2B7-3C0B-AC12606CF433}"/>
              </a:ext>
            </a:extLst>
          </p:cNvPr>
          <p:cNvSpPr>
            <a:spLocks noGrp="1" noChangeArrowheads="1"/>
          </p:cNvSpPr>
          <p:nvPr>
            <p:ph type="title"/>
          </p:nvPr>
        </p:nvSpPr>
        <p:spPr>
          <a:xfrm>
            <a:off x="1155290" y="130969"/>
            <a:ext cx="10515600" cy="804864"/>
          </a:xfrm>
        </p:spPr>
        <p:txBody>
          <a:bodyPr>
            <a:normAutofit fontScale="90000"/>
          </a:bodyPr>
          <a:lstStyle/>
          <a:p>
            <a:r>
              <a:rPr lang="ru-RU" altLang="en-US" b="1" dirty="0">
                <a:solidFill>
                  <a:srgbClr val="0070C0"/>
                </a:solidFill>
                <a:cs typeface="ヒラギノ角ゴ Pro W3"/>
              </a:rPr>
              <a:t>Визуализация данных с помощью «карт метро»</a:t>
            </a:r>
            <a:endParaRPr lang="fr-FR" altLang="en-US" b="1" dirty="0">
              <a:solidFill>
                <a:srgbClr val="0070C0"/>
              </a:solidFill>
              <a:cs typeface="ヒラギノ角ゴ Pro W3"/>
            </a:endParaRPr>
          </a:p>
        </p:txBody>
      </p:sp>
      <p:pic>
        <p:nvPicPr>
          <p:cNvPr id="81924" name="Picture 4" descr="sc_out73d_">
            <a:extLst>
              <a:ext uri="{FF2B5EF4-FFF2-40B4-BE49-F238E27FC236}">
                <a16:creationId xmlns:a16="http://schemas.microsoft.com/office/drawing/2014/main" id="{7414D50D-56D2-60EE-3AA1-02CDC7BC021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1341439"/>
            <a:ext cx="2570163"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iristree1l">
            <a:extLst>
              <a:ext uri="{FF2B5EF4-FFF2-40B4-BE49-F238E27FC236}">
                <a16:creationId xmlns:a16="http://schemas.microsoft.com/office/drawing/2014/main" id="{7452E4E2-6846-DCB6-0453-86BA38A85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4173538"/>
            <a:ext cx="40322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8" descr="iris">
            <a:extLst>
              <a:ext uri="{FF2B5EF4-FFF2-40B4-BE49-F238E27FC236}">
                <a16:creationId xmlns:a16="http://schemas.microsoft.com/office/drawing/2014/main" id="{D15EF8BB-8A28-9C0D-FE82-9E6B72F3D39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78464" y="1598614"/>
            <a:ext cx="253047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age 1">
            <a:extLst>
              <a:ext uri="{FF2B5EF4-FFF2-40B4-BE49-F238E27FC236}">
                <a16:creationId xmlns:a16="http://schemas.microsoft.com/office/drawing/2014/main" id="{88415A7C-033B-FEC4-6D35-9AA32A0AF3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8888" y="1095376"/>
            <a:ext cx="238125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ZoneTexte 2">
            <a:extLst>
              <a:ext uri="{FF2B5EF4-FFF2-40B4-BE49-F238E27FC236}">
                <a16:creationId xmlns:a16="http://schemas.microsoft.com/office/drawing/2014/main" id="{9FB620B3-815A-986F-C81D-D90D420A734E}"/>
              </a:ext>
            </a:extLst>
          </p:cNvPr>
          <p:cNvSpPr txBox="1">
            <a:spLocks noChangeArrowheads="1"/>
          </p:cNvSpPr>
          <p:nvPr/>
        </p:nvSpPr>
        <p:spPr bwMode="auto">
          <a:xfrm>
            <a:off x="1967228" y="3327401"/>
            <a:ext cx="3729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400" dirty="0" err="1"/>
              <a:t>Albergante</a:t>
            </a:r>
            <a:r>
              <a:rPr lang="en-US" altLang="en-US" sz="1400" dirty="0"/>
              <a:t> et al, </a:t>
            </a:r>
            <a:r>
              <a:rPr lang="en-US" altLang="en-US" sz="1400" dirty="0" err="1"/>
              <a:t>arxiv</a:t>
            </a:r>
            <a:r>
              <a:rPr lang="en-US" altLang="en-US" sz="1400" dirty="0"/>
              <a:t>, 2019 </a:t>
            </a:r>
            <a:r>
              <a:rPr lang="en-GB" sz="1200" b="1" i="0" u="none" strike="noStrike" dirty="0">
                <a:solidFill>
                  <a:srgbClr val="086DB1"/>
                </a:solidFill>
                <a:effectLst/>
                <a:latin typeface="Open Sans" panose="020B0606030504020204" pitchFamily="34" charset="0"/>
                <a:hlinkClick r:id="rId7"/>
              </a:rPr>
              <a:t>arXiv:1804.07580</a:t>
            </a:r>
            <a:endParaRPr lang="en-US" altLang="en-US" sz="1400" dirty="0"/>
          </a:p>
        </p:txBody>
      </p:sp>
      <p:sp>
        <p:nvSpPr>
          <p:cNvPr id="81929" name="Rectangle 3">
            <a:extLst>
              <a:ext uri="{FF2B5EF4-FFF2-40B4-BE49-F238E27FC236}">
                <a16:creationId xmlns:a16="http://schemas.microsoft.com/office/drawing/2014/main" id="{76CF1258-132A-B5B7-1F12-2C41E15043CE}"/>
              </a:ext>
            </a:extLst>
          </p:cNvPr>
          <p:cNvSpPr>
            <a:spLocks noChangeArrowheads="1"/>
          </p:cNvSpPr>
          <p:nvPr/>
        </p:nvSpPr>
        <p:spPr bwMode="auto">
          <a:xfrm>
            <a:off x="2782888" y="963613"/>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a:t>Cosmic web </a:t>
            </a:r>
          </a:p>
        </p:txBody>
      </p:sp>
      <p:sp>
        <p:nvSpPr>
          <p:cNvPr id="81930" name="Rectangle 11">
            <a:extLst>
              <a:ext uri="{FF2B5EF4-FFF2-40B4-BE49-F238E27FC236}">
                <a16:creationId xmlns:a16="http://schemas.microsoft.com/office/drawing/2014/main" id="{5173659A-870C-CCC4-A00A-80681BE205C7}"/>
              </a:ext>
            </a:extLst>
          </p:cNvPr>
          <p:cNvSpPr>
            <a:spLocks noChangeArrowheads="1"/>
          </p:cNvSpPr>
          <p:nvPr/>
        </p:nvSpPr>
        <p:spPr bwMode="auto">
          <a:xfrm>
            <a:off x="5842000" y="990601"/>
            <a:ext cx="1690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a:t>Iris dataset</a:t>
            </a:r>
          </a:p>
        </p:txBody>
      </p:sp>
      <p:sp>
        <p:nvSpPr>
          <p:cNvPr id="81931" name="Rectangle 12">
            <a:extLst>
              <a:ext uri="{FF2B5EF4-FFF2-40B4-BE49-F238E27FC236}">
                <a16:creationId xmlns:a16="http://schemas.microsoft.com/office/drawing/2014/main" id="{029162E4-B405-D115-D779-BFAEF6C18DBA}"/>
              </a:ext>
            </a:extLst>
          </p:cNvPr>
          <p:cNvSpPr>
            <a:spLocks noChangeArrowheads="1"/>
          </p:cNvSpPr>
          <p:nvPr/>
        </p:nvSpPr>
        <p:spPr bwMode="auto">
          <a:xfrm>
            <a:off x="8007350" y="963613"/>
            <a:ext cx="27003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2400"/>
              <a:t>7-cluster bacterial </a:t>
            </a:r>
          </a:p>
          <a:p>
            <a:pPr algn="ctr">
              <a:spcBef>
                <a:spcPct val="0"/>
              </a:spcBef>
              <a:buFontTx/>
              <a:buNone/>
            </a:pPr>
            <a:r>
              <a:rPr lang="en-US" altLang="en-US" sz="2400"/>
              <a:t>genome structure</a:t>
            </a:r>
          </a:p>
        </p:txBody>
      </p:sp>
      <p:sp>
        <p:nvSpPr>
          <p:cNvPr id="81932" name="ZoneTexte 4">
            <a:extLst>
              <a:ext uri="{FF2B5EF4-FFF2-40B4-BE49-F238E27FC236}">
                <a16:creationId xmlns:a16="http://schemas.microsoft.com/office/drawing/2014/main" id="{8AA6EF5D-1701-5802-B298-2E1793BA091A}"/>
              </a:ext>
            </a:extLst>
          </p:cNvPr>
          <p:cNvSpPr txBox="1">
            <a:spLocks noChangeArrowheads="1"/>
          </p:cNvSpPr>
          <p:nvPr/>
        </p:nvSpPr>
        <p:spPr bwMode="auto">
          <a:xfrm>
            <a:off x="6096000" y="3575051"/>
            <a:ext cx="42983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400" dirty="0" err="1"/>
              <a:t>Gorban&amp;Zinovyev</a:t>
            </a:r>
            <a:r>
              <a:rPr lang="en-US" altLang="en-US" sz="1400" dirty="0"/>
              <a:t>, In Handbook on </a:t>
            </a:r>
          </a:p>
          <a:p>
            <a:pPr algn="ctr">
              <a:spcBef>
                <a:spcPct val="0"/>
              </a:spcBef>
              <a:buFontTx/>
              <a:buNone/>
            </a:pPr>
            <a:r>
              <a:rPr lang="en-US" altLang="en-US" sz="1400" dirty="0"/>
              <a:t>machine learning, 2009</a:t>
            </a:r>
          </a:p>
        </p:txBody>
      </p:sp>
      <p:pic>
        <p:nvPicPr>
          <p:cNvPr id="81933" name="Image 5">
            <a:extLst>
              <a:ext uri="{FF2B5EF4-FFF2-40B4-BE49-F238E27FC236}">
                <a16:creationId xmlns:a16="http://schemas.microsoft.com/office/drawing/2014/main" id="{A2CE65F2-14E9-BFEC-05EE-B65C4B4A005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81788" y="4054476"/>
            <a:ext cx="299085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95A4DD-D327-CD92-88B4-1498E69CAFD0}"/>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3971" name="Titre 1">
            <a:extLst>
              <a:ext uri="{FF2B5EF4-FFF2-40B4-BE49-F238E27FC236}">
                <a16:creationId xmlns:a16="http://schemas.microsoft.com/office/drawing/2014/main" id="{CB7BCD96-4B7C-5459-BC92-77D20364CE6F}"/>
              </a:ext>
            </a:extLst>
          </p:cNvPr>
          <p:cNvSpPr>
            <a:spLocks noGrp="1"/>
          </p:cNvSpPr>
          <p:nvPr>
            <p:ph type="title"/>
          </p:nvPr>
        </p:nvSpPr>
        <p:spPr>
          <a:xfrm>
            <a:off x="752559" y="138294"/>
            <a:ext cx="10487277" cy="914400"/>
          </a:xfrm>
        </p:spPr>
        <p:txBody>
          <a:bodyPr>
            <a:normAutofit fontScale="90000"/>
          </a:bodyPr>
          <a:lstStyle/>
          <a:p>
            <a:r>
              <a:rPr lang="ru-RU" altLang="en-US" b="1" dirty="0">
                <a:solidFill>
                  <a:srgbClr val="0070C0"/>
                </a:solidFill>
                <a:cs typeface="ヒラギノ角ゴ Pro W3"/>
              </a:rPr>
              <a:t>Траектории пациентов из моментальных снимков</a:t>
            </a:r>
            <a:r>
              <a:rPr lang="en-US" altLang="en-US" b="1" dirty="0">
                <a:solidFill>
                  <a:srgbClr val="0070C0"/>
                </a:solidFill>
                <a:cs typeface="ヒラギノ角ゴ Pro W3"/>
              </a:rPr>
              <a:t> (</a:t>
            </a:r>
            <a:r>
              <a:rPr lang="ru-RU" altLang="en-US" b="1" dirty="0">
                <a:solidFill>
                  <a:srgbClr val="0070C0"/>
                </a:solidFill>
                <a:cs typeface="ヒラギノ角ゴ Pro W3"/>
              </a:rPr>
              <a:t>без длительного наблюдения</a:t>
            </a:r>
            <a:r>
              <a:rPr lang="en-US" altLang="en-US" b="1" dirty="0">
                <a:solidFill>
                  <a:srgbClr val="0070C0"/>
                </a:solidFill>
                <a:cs typeface="ヒラギノ角ゴ Pro W3"/>
              </a:rPr>
              <a:t>)</a:t>
            </a:r>
          </a:p>
        </p:txBody>
      </p:sp>
      <p:sp>
        <p:nvSpPr>
          <p:cNvPr id="83972" name="ZoneTexte 7">
            <a:extLst>
              <a:ext uri="{FF2B5EF4-FFF2-40B4-BE49-F238E27FC236}">
                <a16:creationId xmlns:a16="http://schemas.microsoft.com/office/drawing/2014/main" id="{EDBD0C3C-DA5E-B713-C505-A2D1E0B819E3}"/>
              </a:ext>
            </a:extLst>
          </p:cNvPr>
          <p:cNvSpPr txBox="1">
            <a:spLocks noChangeArrowheads="1"/>
          </p:cNvSpPr>
          <p:nvPr/>
        </p:nvSpPr>
        <p:spPr bwMode="auto">
          <a:xfrm>
            <a:off x="3473450" y="6021389"/>
            <a:ext cx="252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400"/>
              <a:t>Chervov et al, IJCNN-2021</a:t>
            </a:r>
          </a:p>
        </p:txBody>
      </p:sp>
      <p:sp>
        <p:nvSpPr>
          <p:cNvPr id="83973" name="ZoneTexte 9">
            <a:extLst>
              <a:ext uri="{FF2B5EF4-FFF2-40B4-BE49-F238E27FC236}">
                <a16:creationId xmlns:a16="http://schemas.microsoft.com/office/drawing/2014/main" id="{59A6BF95-1445-55C7-AA1C-646D04BDE043}"/>
              </a:ext>
            </a:extLst>
          </p:cNvPr>
          <p:cNvSpPr txBox="1">
            <a:spLocks noChangeArrowheads="1"/>
          </p:cNvSpPr>
          <p:nvPr/>
        </p:nvSpPr>
        <p:spPr bwMode="auto">
          <a:xfrm>
            <a:off x="3035300" y="1290996"/>
            <a:ext cx="612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dirty="0"/>
              <a:t>Bulk tumoral  omics measurements,</a:t>
            </a:r>
          </a:p>
          <a:p>
            <a:pPr algn="ctr">
              <a:spcBef>
                <a:spcPct val="0"/>
              </a:spcBef>
              <a:buFontTx/>
              <a:buNone/>
            </a:pPr>
            <a:r>
              <a:rPr lang="en-US" altLang="en-US" dirty="0"/>
              <a:t>Breast cancer, METABRIC dataset</a:t>
            </a:r>
          </a:p>
        </p:txBody>
      </p:sp>
      <p:pic>
        <p:nvPicPr>
          <p:cNvPr id="83974" name="Image 1">
            <a:extLst>
              <a:ext uri="{FF2B5EF4-FFF2-40B4-BE49-F238E27FC236}">
                <a16:creationId xmlns:a16="http://schemas.microsoft.com/office/drawing/2014/main" id="{C5FA601F-A45B-E32D-0688-068409F3A3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179" y="3058244"/>
            <a:ext cx="50657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Image 2">
            <a:extLst>
              <a:ext uri="{FF2B5EF4-FFF2-40B4-BE49-F238E27FC236}">
                <a16:creationId xmlns:a16="http://schemas.microsoft.com/office/drawing/2014/main" id="{4979F3E6-3C7A-4E0B-EA52-608743D7D19C}"/>
              </a:ext>
            </a:extLst>
          </p:cNvPr>
          <p:cNvPicPr>
            <a:picLocks noChangeAspect="1"/>
          </p:cNvPicPr>
          <p:nvPr/>
        </p:nvPicPr>
        <p:blipFill>
          <a:blip r:embed="rId4">
            <a:extLst>
              <a:ext uri="{28A0092B-C50C-407E-A947-70E740481C1C}">
                <a14:useLocalDpi xmlns:a14="http://schemas.microsoft.com/office/drawing/2010/main" val="0"/>
              </a:ext>
            </a:extLst>
          </a:blip>
          <a:srcRect r="49510"/>
          <a:stretch>
            <a:fillRect/>
          </a:stretch>
        </p:blipFill>
        <p:spPr bwMode="auto">
          <a:xfrm>
            <a:off x="8516119" y="1023498"/>
            <a:ext cx="3209048" cy="331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Image 3">
            <a:extLst>
              <a:ext uri="{FF2B5EF4-FFF2-40B4-BE49-F238E27FC236}">
                <a16:creationId xmlns:a16="http://schemas.microsoft.com/office/drawing/2014/main" id="{639EE1D3-79CA-E8C4-28B8-13F494EF6D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169988"/>
            <a:ext cx="1766887"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Image 17">
            <a:extLst>
              <a:ext uri="{FF2B5EF4-FFF2-40B4-BE49-F238E27FC236}">
                <a16:creationId xmlns:a16="http://schemas.microsoft.com/office/drawing/2014/main" id="{248C8FFE-853A-1355-CE67-05EB3CFEBD7E}"/>
              </a:ext>
            </a:extLst>
          </p:cNvPr>
          <p:cNvPicPr>
            <a:picLocks noChangeAspect="1"/>
          </p:cNvPicPr>
          <p:nvPr/>
        </p:nvPicPr>
        <p:blipFill>
          <a:blip r:embed="rId6">
            <a:extLst>
              <a:ext uri="{28A0092B-C50C-407E-A947-70E740481C1C}">
                <a14:useLocalDpi xmlns:a14="http://schemas.microsoft.com/office/drawing/2010/main" val="0"/>
              </a:ext>
            </a:extLst>
          </a:blip>
          <a:srcRect l="51392"/>
          <a:stretch>
            <a:fillRect/>
          </a:stretch>
        </p:blipFill>
        <p:spPr bwMode="auto">
          <a:xfrm>
            <a:off x="6152789" y="3318950"/>
            <a:ext cx="3157179" cy="338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2A78E0E6-83BD-5B02-9D3B-C53F4EF39971}"/>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6019" name="Titre 1">
            <a:extLst>
              <a:ext uri="{FF2B5EF4-FFF2-40B4-BE49-F238E27FC236}">
                <a16:creationId xmlns:a16="http://schemas.microsoft.com/office/drawing/2014/main" id="{66A4581C-FCF9-B3E7-9795-1ACBC53D7712}"/>
              </a:ext>
            </a:extLst>
          </p:cNvPr>
          <p:cNvSpPr>
            <a:spLocks noGrp="1"/>
          </p:cNvSpPr>
          <p:nvPr>
            <p:ph type="title"/>
          </p:nvPr>
        </p:nvSpPr>
        <p:spPr>
          <a:xfrm>
            <a:off x="875072" y="109539"/>
            <a:ext cx="10318954" cy="914400"/>
          </a:xfrm>
        </p:spPr>
        <p:txBody>
          <a:bodyPr>
            <a:normAutofit fontScale="90000"/>
          </a:bodyPr>
          <a:lstStyle/>
          <a:p>
            <a:r>
              <a:rPr lang="ru-RU" altLang="en-US" b="1" dirty="0">
                <a:solidFill>
                  <a:srgbClr val="0070C0"/>
                </a:solidFill>
                <a:cs typeface="ヒラギノ角ゴ Pro W3"/>
              </a:rPr>
              <a:t>Траектории пациентов из моментальных снимков,</a:t>
            </a:r>
            <a:r>
              <a:rPr lang="ru-RU" altLang="en-US" b="1" dirty="0">
                <a:solidFill>
                  <a:schemeClr val="accent1"/>
                </a:solidFill>
                <a:cs typeface="ヒラギノ角ゴ Pro W3"/>
              </a:rPr>
              <a:t> пакет </a:t>
            </a:r>
            <a:r>
              <a:rPr lang="en-US" altLang="en-US" b="1" dirty="0">
                <a:solidFill>
                  <a:schemeClr val="accent1"/>
                </a:solidFill>
                <a:cs typeface="ヒラギノ角ゴ Pro W3"/>
              </a:rPr>
              <a:t> </a:t>
            </a:r>
            <a:r>
              <a:rPr lang="en-US" altLang="en-US" b="1" dirty="0" err="1">
                <a:solidFill>
                  <a:schemeClr val="accent1"/>
                </a:solidFill>
                <a:cs typeface="ヒラギノ角ゴ Pro W3"/>
              </a:rPr>
              <a:t>ClinTrajAn</a:t>
            </a:r>
            <a:endParaRPr lang="en-US" altLang="en-US" b="1" dirty="0">
              <a:solidFill>
                <a:schemeClr val="accent1"/>
              </a:solidFill>
              <a:cs typeface="ヒラギノ角ゴ Pro W3"/>
            </a:endParaRPr>
          </a:p>
        </p:txBody>
      </p:sp>
      <p:pic>
        <p:nvPicPr>
          <p:cNvPr id="86020" name="Picture 2" descr="https://robogeek.ru/files/blogs/0012/6341/_cache/fit650x800-pressreleasefigure.png">
            <a:extLst>
              <a:ext uri="{FF2B5EF4-FFF2-40B4-BE49-F238E27FC236}">
                <a16:creationId xmlns:a16="http://schemas.microsoft.com/office/drawing/2014/main" id="{4D50D6E8-04FD-9997-DB52-AE5C2079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91" r="15543"/>
          <a:stretch>
            <a:fillRect/>
          </a:stretch>
        </p:blipFill>
        <p:spPr bwMode="auto">
          <a:xfrm>
            <a:off x="1603374" y="2339975"/>
            <a:ext cx="37385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Image 5">
            <a:extLst>
              <a:ext uri="{FF2B5EF4-FFF2-40B4-BE49-F238E27FC236}">
                <a16:creationId xmlns:a16="http://schemas.microsoft.com/office/drawing/2014/main" id="{81344E68-740F-F91A-BC45-4FCC9CD32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7851" y="1993901"/>
            <a:ext cx="46847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ZoneTexte 6">
            <a:extLst>
              <a:ext uri="{FF2B5EF4-FFF2-40B4-BE49-F238E27FC236}">
                <a16:creationId xmlns:a16="http://schemas.microsoft.com/office/drawing/2014/main" id="{EB62B327-D097-8651-60C8-C1F939025312}"/>
              </a:ext>
            </a:extLst>
          </p:cNvPr>
          <p:cNvSpPr txBox="1">
            <a:spLocks noChangeArrowheads="1"/>
          </p:cNvSpPr>
          <p:nvPr/>
        </p:nvSpPr>
        <p:spPr bwMode="auto">
          <a:xfrm>
            <a:off x="4197351" y="1335089"/>
            <a:ext cx="3313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400"/>
              <a:t>Golovenkin et al, GigaScience, 2020</a:t>
            </a:r>
          </a:p>
        </p:txBody>
      </p:sp>
      <p:sp>
        <p:nvSpPr>
          <p:cNvPr id="86023" name="ZoneTexte 8">
            <a:extLst>
              <a:ext uri="{FF2B5EF4-FFF2-40B4-BE49-F238E27FC236}">
                <a16:creationId xmlns:a16="http://schemas.microsoft.com/office/drawing/2014/main" id="{2F337411-7C3C-F294-194F-3371DE76C53A}"/>
              </a:ext>
            </a:extLst>
          </p:cNvPr>
          <p:cNvSpPr txBox="1">
            <a:spLocks noChangeArrowheads="1"/>
          </p:cNvSpPr>
          <p:nvPr/>
        </p:nvSpPr>
        <p:spPr bwMode="auto">
          <a:xfrm>
            <a:off x="3549258" y="948682"/>
            <a:ext cx="5616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dirty="0"/>
              <a:t>Клинические госпитальные данные</a:t>
            </a:r>
            <a:endParaRPr lang="en-US" altLang="en-US" sz="2400" dirty="0"/>
          </a:p>
        </p:txBody>
      </p:sp>
      <p:sp>
        <p:nvSpPr>
          <p:cNvPr id="86024" name="ZoneTexte 13">
            <a:extLst>
              <a:ext uri="{FF2B5EF4-FFF2-40B4-BE49-F238E27FC236}">
                <a16:creationId xmlns:a16="http://schemas.microsoft.com/office/drawing/2014/main" id="{D15EB71A-D963-25AA-8CDA-0352EA4367D2}"/>
              </a:ext>
            </a:extLst>
          </p:cNvPr>
          <p:cNvSpPr txBox="1">
            <a:spLocks noChangeArrowheads="1"/>
          </p:cNvSpPr>
          <p:nvPr/>
        </p:nvSpPr>
        <p:spPr bwMode="auto">
          <a:xfrm>
            <a:off x="1919288" y="1720850"/>
            <a:ext cx="2855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600"/>
              <a:t>Cardiology: </a:t>
            </a:r>
            <a:br>
              <a:rPr lang="en-US" altLang="en-US" sz="1600"/>
            </a:br>
            <a:r>
              <a:rPr lang="en-US" altLang="en-US" sz="1600"/>
              <a:t>infarction complications</a:t>
            </a:r>
          </a:p>
        </p:txBody>
      </p:sp>
      <p:sp>
        <p:nvSpPr>
          <p:cNvPr id="86025" name="ZoneTexte 14">
            <a:extLst>
              <a:ext uri="{FF2B5EF4-FFF2-40B4-BE49-F238E27FC236}">
                <a16:creationId xmlns:a16="http://schemas.microsoft.com/office/drawing/2014/main" id="{ACA15839-1A9E-3EA2-CFFA-EFAAB55476A8}"/>
              </a:ext>
            </a:extLst>
          </p:cNvPr>
          <p:cNvSpPr txBox="1">
            <a:spLocks noChangeArrowheads="1"/>
          </p:cNvSpPr>
          <p:nvPr/>
        </p:nvSpPr>
        <p:spPr bwMode="auto">
          <a:xfrm>
            <a:off x="6934201" y="1579564"/>
            <a:ext cx="2232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600"/>
              <a:t>Diabetes: readmission</a:t>
            </a:r>
          </a:p>
        </p:txBody>
      </p:sp>
      <p:pic>
        <p:nvPicPr>
          <p:cNvPr id="86026" name="New picture">
            <a:extLst>
              <a:ext uri="{FF2B5EF4-FFF2-40B4-BE49-F238E27FC236}">
                <a16:creationId xmlns:a16="http://schemas.microsoft.com/office/drawing/2014/main" id="{E85B8B94-5999-D8E3-3899-2D56E4B03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7237" b="47952"/>
          <a:stretch>
            <a:fillRect/>
          </a:stretch>
        </p:blipFill>
        <p:spPr bwMode="auto">
          <a:xfrm>
            <a:off x="5656264" y="4581526"/>
            <a:ext cx="23082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New picture">
            <a:extLst>
              <a:ext uri="{FF2B5EF4-FFF2-40B4-BE49-F238E27FC236}">
                <a16:creationId xmlns:a16="http://schemas.microsoft.com/office/drawing/2014/main" id="{AA802C40-4E4A-29C2-FAA3-7C5CA3509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9872" t="57356" r="8363" b="6802"/>
          <a:stretch>
            <a:fillRect/>
          </a:stretch>
        </p:blipFill>
        <p:spPr bwMode="auto">
          <a:xfrm>
            <a:off x="8040689" y="4794250"/>
            <a:ext cx="25479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6">
            <a:extLst>
              <a:ext uri="{FF2B5EF4-FFF2-40B4-BE49-F238E27FC236}">
                <a16:creationId xmlns:a16="http://schemas.microsoft.com/office/drawing/2014/main" id="{BCB9B8BB-4C85-1860-C1E2-0E016D599FAD}"/>
              </a:ext>
            </a:extLst>
          </p:cNvPr>
          <p:cNvSpPr>
            <a:spLocks noChangeArrowheads="1"/>
          </p:cNvSpPr>
          <p:nvPr/>
        </p:nvSpPr>
        <p:spPr bwMode="auto">
          <a:xfrm>
            <a:off x="2776538" y="4940300"/>
            <a:ext cx="6858000" cy="6667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GB" altLang="en-US" sz="1800"/>
          </a:p>
        </p:txBody>
      </p:sp>
      <p:sp>
        <p:nvSpPr>
          <p:cNvPr id="21507" name="Titre 1">
            <a:extLst>
              <a:ext uri="{FF2B5EF4-FFF2-40B4-BE49-F238E27FC236}">
                <a16:creationId xmlns:a16="http://schemas.microsoft.com/office/drawing/2014/main" id="{15996146-38B5-6FB5-2AD8-902EA313B97F}"/>
              </a:ext>
            </a:extLst>
          </p:cNvPr>
          <p:cNvSpPr>
            <a:spLocks noGrp="1"/>
          </p:cNvSpPr>
          <p:nvPr>
            <p:ph type="title"/>
          </p:nvPr>
        </p:nvSpPr>
        <p:spPr>
          <a:xfrm>
            <a:off x="943896" y="-49213"/>
            <a:ext cx="10021529" cy="1373190"/>
          </a:xfrm>
        </p:spPr>
        <p:txBody>
          <a:bodyPr>
            <a:normAutofit/>
          </a:bodyPr>
          <a:lstStyle/>
          <a:p>
            <a:r>
              <a:rPr lang="ru-RU" altLang="en-US" b="1" dirty="0">
                <a:solidFill>
                  <a:srgbClr val="0070C0"/>
                </a:solidFill>
                <a:cs typeface="ヒラギノ角ゴ Pro W3"/>
              </a:rPr>
              <a:t>Сегментирование многомерных траекторий</a:t>
            </a:r>
            <a:endParaRPr lang="en-US" altLang="en-US" b="1" dirty="0">
              <a:solidFill>
                <a:srgbClr val="0070C0"/>
              </a:solidFill>
              <a:cs typeface="ヒラギノ角ゴ Pro W3"/>
            </a:endParaRPr>
          </a:p>
        </p:txBody>
      </p:sp>
      <p:pic>
        <p:nvPicPr>
          <p:cNvPr id="21508" name="Image 1">
            <a:extLst>
              <a:ext uri="{FF2B5EF4-FFF2-40B4-BE49-F238E27FC236}">
                <a16:creationId xmlns:a16="http://schemas.microsoft.com/office/drawing/2014/main" id="{B01DC970-16C4-F5B2-9F37-9089D9CA20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26" y="1422401"/>
            <a:ext cx="607377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3">
            <a:extLst>
              <a:ext uri="{FF2B5EF4-FFF2-40B4-BE49-F238E27FC236}">
                <a16:creationId xmlns:a16="http://schemas.microsoft.com/office/drawing/2014/main" id="{E9196324-9B42-ADD2-2EBB-9A8E910C56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3055938"/>
            <a:ext cx="24399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ZoneTexte 4">
            <a:extLst>
              <a:ext uri="{FF2B5EF4-FFF2-40B4-BE49-F238E27FC236}">
                <a16:creationId xmlns:a16="http://schemas.microsoft.com/office/drawing/2014/main" id="{E0B8840C-44FF-AD9B-3FCC-94BEB87D9AC8}"/>
              </a:ext>
            </a:extLst>
          </p:cNvPr>
          <p:cNvSpPr txBox="1">
            <a:spLocks noChangeArrowheads="1"/>
          </p:cNvSpPr>
          <p:nvPr/>
        </p:nvSpPr>
        <p:spPr bwMode="auto">
          <a:xfrm>
            <a:off x="1512327" y="3900487"/>
            <a:ext cx="29770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ru-RU" altLang="en-US" sz="2400" dirty="0"/>
              <a:t>Пример: </a:t>
            </a:r>
          </a:p>
          <a:p>
            <a:pPr>
              <a:spcBef>
                <a:spcPct val="0"/>
              </a:spcBef>
              <a:buFontTx/>
              <a:buNone/>
            </a:pPr>
            <a:r>
              <a:rPr lang="ru-RU" altLang="en-US" sz="2400" dirty="0"/>
              <a:t>анализ траекторий </a:t>
            </a:r>
          </a:p>
          <a:p>
            <a:pPr>
              <a:spcBef>
                <a:spcPct val="0"/>
              </a:spcBef>
              <a:buFontTx/>
              <a:buNone/>
            </a:pPr>
            <a:r>
              <a:rPr lang="ru-RU" altLang="en-US" sz="2400" dirty="0"/>
              <a:t>клеточного цикла</a:t>
            </a:r>
            <a:endParaRPr lang="en-US" altLang="en-US" sz="2400" dirty="0"/>
          </a:p>
        </p:txBody>
      </p:sp>
      <p:pic>
        <p:nvPicPr>
          <p:cNvPr id="21511" name="Picture 4" descr="https://www.kaggleusercontent.com/kf/85711314/eyJhbGciOiJkaXIiLCJlbmMiOiJBMTI4Q0JDLUhTMjU2In0..Kn6AXn_nt_7u_yief8EYdg.KRrf-ovrra0vWeFvzJSufX1rYsQ4zFhamwE_jufYC5XeVkmoDfv7jZg68bJ0wQRDbqSh9Ce0z-_vZrWOh4C7h4U_FpOoScdp202C_7UzME3GEXfXHCv7FKWSeQuBJSm4CbulBke4kIeKFPHJTZIDMQTcqojxiS2VXXmC45pnH0yQDLmCAaD5tpWQ188A5QvHNxelNsF21ScGqLw97Pn4Y59kv0gQlWP46w55iHeF2_BCCbeW0LH_r5OXVTyh5JEGYNaxENgnZmKBl2_1GnkdHC2SQ5qCsem548TXy2dBgt0qfPtPO9tmhfweL3B9CTAZIFwKyi5ecFASW1WpBu5tKC7YTRSHQ7XTwPZ9le32vPBtkA2Bn1n-fFWee9sWMVeM2yK6ZertPQXA8C_81F5980Ar3ZEi0X1cBEFQnW5YAH-XNuaclaHdXjvGN9-lCAkbBlAO2fI3kV_WSivEM5b2BFBdcZ047iycpSh0De6X-GOJ5Uo0dRc5LnUQ25CDeKQC7y-BDgCx8Qfi9uQ95Pf9eCwmm5KsBzDlwJCvPk0hvGCIJb4U-qODhGFkNDNkY0IqR9ysM__e3vWK1zMtw3LmD7WvTRYCFcnrphpJIZ7jGLIMaxTmgZveB47NckEvPHdJABX1XqmUfgPMLl7eacn2G35QcAaStrNYa6Y9-ad6WaGZvn6oqTQ5L1rX3l55DMEB.qDWX3nbb57cpP9Z6sCAKCQ/__results___files/__results___14_0.png">
            <a:extLst>
              <a:ext uri="{FF2B5EF4-FFF2-40B4-BE49-F238E27FC236}">
                <a16:creationId xmlns:a16="http://schemas.microsoft.com/office/drawing/2014/main" id="{996CA5C8-2E59-0CA4-2144-A8C34B307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2072"/>
          <a:stretch>
            <a:fillRect/>
          </a:stretch>
        </p:blipFill>
        <p:spPr bwMode="auto">
          <a:xfrm>
            <a:off x="6743700" y="2997200"/>
            <a:ext cx="27559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ZoneTexte 1">
            <a:extLst>
              <a:ext uri="{FF2B5EF4-FFF2-40B4-BE49-F238E27FC236}">
                <a16:creationId xmlns:a16="http://schemas.microsoft.com/office/drawing/2014/main" id="{8032FBE2-15C6-2ED1-7A2F-2C1D80087BB3}"/>
              </a:ext>
            </a:extLst>
          </p:cNvPr>
          <p:cNvSpPr txBox="1">
            <a:spLocks noChangeArrowheads="1"/>
          </p:cNvSpPr>
          <p:nvPr/>
        </p:nvSpPr>
        <p:spPr bwMode="auto">
          <a:xfrm>
            <a:off x="4768851" y="5392739"/>
            <a:ext cx="287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200"/>
              <a:t>Zinovyev et al, Front in Mol Biosc, 2022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37063F-F39B-97DE-2997-D56F25558976}"/>
              </a:ext>
            </a:extLst>
          </p:cNvPr>
          <p:cNvSpPr>
            <a:spLocks noGrp="1"/>
          </p:cNvSpPr>
          <p:nvPr>
            <p:ph type="title"/>
          </p:nvPr>
        </p:nvSpPr>
        <p:spPr>
          <a:xfrm>
            <a:off x="838200" y="365125"/>
            <a:ext cx="10943804" cy="1325563"/>
          </a:xfrm>
        </p:spPr>
        <p:txBody>
          <a:bodyPr/>
          <a:lstStyle/>
          <a:p>
            <a:r>
              <a:rPr lang="ru-RU" b="1" dirty="0">
                <a:solidFill>
                  <a:schemeClr val="accent1"/>
                </a:solidFill>
              </a:rPr>
              <a:t>Робастные графы и «подстриженная энергия»</a:t>
            </a:r>
            <a:endParaRPr lang="en-GB" b="1" dirty="0">
              <a:solidFill>
                <a:schemeClr val="accent1"/>
              </a:solidFill>
            </a:endParaRPr>
          </a:p>
        </p:txBody>
      </p:sp>
      <p:pic>
        <p:nvPicPr>
          <p:cNvPr id="8" name="Рисунок 7">
            <a:extLst>
              <a:ext uri="{FF2B5EF4-FFF2-40B4-BE49-F238E27FC236}">
                <a16:creationId xmlns:a16="http://schemas.microsoft.com/office/drawing/2014/main" id="{8D60AF19-0762-FAC8-50E9-410D783EA235}"/>
              </a:ext>
            </a:extLst>
          </p:cNvPr>
          <p:cNvPicPr>
            <a:picLocks noChangeAspect="1"/>
          </p:cNvPicPr>
          <p:nvPr/>
        </p:nvPicPr>
        <p:blipFill>
          <a:blip r:embed="rId2"/>
          <a:stretch>
            <a:fillRect/>
          </a:stretch>
        </p:blipFill>
        <p:spPr>
          <a:xfrm>
            <a:off x="2827657" y="1407176"/>
            <a:ext cx="7025048" cy="3512524"/>
          </a:xfrm>
          <a:prstGeom prst="rect">
            <a:avLst/>
          </a:prstGeom>
        </p:spPr>
      </p:pic>
      <p:sp>
        <p:nvSpPr>
          <p:cNvPr id="10" name="TextBox 9">
            <a:extLst>
              <a:ext uri="{FF2B5EF4-FFF2-40B4-BE49-F238E27FC236}">
                <a16:creationId xmlns:a16="http://schemas.microsoft.com/office/drawing/2014/main" id="{93A5DD32-01C3-046C-294B-69752534AD72}"/>
              </a:ext>
            </a:extLst>
          </p:cNvPr>
          <p:cNvSpPr txBox="1"/>
          <p:nvPr/>
        </p:nvSpPr>
        <p:spPr>
          <a:xfrm>
            <a:off x="219282" y="5186066"/>
            <a:ext cx="11259031" cy="1631216"/>
          </a:xfrm>
          <a:prstGeom prst="rect">
            <a:avLst/>
          </a:prstGeom>
          <a:noFill/>
        </p:spPr>
        <p:txBody>
          <a:bodyPr wrap="square">
            <a:spAutoFit/>
          </a:bodyPr>
          <a:lstStyle/>
          <a:p>
            <a:r>
              <a:rPr lang="ru-RU" sz="2000" dirty="0"/>
              <a:t>А) Функциональная форма стриженной энергии аппроксимации. Б) Возможно повторное разбиение точек данных (только несколько из них показаны черными кружками с номерами), относящихся к Ky1, после изменения положения узла на этапе оптимизации графа. Заштрихованная область обозначает радиус робастности R0 для узла графа, большой сплошной круг обозначает окрестности, которые разделены на “близкие” точки </a:t>
            </a:r>
            <a:r>
              <a:rPr lang="ru-RU" sz="2000" dirty="0" err="1"/>
              <a:t>Kc</a:t>
            </a:r>
            <a:r>
              <a:rPr lang="ru-RU" sz="2000" dirty="0"/>
              <a:t> и “удаленные” точки </a:t>
            </a:r>
            <a:r>
              <a:rPr lang="ru-RU" sz="2000" dirty="0" err="1"/>
              <a:t>Kf</a:t>
            </a:r>
            <a:r>
              <a:rPr lang="ru-RU" sz="2000" dirty="0"/>
              <a:t>.</a:t>
            </a:r>
            <a:endParaRPr lang="en-GB" sz="2000" dirty="0"/>
          </a:p>
        </p:txBody>
      </p:sp>
    </p:spTree>
    <p:extLst>
      <p:ext uri="{BB962C8B-B14F-4D97-AF65-F5344CB8AC3E}">
        <p14:creationId xmlns:p14="http://schemas.microsoft.com/office/powerpoint/2010/main" val="160962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0">
            <a:extLst>
              <a:ext uri="{FF2B5EF4-FFF2-40B4-BE49-F238E27FC236}">
                <a16:creationId xmlns:a16="http://schemas.microsoft.com/office/drawing/2014/main" id="{2ED5EBFF-DB29-391C-41B4-4B55C0E5F4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3675063"/>
            <a:ext cx="63769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
            <a:extLst>
              <a:ext uri="{FF2B5EF4-FFF2-40B4-BE49-F238E27FC236}">
                <a16:creationId xmlns:a16="http://schemas.microsoft.com/office/drawing/2014/main" id="{CEBCC785-821F-B612-CB34-64AA56BC0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4314" y="1381126"/>
            <a:ext cx="3113087"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a:extLst>
              <a:ext uri="{FF2B5EF4-FFF2-40B4-BE49-F238E27FC236}">
                <a16:creationId xmlns:a16="http://schemas.microsoft.com/office/drawing/2014/main" id="{ED2B78DF-5BDF-EF7E-8F3E-EE311137A6C7}"/>
              </a:ext>
            </a:extLst>
          </p:cNvPr>
          <p:cNvSpPr>
            <a:spLocks noGrp="1"/>
          </p:cNvSpPr>
          <p:nvPr>
            <p:ph type="title"/>
          </p:nvPr>
        </p:nvSpPr>
        <p:spPr>
          <a:xfrm>
            <a:off x="1165123" y="188913"/>
            <a:ext cx="10146889" cy="914400"/>
          </a:xfrm>
        </p:spPr>
        <p:txBody>
          <a:bodyPr>
            <a:normAutofit fontScale="90000"/>
          </a:bodyPr>
          <a:lstStyle/>
          <a:p>
            <a:r>
              <a:rPr lang="ru-RU" altLang="en-US" b="1" dirty="0">
                <a:solidFill>
                  <a:srgbClr val="0070C0"/>
                </a:solidFill>
                <a:cs typeface="ヒラギノ角ゴ Pro W3"/>
              </a:rPr>
              <a:t>Робастные главные графы</a:t>
            </a:r>
            <a:br>
              <a:rPr lang="en-US" altLang="en-US" dirty="0">
                <a:cs typeface="ヒラギノ角ゴ Pro W3"/>
              </a:rPr>
            </a:br>
            <a:r>
              <a:rPr lang="en-US" altLang="en-US" sz="2200" dirty="0">
                <a:cs typeface="ヒラギノ角ゴ Pro W3"/>
              </a:rPr>
              <a:t>A.N. Gorban, E.M. Mirkes, A. Zinovyev. Robust principal graphs for data approximation. 2018. </a:t>
            </a:r>
            <a:br>
              <a:rPr lang="en-US" altLang="en-US" sz="2200" b="1" dirty="0">
                <a:cs typeface="ヒラギノ角ゴ Pro W3"/>
              </a:rPr>
            </a:br>
            <a:endParaRPr lang="en-US" altLang="en-US" sz="2200" dirty="0">
              <a:cs typeface="ヒラギノ角ゴ Pro W3"/>
            </a:endParaRPr>
          </a:p>
        </p:txBody>
      </p:sp>
      <p:pic>
        <p:nvPicPr>
          <p:cNvPr id="22533" name="Picture 3">
            <a:extLst>
              <a:ext uri="{FF2B5EF4-FFF2-40B4-BE49-F238E27FC236}">
                <a16:creationId xmlns:a16="http://schemas.microsoft.com/office/drawing/2014/main" id="{49EB7E85-6E22-96E7-CDD6-8374B80F94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281113"/>
            <a:ext cx="311308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16D207C4-527C-4F7A-E053-F0FC0309ACF6}"/>
              </a:ext>
            </a:extLst>
          </p:cNvPr>
          <p:cNvSpPr txBox="1">
            <a:spLocks noChangeArrowheads="1"/>
          </p:cNvSpPr>
          <p:nvPr/>
        </p:nvSpPr>
        <p:spPr bwMode="auto">
          <a:xfrm>
            <a:off x="1538289" y="1173163"/>
            <a:ext cx="298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en-US" altLang="en-US" sz="1800"/>
              <a:t>“Global” non-robust version</a:t>
            </a:r>
          </a:p>
        </p:txBody>
      </p:sp>
      <p:sp>
        <p:nvSpPr>
          <p:cNvPr id="22535" name="TextBox 5">
            <a:extLst>
              <a:ext uri="{FF2B5EF4-FFF2-40B4-BE49-F238E27FC236}">
                <a16:creationId xmlns:a16="http://schemas.microsoft.com/office/drawing/2014/main" id="{B45B18D1-D095-BEFE-3EFD-8D5F651C5820}"/>
              </a:ext>
            </a:extLst>
          </p:cNvPr>
          <p:cNvSpPr txBox="1">
            <a:spLocks noChangeArrowheads="1"/>
          </p:cNvSpPr>
          <p:nvPr/>
        </p:nvSpPr>
        <p:spPr bwMode="auto">
          <a:xfrm>
            <a:off x="4414839" y="1052513"/>
            <a:ext cx="295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eaLnBrk="1" hangingPunct="1">
              <a:spcBef>
                <a:spcPct val="0"/>
              </a:spcBef>
              <a:buFontTx/>
              <a:buNone/>
            </a:pPr>
            <a:r>
              <a:rPr lang="en-US" altLang="en-US" sz="1800"/>
              <a:t>“Local” robust version</a:t>
            </a:r>
          </a:p>
          <a:p>
            <a:pPr algn="ctr" eaLnBrk="1" hangingPunct="1">
              <a:spcBef>
                <a:spcPct val="0"/>
              </a:spcBef>
              <a:buFontTx/>
              <a:buNone/>
            </a:pPr>
            <a:r>
              <a:rPr lang="en-US" altLang="en-US" sz="1800"/>
              <a:t>sees only close data points</a:t>
            </a:r>
          </a:p>
        </p:txBody>
      </p:sp>
      <p:sp>
        <p:nvSpPr>
          <p:cNvPr id="22536" name="Rectangle 4">
            <a:extLst>
              <a:ext uri="{FF2B5EF4-FFF2-40B4-BE49-F238E27FC236}">
                <a16:creationId xmlns:a16="http://schemas.microsoft.com/office/drawing/2014/main" id="{700F181F-E6BB-EC6B-EFA8-EF7D98AC699F}"/>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22537" name="ZoneTexte 3">
            <a:extLst>
              <a:ext uri="{FF2B5EF4-FFF2-40B4-BE49-F238E27FC236}">
                <a16:creationId xmlns:a16="http://schemas.microsoft.com/office/drawing/2014/main" id="{505ED5AD-6DC0-26D9-B694-4622959C4788}"/>
              </a:ext>
            </a:extLst>
          </p:cNvPr>
          <p:cNvSpPr txBox="1">
            <a:spLocks noChangeArrowheads="1"/>
          </p:cNvSpPr>
          <p:nvPr/>
        </p:nvSpPr>
        <p:spPr bwMode="auto">
          <a:xfrm>
            <a:off x="3395663" y="5013326"/>
            <a:ext cx="3802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a:t>PQSQ (Piece-wise Sub-Quadratic) </a:t>
            </a:r>
            <a:br>
              <a:rPr lang="en-GB" altLang="en-US" sz="1800"/>
            </a:br>
            <a:r>
              <a:rPr lang="en-GB" altLang="en-US" sz="1800"/>
              <a:t>approach to robustness </a:t>
            </a:r>
            <a:br>
              <a:rPr lang="en-GB" altLang="en-US" sz="1800"/>
            </a:br>
            <a:r>
              <a:rPr lang="en-GB" altLang="en-US" sz="1200"/>
              <a:t>Gorban, Mirkes, Zinovyev, Neural Networks, 2016</a:t>
            </a:r>
          </a:p>
        </p:txBody>
      </p:sp>
      <p:pic>
        <p:nvPicPr>
          <p:cNvPr id="22538" name="Image 4">
            <a:extLst>
              <a:ext uri="{FF2B5EF4-FFF2-40B4-BE49-F238E27FC236}">
                <a16:creationId xmlns:a16="http://schemas.microsoft.com/office/drawing/2014/main" id="{9C650477-D4AE-C783-3F70-585AF2E5AA3B}"/>
              </a:ext>
            </a:extLst>
          </p:cNvPr>
          <p:cNvPicPr>
            <a:picLocks noChangeAspect="1"/>
          </p:cNvPicPr>
          <p:nvPr/>
        </p:nvPicPr>
        <p:blipFill>
          <a:blip r:embed="rId5">
            <a:extLst>
              <a:ext uri="{28A0092B-C50C-407E-A947-70E740481C1C}">
                <a14:useLocalDpi xmlns:a14="http://schemas.microsoft.com/office/drawing/2010/main" val="0"/>
              </a:ext>
            </a:extLst>
          </a:blip>
          <a:srcRect r="54276"/>
          <a:stretch>
            <a:fillRect/>
          </a:stretch>
        </p:blipFill>
        <p:spPr bwMode="auto">
          <a:xfrm>
            <a:off x="7672388" y="1516064"/>
            <a:ext cx="234156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Image 6">
            <a:extLst>
              <a:ext uri="{FF2B5EF4-FFF2-40B4-BE49-F238E27FC236}">
                <a16:creationId xmlns:a16="http://schemas.microsoft.com/office/drawing/2014/main" id="{00F2F400-F4B9-FD2C-989F-C5E25F86DE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5500" y="4454526"/>
            <a:ext cx="262255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5">
            <a:extLst>
              <a:ext uri="{FF2B5EF4-FFF2-40B4-BE49-F238E27FC236}">
                <a16:creationId xmlns:a16="http://schemas.microsoft.com/office/drawing/2014/main" id="{0E5EDB98-700D-3191-F44C-E9F18369481A}"/>
              </a:ext>
            </a:extLst>
          </p:cNvPr>
          <p:cNvSpPr txBox="1">
            <a:spLocks noChangeArrowheads="1"/>
          </p:cNvSpPr>
          <p:nvPr/>
        </p:nvSpPr>
        <p:spPr bwMode="auto">
          <a:xfrm>
            <a:off x="7751763" y="1235075"/>
            <a:ext cx="219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eaLnBrk="1" hangingPunct="1">
              <a:spcBef>
                <a:spcPct val="0"/>
              </a:spcBef>
              <a:buFontTx/>
              <a:buNone/>
            </a:pPr>
            <a:r>
              <a:rPr lang="en-US" altLang="en-US" sz="1800"/>
              <a:t>Trimming radius </a:t>
            </a:r>
            <a:r>
              <a:rPr lang="en-US" altLang="en-US" sz="1800" i="1"/>
              <a:t>R</a:t>
            </a:r>
            <a:r>
              <a:rPr lang="en-US" altLang="en-US" sz="1800" i="1" baseline="-25000"/>
              <a:t>0</a:t>
            </a:r>
          </a:p>
        </p:txBody>
      </p:sp>
      <p:sp>
        <p:nvSpPr>
          <p:cNvPr id="22541" name="Rectangle 1">
            <a:extLst>
              <a:ext uri="{FF2B5EF4-FFF2-40B4-BE49-F238E27FC236}">
                <a16:creationId xmlns:a16="http://schemas.microsoft.com/office/drawing/2014/main" id="{B37057F3-6CD9-36D7-1ECB-D3BA20392F67}"/>
              </a:ext>
            </a:extLst>
          </p:cNvPr>
          <p:cNvSpPr>
            <a:spLocks noChangeArrowheads="1"/>
          </p:cNvSpPr>
          <p:nvPr/>
        </p:nvSpPr>
        <p:spPr bwMode="auto">
          <a:xfrm>
            <a:off x="7608888" y="3616325"/>
            <a:ext cx="431800" cy="3889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a:extLst>
              <a:ext uri="{FF2B5EF4-FFF2-40B4-BE49-F238E27FC236}">
                <a16:creationId xmlns:a16="http://schemas.microsoft.com/office/drawing/2014/main" id="{6A1FE1A9-6D52-0D24-16C1-71C308BE9CDC}"/>
              </a:ext>
            </a:extLst>
          </p:cNvPr>
          <p:cNvSpPr>
            <a:spLocks noGrp="1"/>
          </p:cNvSpPr>
          <p:nvPr>
            <p:ph type="title"/>
          </p:nvPr>
        </p:nvSpPr>
        <p:spPr/>
        <p:txBody>
          <a:bodyPr>
            <a:normAutofit fontScale="90000"/>
          </a:bodyPr>
          <a:lstStyle/>
          <a:p>
            <a:r>
              <a:rPr lang="ru-RU" altLang="en-US" b="1" dirty="0">
                <a:solidFill>
                  <a:srgbClr val="0070C0"/>
                </a:solidFill>
                <a:cs typeface="ヒラギノ角ゴ Pro W3"/>
              </a:rPr>
              <a:t>Приложение для количественного описания</a:t>
            </a:r>
            <a:r>
              <a:rPr lang="en-US" altLang="en-US" b="1" dirty="0">
                <a:solidFill>
                  <a:srgbClr val="0070C0"/>
                </a:solidFill>
                <a:cs typeface="ヒラギノ角ゴ Pro W3"/>
              </a:rPr>
              <a:t> </a:t>
            </a:r>
            <a:r>
              <a:rPr lang="ru-RU" altLang="en-US" b="1" dirty="0">
                <a:solidFill>
                  <a:srgbClr val="0070C0"/>
                </a:solidFill>
                <a:cs typeface="ヒラギノ角ゴ Pro W3"/>
              </a:rPr>
              <a:t>ветвящихся траекторий</a:t>
            </a:r>
            <a:r>
              <a:rPr lang="en-US" altLang="en-US" b="1" dirty="0">
                <a:solidFill>
                  <a:srgbClr val="0070C0"/>
                </a:solidFill>
                <a:cs typeface="ヒラギノ角ゴ Pro W3"/>
              </a:rPr>
              <a:t> </a:t>
            </a:r>
            <a:r>
              <a:rPr lang="ru-RU" altLang="en-US" b="1" dirty="0">
                <a:solidFill>
                  <a:srgbClr val="0070C0"/>
                </a:solidFill>
                <a:cs typeface="ヒラギノ角ゴ Pro W3"/>
              </a:rPr>
              <a:t>в</a:t>
            </a:r>
            <a:r>
              <a:rPr lang="en-US" altLang="en-US" b="1" dirty="0">
                <a:solidFill>
                  <a:srgbClr val="0070C0"/>
                </a:solidFill>
                <a:cs typeface="ヒラギノ角ゴ Pro W3"/>
              </a:rPr>
              <a:t> </a:t>
            </a:r>
            <a:r>
              <a:rPr lang="ru-RU" altLang="en-US" b="1" dirty="0">
                <a:solidFill>
                  <a:srgbClr val="0070C0"/>
                </a:solidFill>
                <a:cs typeface="ヒラギノ角ゴ Pro W3"/>
              </a:rPr>
              <a:t>«</a:t>
            </a:r>
            <a:r>
              <a:rPr lang="en-US" altLang="en-US" b="1" dirty="0">
                <a:solidFill>
                  <a:srgbClr val="0070C0"/>
                </a:solidFill>
                <a:cs typeface="ヒラギノ角ゴ Pro W3"/>
              </a:rPr>
              <a:t>single cell omics data</a:t>
            </a:r>
            <a:r>
              <a:rPr lang="ru-RU" altLang="en-US" b="1" dirty="0">
                <a:solidFill>
                  <a:srgbClr val="0070C0"/>
                </a:solidFill>
                <a:cs typeface="ヒラギノ角ゴ Pro W3"/>
              </a:rPr>
              <a:t>»</a:t>
            </a:r>
            <a:endParaRPr lang="en-US" altLang="en-US" b="1" dirty="0">
              <a:solidFill>
                <a:srgbClr val="0070C0"/>
              </a:solidFill>
              <a:cs typeface="ヒラギノ角ゴ Pro W3"/>
            </a:endParaRPr>
          </a:p>
        </p:txBody>
      </p:sp>
      <p:pic>
        <p:nvPicPr>
          <p:cNvPr id="23555" name="Image 3">
            <a:extLst>
              <a:ext uri="{FF2B5EF4-FFF2-40B4-BE49-F238E27FC236}">
                <a16:creationId xmlns:a16="http://schemas.microsoft.com/office/drawing/2014/main" id="{EB35281E-979C-5526-52F3-634051DA68F8}"/>
              </a:ext>
            </a:extLst>
          </p:cNvPr>
          <p:cNvPicPr>
            <a:picLocks noChangeAspect="1"/>
          </p:cNvPicPr>
          <p:nvPr/>
        </p:nvPicPr>
        <p:blipFill>
          <a:blip r:embed="rId2">
            <a:extLst>
              <a:ext uri="{28A0092B-C50C-407E-A947-70E740481C1C}">
                <a14:useLocalDpi xmlns:a14="http://schemas.microsoft.com/office/drawing/2010/main" val="0"/>
              </a:ext>
            </a:extLst>
          </a:blip>
          <a:srcRect r="67159"/>
          <a:stretch>
            <a:fillRect/>
          </a:stretch>
        </p:blipFill>
        <p:spPr bwMode="auto">
          <a:xfrm>
            <a:off x="377366" y="2270587"/>
            <a:ext cx="38576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age 4">
            <a:extLst>
              <a:ext uri="{FF2B5EF4-FFF2-40B4-BE49-F238E27FC236}">
                <a16:creationId xmlns:a16="http://schemas.microsoft.com/office/drawing/2014/main" id="{52CC332B-2CD4-F0DB-527F-3A1799208C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5669" y="1690688"/>
            <a:ext cx="442436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5">
            <a:extLst>
              <a:ext uri="{FF2B5EF4-FFF2-40B4-BE49-F238E27FC236}">
                <a16:creationId xmlns:a16="http://schemas.microsoft.com/office/drawing/2014/main" id="{B78ADF25-E81F-1251-E6CD-17C23090E0DE}"/>
              </a:ext>
            </a:extLst>
          </p:cNvPr>
          <p:cNvSpPr txBox="1">
            <a:spLocks noChangeArrowheads="1"/>
          </p:cNvSpPr>
          <p:nvPr/>
        </p:nvSpPr>
        <p:spPr bwMode="auto">
          <a:xfrm>
            <a:off x="6959601" y="6064917"/>
            <a:ext cx="319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2400" dirty="0" err="1"/>
              <a:t>Albergante</a:t>
            </a:r>
            <a:r>
              <a:rPr lang="en-US" altLang="en-US" sz="2400" dirty="0"/>
              <a:t> et al, 2020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0DC0B9AC-25A7-B284-BB96-AEF1CC91CA19}"/>
              </a:ext>
            </a:extLst>
          </p:cNvPr>
          <p:cNvSpPr>
            <a:spLocks noChangeArrowheads="1"/>
          </p:cNvSpPr>
          <p:nvPr/>
        </p:nvSpPr>
        <p:spPr bwMode="auto">
          <a:xfrm>
            <a:off x="3502025" y="3115749"/>
            <a:ext cx="6858000" cy="11223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1800"/>
          </a:p>
        </p:txBody>
      </p:sp>
      <p:sp>
        <p:nvSpPr>
          <p:cNvPr id="24579" name="Titre 1">
            <a:extLst>
              <a:ext uri="{FF2B5EF4-FFF2-40B4-BE49-F238E27FC236}">
                <a16:creationId xmlns:a16="http://schemas.microsoft.com/office/drawing/2014/main" id="{CFB84021-2ADE-6C72-D5D7-524A76338281}"/>
              </a:ext>
            </a:extLst>
          </p:cNvPr>
          <p:cNvSpPr>
            <a:spLocks noGrp="1"/>
          </p:cNvSpPr>
          <p:nvPr>
            <p:ph type="title"/>
          </p:nvPr>
        </p:nvSpPr>
        <p:spPr>
          <a:xfrm>
            <a:off x="813876" y="138625"/>
            <a:ext cx="11208774" cy="1214999"/>
          </a:xfrm>
        </p:spPr>
        <p:txBody>
          <a:bodyPr>
            <a:normAutofit fontScale="90000"/>
          </a:bodyPr>
          <a:lstStyle/>
          <a:p>
            <a:r>
              <a:rPr lang="en-GB" altLang="en-US" sz="4000" b="1" dirty="0">
                <a:solidFill>
                  <a:srgbClr val="0070C0"/>
                </a:solidFill>
                <a:cs typeface="ヒラギノ角ゴ Pro W3"/>
              </a:rPr>
              <a:t>STREAM : </a:t>
            </a:r>
            <a:r>
              <a:rPr lang="ru-RU" altLang="en-US" sz="4000" b="1" dirty="0">
                <a:solidFill>
                  <a:srgbClr val="0070C0"/>
                </a:solidFill>
                <a:cs typeface="ヒラギノ角ゴ Pro W3"/>
              </a:rPr>
              <a:t>интегрированный программный продукт</a:t>
            </a:r>
            <a:r>
              <a:rPr lang="en-GB" altLang="en-US" sz="4000" b="1" dirty="0">
                <a:solidFill>
                  <a:srgbClr val="0070C0"/>
                </a:solidFill>
                <a:cs typeface="ヒラギノ角ゴ Pro W3"/>
              </a:rPr>
              <a:t> </a:t>
            </a:r>
            <a:r>
              <a:rPr lang="ru-RU" altLang="en-US" sz="4000" b="1" dirty="0">
                <a:solidFill>
                  <a:srgbClr val="0070C0"/>
                </a:solidFill>
                <a:cs typeface="ヒラギノ角ゴ Pro W3"/>
              </a:rPr>
              <a:t>для анализа «</a:t>
            </a:r>
            <a:r>
              <a:rPr lang="en-GB" altLang="en-US" sz="4000" b="1" dirty="0">
                <a:solidFill>
                  <a:srgbClr val="0070C0"/>
                </a:solidFill>
                <a:cs typeface="ヒラギノ角ゴ Pro W3"/>
              </a:rPr>
              <a:t>single cell</a:t>
            </a:r>
            <a:r>
              <a:rPr lang="ru-RU" altLang="en-US" sz="4000" b="1" dirty="0">
                <a:solidFill>
                  <a:srgbClr val="0070C0"/>
                </a:solidFill>
                <a:cs typeface="ヒラギノ角ゴ Pro W3"/>
              </a:rPr>
              <a:t>» данных, основанный</a:t>
            </a:r>
            <a:r>
              <a:rPr lang="en-GB" altLang="en-US" sz="4000" b="1" dirty="0">
                <a:solidFill>
                  <a:srgbClr val="0070C0"/>
                </a:solidFill>
                <a:cs typeface="ヒラギノ角ゴ Pro W3"/>
              </a:rPr>
              <a:t> </a:t>
            </a:r>
            <a:r>
              <a:rPr lang="en-GB" altLang="en-US" sz="4000" b="1" dirty="0" err="1">
                <a:solidFill>
                  <a:srgbClr val="0070C0"/>
                </a:solidFill>
                <a:cs typeface="ヒラギノ角ゴ Pro W3"/>
              </a:rPr>
              <a:t>ElPiGraph</a:t>
            </a:r>
            <a:r>
              <a:rPr lang="en-GB" altLang="en-US" sz="4000" b="1" dirty="0">
                <a:solidFill>
                  <a:srgbClr val="0070C0"/>
                </a:solidFill>
                <a:cs typeface="ヒラギノ角ゴ Pro W3"/>
              </a:rPr>
              <a:t> </a:t>
            </a:r>
            <a:r>
              <a:rPr lang="en-GB" altLang="en-US" sz="1800" dirty="0">
                <a:cs typeface="ヒラギノ角ゴ Pro W3"/>
              </a:rPr>
              <a:t>(Chen et al, </a:t>
            </a:r>
            <a:r>
              <a:rPr lang="en-GB" altLang="en-US" sz="1800" dirty="0" err="1">
                <a:cs typeface="ヒラギノ角ゴ Pro W3"/>
              </a:rPr>
              <a:t>NatComm</a:t>
            </a:r>
            <a:r>
              <a:rPr lang="en-GB" altLang="en-US" sz="1800" dirty="0">
                <a:cs typeface="ヒラギノ角ゴ Pro W3"/>
              </a:rPr>
              <a:t>, 2019)</a:t>
            </a:r>
          </a:p>
        </p:txBody>
      </p:sp>
      <p:sp>
        <p:nvSpPr>
          <p:cNvPr id="24580" name="ZoneTexte 5">
            <a:extLst>
              <a:ext uri="{FF2B5EF4-FFF2-40B4-BE49-F238E27FC236}">
                <a16:creationId xmlns:a16="http://schemas.microsoft.com/office/drawing/2014/main" id="{D6AC865E-BF8E-19C7-A249-34C40C512BBC}"/>
              </a:ext>
            </a:extLst>
          </p:cNvPr>
          <p:cNvSpPr txBox="1">
            <a:spLocks noChangeArrowheads="1"/>
          </p:cNvSpPr>
          <p:nvPr/>
        </p:nvSpPr>
        <p:spPr bwMode="auto">
          <a:xfrm>
            <a:off x="2852739" y="2299774"/>
            <a:ext cx="147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a:t>Visualization</a:t>
            </a:r>
          </a:p>
        </p:txBody>
      </p:sp>
      <p:pic>
        <p:nvPicPr>
          <p:cNvPr id="24581" name="Image 6">
            <a:extLst>
              <a:ext uri="{FF2B5EF4-FFF2-40B4-BE49-F238E27FC236}">
                <a16:creationId xmlns:a16="http://schemas.microsoft.com/office/drawing/2014/main" id="{6A8E67D5-2464-FEE8-0953-CF07325401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8388" y="1879086"/>
            <a:ext cx="18669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e 8">
            <a:extLst>
              <a:ext uri="{FF2B5EF4-FFF2-40B4-BE49-F238E27FC236}">
                <a16:creationId xmlns:a16="http://schemas.microsoft.com/office/drawing/2014/main" id="{2140EAE1-B394-376E-1879-D2A8A25B44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1826700"/>
            <a:ext cx="21971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9">
            <a:extLst>
              <a:ext uri="{FF2B5EF4-FFF2-40B4-BE49-F238E27FC236}">
                <a16:creationId xmlns:a16="http://schemas.microsoft.com/office/drawing/2014/main" id="{DD976DD1-0802-4FE7-0183-F6DAABB609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3214174"/>
            <a:ext cx="243998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e 10">
            <a:extLst>
              <a:ext uri="{FF2B5EF4-FFF2-40B4-BE49-F238E27FC236}">
                <a16:creationId xmlns:a16="http://schemas.microsoft.com/office/drawing/2014/main" id="{AAD9B410-E342-CF7D-A28C-8C2E2C0B73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2264" y="3133212"/>
            <a:ext cx="373697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ZoneTexte 1">
            <a:extLst>
              <a:ext uri="{FF2B5EF4-FFF2-40B4-BE49-F238E27FC236}">
                <a16:creationId xmlns:a16="http://schemas.microsoft.com/office/drawing/2014/main" id="{E50BB390-B701-AC31-2C38-9356532B8935}"/>
              </a:ext>
            </a:extLst>
          </p:cNvPr>
          <p:cNvSpPr txBox="1">
            <a:spLocks noChangeArrowheads="1"/>
          </p:cNvSpPr>
          <p:nvPr/>
        </p:nvSpPr>
        <p:spPr bwMode="auto">
          <a:xfrm>
            <a:off x="5483225" y="1613975"/>
            <a:ext cx="9350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defRPr/>
            </a:pPr>
            <a:r>
              <a:rPr lang="en-GB" altLang="en-US" sz="1350"/>
              <a:t>scattering</a:t>
            </a:r>
          </a:p>
        </p:txBody>
      </p:sp>
      <p:sp>
        <p:nvSpPr>
          <p:cNvPr id="45069" name="ZoneTexte 12">
            <a:extLst>
              <a:ext uri="{FF2B5EF4-FFF2-40B4-BE49-F238E27FC236}">
                <a16:creationId xmlns:a16="http://schemas.microsoft.com/office/drawing/2014/main" id="{6148C679-21E0-309D-0B14-A4898DF33FB0}"/>
              </a:ext>
            </a:extLst>
          </p:cNvPr>
          <p:cNvSpPr txBox="1">
            <a:spLocks noChangeArrowheads="1"/>
          </p:cNvSpPr>
          <p:nvPr/>
        </p:nvSpPr>
        <p:spPr bwMode="auto">
          <a:xfrm>
            <a:off x="7470776" y="1585400"/>
            <a:ext cx="7334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defRPr/>
            </a:pPr>
            <a:r>
              <a:rPr lang="en-GB" altLang="en-US" sz="1350"/>
              <a:t>density</a:t>
            </a:r>
          </a:p>
        </p:txBody>
      </p:sp>
      <p:sp>
        <p:nvSpPr>
          <p:cNvPr id="24587" name="ZoneTexte 5">
            <a:extLst>
              <a:ext uri="{FF2B5EF4-FFF2-40B4-BE49-F238E27FC236}">
                <a16:creationId xmlns:a16="http://schemas.microsoft.com/office/drawing/2014/main" id="{4D9D7339-2A54-F123-2D3E-4976A97DDC6A}"/>
              </a:ext>
            </a:extLst>
          </p:cNvPr>
          <p:cNvSpPr txBox="1">
            <a:spLocks noChangeArrowheads="1"/>
          </p:cNvSpPr>
          <p:nvPr/>
        </p:nvSpPr>
        <p:spPr bwMode="auto">
          <a:xfrm>
            <a:off x="2781301" y="3501511"/>
            <a:ext cx="1095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800"/>
              <a:t>Feature</a:t>
            </a:r>
          </a:p>
          <a:p>
            <a:pPr algn="ctr">
              <a:spcBef>
                <a:spcPct val="0"/>
              </a:spcBef>
              <a:buFontTx/>
              <a:buNone/>
            </a:pPr>
            <a:r>
              <a:rPr lang="en-GB" altLang="en-US" sz="1800"/>
              <a:t>selection</a:t>
            </a:r>
          </a:p>
        </p:txBody>
      </p:sp>
      <p:pic>
        <p:nvPicPr>
          <p:cNvPr id="24588" name="Image 1">
            <a:extLst>
              <a:ext uri="{FF2B5EF4-FFF2-40B4-BE49-F238E27FC236}">
                <a16:creationId xmlns:a16="http://schemas.microsoft.com/office/drawing/2014/main" id="{3774131D-E680-AC8F-056E-DE160502E2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4860411"/>
            <a:ext cx="2000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ZoneTexte 5">
            <a:extLst>
              <a:ext uri="{FF2B5EF4-FFF2-40B4-BE49-F238E27FC236}">
                <a16:creationId xmlns:a16="http://schemas.microsoft.com/office/drawing/2014/main" id="{212B5172-1650-538A-23BB-03E39562CB11}"/>
              </a:ext>
            </a:extLst>
          </p:cNvPr>
          <p:cNvSpPr txBox="1">
            <a:spLocks noChangeArrowheads="1"/>
          </p:cNvSpPr>
          <p:nvPr/>
        </p:nvSpPr>
        <p:spPr bwMode="auto">
          <a:xfrm>
            <a:off x="2135189" y="5292211"/>
            <a:ext cx="15827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800"/>
              <a:t>Feature and </a:t>
            </a:r>
          </a:p>
          <a:p>
            <a:pPr algn="ctr">
              <a:spcBef>
                <a:spcPct val="0"/>
              </a:spcBef>
              <a:buFontTx/>
              <a:buNone/>
            </a:pPr>
            <a:r>
              <a:rPr lang="en-GB" altLang="en-US" sz="1800"/>
              <a:t>cell clustering</a:t>
            </a:r>
          </a:p>
        </p:txBody>
      </p:sp>
      <p:pic>
        <p:nvPicPr>
          <p:cNvPr id="24590" name="Image 2">
            <a:extLst>
              <a:ext uri="{FF2B5EF4-FFF2-40B4-BE49-F238E27FC236}">
                <a16:creationId xmlns:a16="http://schemas.microsoft.com/office/drawing/2014/main" id="{D48F1785-4C43-90D7-8725-1E5E14DAEB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83338" y="5004874"/>
            <a:ext cx="40116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A30A16D-664C-3374-D939-C3ABBAD5B049}"/>
              </a:ext>
            </a:extLst>
          </p:cNvPr>
          <p:cNvSpPr>
            <a:spLocks noChangeArrowheads="1"/>
          </p:cNvSpPr>
          <p:nvPr/>
        </p:nvSpPr>
        <p:spPr bwMode="auto">
          <a:xfrm>
            <a:off x="2667000" y="5175251"/>
            <a:ext cx="6858000" cy="11223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1800"/>
          </a:p>
        </p:txBody>
      </p:sp>
      <p:sp>
        <p:nvSpPr>
          <p:cNvPr id="46083" name="Titre 1">
            <a:extLst>
              <a:ext uri="{FF2B5EF4-FFF2-40B4-BE49-F238E27FC236}">
                <a16:creationId xmlns:a16="http://schemas.microsoft.com/office/drawing/2014/main" id="{D3B28A74-54EE-9C6F-F546-1E9D401A6923}"/>
              </a:ext>
            </a:extLst>
          </p:cNvPr>
          <p:cNvSpPr>
            <a:spLocks noGrp="1"/>
          </p:cNvSpPr>
          <p:nvPr>
            <p:ph type="title"/>
          </p:nvPr>
        </p:nvSpPr>
        <p:spPr>
          <a:xfrm>
            <a:off x="612058" y="188913"/>
            <a:ext cx="11445075" cy="685800"/>
          </a:xfrm>
        </p:spPr>
        <p:txBody>
          <a:bodyPr>
            <a:normAutofit fontScale="90000"/>
          </a:bodyPr>
          <a:lstStyle/>
          <a:p>
            <a:pPr>
              <a:defRPr/>
            </a:pPr>
            <a:r>
              <a:rPr lang="en-GB" altLang="en-US" b="1" dirty="0">
                <a:solidFill>
                  <a:srgbClr val="0070C0"/>
                </a:solidFill>
                <a:cs typeface="ヒラギノ角ゴ Pro W3"/>
              </a:rPr>
              <a:t>STREAM </a:t>
            </a:r>
            <a:r>
              <a:rPr lang="ru-RU" altLang="en-US" b="1" dirty="0">
                <a:solidFill>
                  <a:srgbClr val="0070C0"/>
                </a:solidFill>
                <a:cs typeface="ヒラギノ角ゴ Pro W3"/>
              </a:rPr>
              <a:t>позволяет явное «картирование функций»	</a:t>
            </a:r>
            <a:endParaRPr lang="en-GB" altLang="en-US" b="1" dirty="0">
              <a:solidFill>
                <a:srgbClr val="0070C0"/>
              </a:solidFill>
              <a:cs typeface="ヒラギノ角ゴ Pro W3"/>
            </a:endParaRPr>
          </a:p>
        </p:txBody>
      </p:sp>
      <p:pic>
        <p:nvPicPr>
          <p:cNvPr id="25604" name="Image 3">
            <a:extLst>
              <a:ext uri="{FF2B5EF4-FFF2-40B4-BE49-F238E27FC236}">
                <a16:creationId xmlns:a16="http://schemas.microsoft.com/office/drawing/2014/main" id="{E44FA303-9033-ACBE-2F26-6FBAF8AB30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955" y="1785939"/>
            <a:ext cx="5800520" cy="477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a:extLst>
              <a:ext uri="{FF2B5EF4-FFF2-40B4-BE49-F238E27FC236}">
                <a16:creationId xmlns:a16="http://schemas.microsoft.com/office/drawing/2014/main" id="{6A960B3D-9841-DFD4-F465-014A6486DB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496" y="2013155"/>
            <a:ext cx="6197086" cy="313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ZoneTexte 5">
            <a:extLst>
              <a:ext uri="{FF2B5EF4-FFF2-40B4-BE49-F238E27FC236}">
                <a16:creationId xmlns:a16="http://schemas.microsoft.com/office/drawing/2014/main" id="{AE292A85-F1B0-2CAE-9844-90934BBB0CBD}"/>
              </a:ext>
            </a:extLst>
          </p:cNvPr>
          <p:cNvSpPr txBox="1">
            <a:spLocks noChangeArrowheads="1"/>
          </p:cNvSpPr>
          <p:nvPr/>
        </p:nvSpPr>
        <p:spPr bwMode="auto">
          <a:xfrm>
            <a:off x="2424113" y="1392239"/>
            <a:ext cx="322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dirty="0"/>
              <a:t>Wild type (reference) analysis</a:t>
            </a:r>
          </a:p>
        </p:txBody>
      </p:sp>
      <p:sp>
        <p:nvSpPr>
          <p:cNvPr id="25607" name="ZoneTexte 6">
            <a:extLst>
              <a:ext uri="{FF2B5EF4-FFF2-40B4-BE49-F238E27FC236}">
                <a16:creationId xmlns:a16="http://schemas.microsoft.com/office/drawing/2014/main" id="{3B6A88F8-C8A8-A0B2-B7DA-C54F89FD54A3}"/>
              </a:ext>
            </a:extLst>
          </p:cNvPr>
          <p:cNvSpPr txBox="1">
            <a:spLocks noChangeArrowheads="1"/>
          </p:cNvSpPr>
          <p:nvPr/>
        </p:nvSpPr>
        <p:spPr bwMode="auto">
          <a:xfrm>
            <a:off x="6383338" y="1416050"/>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a:t>Genetically modified (new) data</a:t>
            </a:r>
          </a:p>
        </p:txBody>
      </p:sp>
      <p:sp>
        <p:nvSpPr>
          <p:cNvPr id="25608" name="ZoneTexte 8">
            <a:extLst>
              <a:ext uri="{FF2B5EF4-FFF2-40B4-BE49-F238E27FC236}">
                <a16:creationId xmlns:a16="http://schemas.microsoft.com/office/drawing/2014/main" id="{81F585E7-8065-9020-4235-3CA941A47269}"/>
              </a:ext>
            </a:extLst>
          </p:cNvPr>
          <p:cNvSpPr txBox="1">
            <a:spLocks noChangeArrowheads="1"/>
          </p:cNvSpPr>
          <p:nvPr/>
        </p:nvSpPr>
        <p:spPr bwMode="auto">
          <a:xfrm>
            <a:off x="6280150" y="6057406"/>
            <a:ext cx="405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dirty="0"/>
              <a:t>(data from Olsson et al, Nature, 2016)</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oogle Shape;772;p31">
            <a:extLst>
              <a:ext uri="{FF2B5EF4-FFF2-40B4-BE49-F238E27FC236}">
                <a16:creationId xmlns:a16="http://schemas.microsoft.com/office/drawing/2014/main" id="{BD5188F5-D359-D110-1B26-FB52ED15FE9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589"/>
          <a:stretch>
            <a:fillRect/>
          </a:stretch>
        </p:blipFill>
        <p:spPr bwMode="auto">
          <a:xfrm>
            <a:off x="5146675" y="1592263"/>
            <a:ext cx="2463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a:extLst>
              <a:ext uri="{FF2B5EF4-FFF2-40B4-BE49-F238E27FC236}">
                <a16:creationId xmlns:a16="http://schemas.microsoft.com/office/drawing/2014/main" id="{CE820672-37FE-571A-4394-73C1462192E7}"/>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26628" name="Titre 1">
            <a:extLst>
              <a:ext uri="{FF2B5EF4-FFF2-40B4-BE49-F238E27FC236}">
                <a16:creationId xmlns:a16="http://schemas.microsoft.com/office/drawing/2014/main" id="{0935C8F3-9B9B-EA3C-5687-D2225307E51E}"/>
              </a:ext>
            </a:extLst>
          </p:cNvPr>
          <p:cNvSpPr>
            <a:spLocks noGrp="1"/>
          </p:cNvSpPr>
          <p:nvPr>
            <p:ph type="title"/>
          </p:nvPr>
        </p:nvSpPr>
        <p:spPr>
          <a:xfrm>
            <a:off x="353961" y="49213"/>
            <a:ext cx="11348883" cy="914400"/>
          </a:xfrm>
        </p:spPr>
        <p:txBody>
          <a:bodyPr>
            <a:normAutofit fontScale="90000"/>
          </a:bodyPr>
          <a:lstStyle/>
          <a:p>
            <a:r>
              <a:rPr lang="en-GB" altLang="en-US" sz="3600" b="1" dirty="0">
                <a:solidFill>
                  <a:srgbClr val="0070C0"/>
                </a:solidFill>
                <a:cs typeface="ヒラギノ角ゴ Pro W3"/>
              </a:rPr>
              <a:t>STREAM 2.0:</a:t>
            </a:r>
            <a:r>
              <a:rPr lang="ru-RU" altLang="en-US" sz="3600" b="1" dirty="0">
                <a:solidFill>
                  <a:srgbClr val="0070C0"/>
                </a:solidFill>
                <a:cs typeface="ヒラギノ角ゴ Pro W3"/>
              </a:rPr>
              <a:t> </a:t>
            </a:r>
            <a:r>
              <a:rPr lang="fr-FR" altLang="en-US" sz="3600" b="1" dirty="0">
                <a:solidFill>
                  <a:srgbClr val="0070C0"/>
                </a:solidFill>
                <a:cs typeface="ヒラギノ角ゴ Pro W3"/>
              </a:rPr>
              <a:t>Single</a:t>
            </a:r>
            <a:r>
              <a:rPr lang="en-GB" altLang="en-US" sz="3600" b="1" dirty="0">
                <a:solidFill>
                  <a:srgbClr val="0070C0"/>
                </a:solidFill>
                <a:cs typeface="ヒラギノ角ゴ Pro W3"/>
              </a:rPr>
              <a:t>-cell Trajectory </a:t>
            </a:r>
            <a:r>
              <a:rPr lang="en-GB" altLang="en-US" sz="3600" b="1" dirty="0" err="1">
                <a:solidFill>
                  <a:srgbClr val="0070C0"/>
                </a:solidFill>
                <a:cs typeface="ヒラギノ角ゴ Pro W3"/>
              </a:rPr>
              <a:t>REconstruction</a:t>
            </a:r>
            <a:r>
              <a:rPr lang="en-GB" altLang="en-US" sz="3600" b="1" dirty="0">
                <a:solidFill>
                  <a:srgbClr val="0070C0"/>
                </a:solidFill>
                <a:cs typeface="ヒラギノ角ゴ Pro W3"/>
              </a:rPr>
              <a:t> And Mapping</a:t>
            </a:r>
            <a:br>
              <a:rPr lang="en-GB" altLang="en-US" sz="2400" b="1" dirty="0">
                <a:cs typeface="ヒラギノ角ゴ Pro W3"/>
              </a:rPr>
            </a:br>
            <a:r>
              <a:rPr lang="en-GB" altLang="en-US" sz="2000" dirty="0">
                <a:cs typeface="ヒラギノ角ゴ Pro W3"/>
              </a:rPr>
              <a:t>Chen H. et al, Nat Comm, 2019 </a:t>
            </a:r>
          </a:p>
        </p:txBody>
      </p:sp>
      <p:sp>
        <p:nvSpPr>
          <p:cNvPr id="26629" name="ZoneTexte 12">
            <a:extLst>
              <a:ext uri="{FF2B5EF4-FFF2-40B4-BE49-F238E27FC236}">
                <a16:creationId xmlns:a16="http://schemas.microsoft.com/office/drawing/2014/main" id="{F1764DB0-4998-5109-11C5-E7D8CE7A5AED}"/>
              </a:ext>
            </a:extLst>
          </p:cNvPr>
          <p:cNvSpPr txBox="1">
            <a:spLocks noChangeArrowheads="1"/>
          </p:cNvSpPr>
          <p:nvPr/>
        </p:nvSpPr>
        <p:spPr bwMode="auto">
          <a:xfrm>
            <a:off x="9032873" y="1335088"/>
            <a:ext cx="296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800" dirty="0">
                <a:hlinkClick r:id="rId3"/>
              </a:rPr>
              <a:t>http://stream.pinellolab.org/</a:t>
            </a:r>
            <a:endParaRPr lang="en-GB" altLang="en-US" sz="1800" dirty="0"/>
          </a:p>
        </p:txBody>
      </p:sp>
      <p:pic>
        <p:nvPicPr>
          <p:cNvPr id="26630" name="Google Shape;171;p22">
            <a:extLst>
              <a:ext uri="{FF2B5EF4-FFF2-40B4-BE49-F238E27FC236}">
                <a16:creationId xmlns:a16="http://schemas.microsoft.com/office/drawing/2014/main" id="{CD74C4CD-54AB-F6DB-1F25-FBD28779326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429" t="46924"/>
          <a:stretch>
            <a:fillRect/>
          </a:stretch>
        </p:blipFill>
        <p:spPr bwMode="auto">
          <a:xfrm>
            <a:off x="1674814" y="1341439"/>
            <a:ext cx="2897187"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ZoneTexte 5">
            <a:extLst>
              <a:ext uri="{FF2B5EF4-FFF2-40B4-BE49-F238E27FC236}">
                <a16:creationId xmlns:a16="http://schemas.microsoft.com/office/drawing/2014/main" id="{A51415A5-A2FE-8C2E-A41D-9F10AE4C0B66}"/>
              </a:ext>
            </a:extLst>
          </p:cNvPr>
          <p:cNvSpPr txBox="1">
            <a:spLocks noChangeArrowheads="1"/>
          </p:cNvSpPr>
          <p:nvPr/>
        </p:nvSpPr>
        <p:spPr bwMode="auto">
          <a:xfrm>
            <a:off x="2017713" y="1214438"/>
            <a:ext cx="2582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800"/>
              <a:t>More general than tree </a:t>
            </a:r>
          </a:p>
          <a:p>
            <a:pPr>
              <a:spcBef>
                <a:spcPct val="0"/>
              </a:spcBef>
              <a:buFontTx/>
              <a:buNone/>
            </a:pPr>
            <a:r>
              <a:rPr lang="en-US" altLang="en-US" sz="1800"/>
              <a:t>graph topology</a:t>
            </a:r>
          </a:p>
        </p:txBody>
      </p:sp>
      <p:sp>
        <p:nvSpPr>
          <p:cNvPr id="26632" name="ZoneTexte 22">
            <a:extLst>
              <a:ext uri="{FF2B5EF4-FFF2-40B4-BE49-F238E27FC236}">
                <a16:creationId xmlns:a16="http://schemas.microsoft.com/office/drawing/2014/main" id="{F27E3687-8512-C9DB-6F3C-EC4F928AE5CB}"/>
              </a:ext>
            </a:extLst>
          </p:cNvPr>
          <p:cNvSpPr txBox="1">
            <a:spLocks noChangeArrowheads="1"/>
          </p:cNvSpPr>
          <p:nvPr/>
        </p:nvSpPr>
        <p:spPr bwMode="auto">
          <a:xfrm>
            <a:off x="5303838" y="1106488"/>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800"/>
              <a:t>Supervised graph </a:t>
            </a:r>
          </a:p>
          <a:p>
            <a:pPr algn="ctr">
              <a:spcBef>
                <a:spcPct val="0"/>
              </a:spcBef>
              <a:buFontTx/>
              <a:buNone/>
            </a:pPr>
            <a:r>
              <a:rPr lang="en-US" altLang="en-US" sz="1800"/>
              <a:t>learning</a:t>
            </a:r>
          </a:p>
        </p:txBody>
      </p:sp>
      <p:pic>
        <p:nvPicPr>
          <p:cNvPr id="26633" name="Image 6">
            <a:extLst>
              <a:ext uri="{FF2B5EF4-FFF2-40B4-BE49-F238E27FC236}">
                <a16:creationId xmlns:a16="http://schemas.microsoft.com/office/drawing/2014/main" id="{273D5927-6E23-A341-D4B4-0718641BB3C7}"/>
              </a:ext>
            </a:extLst>
          </p:cNvPr>
          <p:cNvPicPr>
            <a:picLocks noChangeAspect="1"/>
          </p:cNvPicPr>
          <p:nvPr/>
        </p:nvPicPr>
        <p:blipFill>
          <a:blip r:embed="rId5">
            <a:extLst>
              <a:ext uri="{28A0092B-C50C-407E-A947-70E740481C1C}">
                <a14:useLocalDpi xmlns:a14="http://schemas.microsoft.com/office/drawing/2010/main" val="0"/>
              </a:ext>
            </a:extLst>
          </a:blip>
          <a:srcRect r="53691"/>
          <a:stretch>
            <a:fillRect/>
          </a:stretch>
        </p:blipFill>
        <p:spPr bwMode="auto">
          <a:xfrm>
            <a:off x="5340351" y="4237038"/>
            <a:ext cx="180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ZoneTexte 25">
            <a:extLst>
              <a:ext uri="{FF2B5EF4-FFF2-40B4-BE49-F238E27FC236}">
                <a16:creationId xmlns:a16="http://schemas.microsoft.com/office/drawing/2014/main" id="{B6CE8976-852C-D63D-5680-132C655C512B}"/>
              </a:ext>
            </a:extLst>
          </p:cNvPr>
          <p:cNvSpPr txBox="1">
            <a:spLocks noChangeArrowheads="1"/>
          </p:cNvSpPr>
          <p:nvPr/>
        </p:nvSpPr>
        <p:spPr bwMode="auto">
          <a:xfrm>
            <a:off x="3190875" y="5743575"/>
            <a:ext cx="2184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US" altLang="en-US" sz="1800"/>
              <a:t>Scaling up</a:t>
            </a:r>
          </a:p>
          <a:p>
            <a:pPr>
              <a:spcBef>
                <a:spcPct val="0"/>
              </a:spcBef>
              <a:buFontTx/>
              <a:buNone/>
            </a:pPr>
            <a:r>
              <a:rPr lang="en-US" altLang="en-US" sz="1800"/>
              <a:t>Complex geometry</a:t>
            </a:r>
          </a:p>
          <a:p>
            <a:pPr>
              <a:spcBef>
                <a:spcPct val="0"/>
              </a:spcBef>
              <a:buFontTx/>
              <a:buNone/>
            </a:pPr>
            <a:r>
              <a:rPr lang="en-US" altLang="en-US" sz="1800"/>
              <a:t>Multi-omics support</a:t>
            </a:r>
          </a:p>
        </p:txBody>
      </p:sp>
      <p:pic>
        <p:nvPicPr>
          <p:cNvPr id="26635" name="Google Shape;931;p45">
            <a:extLst>
              <a:ext uri="{FF2B5EF4-FFF2-40B4-BE49-F238E27FC236}">
                <a16:creationId xmlns:a16="http://schemas.microsoft.com/office/drawing/2014/main" id="{335670CC-4DE1-C2C4-1CE4-85202173672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6963" y="4168776"/>
            <a:ext cx="171926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Image 5">
            <a:extLst>
              <a:ext uri="{FF2B5EF4-FFF2-40B4-BE49-F238E27FC236}">
                <a16:creationId xmlns:a16="http://schemas.microsoft.com/office/drawing/2014/main" id="{97446596-E875-8D1A-568D-625864389BC8}"/>
              </a:ext>
            </a:extLst>
          </p:cNvPr>
          <p:cNvPicPr>
            <a:picLocks noChangeAspect="1"/>
          </p:cNvPicPr>
          <p:nvPr/>
        </p:nvPicPr>
        <p:blipFill>
          <a:blip r:embed="rId7">
            <a:extLst>
              <a:ext uri="{28A0092B-C50C-407E-A947-70E740481C1C}">
                <a14:useLocalDpi xmlns:a14="http://schemas.microsoft.com/office/drawing/2010/main" val="0"/>
              </a:ext>
            </a:extLst>
          </a:blip>
          <a:srcRect r="57835"/>
          <a:stretch>
            <a:fillRect/>
          </a:stretch>
        </p:blipFill>
        <p:spPr bwMode="auto">
          <a:xfrm>
            <a:off x="7597776" y="3935414"/>
            <a:ext cx="2881313"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ZoneTexte 22">
            <a:extLst>
              <a:ext uri="{FF2B5EF4-FFF2-40B4-BE49-F238E27FC236}">
                <a16:creationId xmlns:a16="http://schemas.microsoft.com/office/drawing/2014/main" id="{C8E8E40D-B2DC-9638-2508-63CF4836FCA7}"/>
              </a:ext>
            </a:extLst>
          </p:cNvPr>
          <p:cNvSpPr txBox="1">
            <a:spLocks noChangeArrowheads="1"/>
          </p:cNvSpPr>
          <p:nvPr/>
        </p:nvSpPr>
        <p:spPr bwMode="auto">
          <a:xfrm>
            <a:off x="7994650" y="3194051"/>
            <a:ext cx="207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US" altLang="en-US" sz="1800"/>
              <a:t>Quantifying graph </a:t>
            </a:r>
          </a:p>
          <a:p>
            <a:pPr algn="ctr">
              <a:spcBef>
                <a:spcPct val="0"/>
              </a:spcBef>
              <a:buFontTx/>
              <a:buNone/>
            </a:pPr>
            <a:r>
              <a:rPr lang="en-US" altLang="en-US" sz="1800"/>
              <a:t>structure</a:t>
            </a:r>
          </a:p>
          <a:p>
            <a:pPr algn="ctr">
              <a:spcBef>
                <a:spcPct val="0"/>
              </a:spcBef>
              <a:buFontTx/>
              <a:buNone/>
            </a:pPr>
            <a:r>
              <a:rPr lang="en-US" altLang="en-US" sz="1800"/>
              <a:t>uncertainty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07110" cy="5991225"/>
          </a:xfrm>
        </p:spPr>
        <p:txBody>
          <a:bodyPr>
            <a:normAutofit/>
          </a:bodyPr>
          <a:lstStyle/>
          <a:p>
            <a:pPr marL="514350" indent="-514350"/>
            <a:r>
              <a:rPr lang="ru-RU" dirty="0"/>
              <a:t>Распределения данных в реальной жизни очень далеки от классических </a:t>
            </a:r>
            <a:r>
              <a:rPr lang="ru-RU" dirty="0" err="1"/>
              <a:t>i.i.d</a:t>
            </a:r>
            <a:r>
              <a:rPr lang="ru-RU" dirty="0"/>
              <a:t>. выборок из обычных распределений:</a:t>
            </a:r>
            <a:br>
              <a:rPr lang="ru-RU" dirty="0"/>
            </a:br>
            <a:br>
              <a:rPr lang="en-GB" b="1" dirty="0"/>
            </a:br>
            <a:r>
              <a:rPr lang="en-GB" dirty="0"/>
              <a:t>“</a:t>
            </a:r>
            <a:r>
              <a:rPr lang="en-GB" b="1" i="1" dirty="0"/>
              <a:t>the points we care about are from </a:t>
            </a:r>
            <a:br>
              <a:rPr lang="en-GB" b="1" i="1" dirty="0"/>
            </a:br>
            <a:r>
              <a:rPr lang="en-GB" b="1" i="1" dirty="0"/>
              <a:t> an extremely non-random distribution</a:t>
            </a:r>
            <a:r>
              <a:rPr lang="en-GB" dirty="0"/>
              <a:t>” </a:t>
            </a:r>
            <a:br>
              <a:rPr lang="en-GB" dirty="0"/>
            </a:br>
            <a:r>
              <a:rPr lang="en-GB" dirty="0"/>
              <a:t>(Geoffrey Hinton, private letter to ANG.)</a:t>
            </a:r>
          </a:p>
        </p:txBody>
      </p:sp>
      <p:sp>
        <p:nvSpPr>
          <p:cNvPr id="4" name="Slide Number Placeholder 3"/>
          <p:cNvSpPr>
            <a:spLocks noGrp="1"/>
          </p:cNvSpPr>
          <p:nvPr>
            <p:ph type="sldNum" sz="quarter" idx="12"/>
          </p:nvPr>
        </p:nvSpPr>
        <p:spPr/>
        <p:txBody>
          <a:bodyPr/>
          <a:lstStyle/>
          <a:p>
            <a:fld id="{B72D0B1B-00FF-4C44-A77D-37A8F800EEE6}" type="slidenum">
              <a:rPr lang="en-GB" smtClean="0"/>
              <a:t>4</a:t>
            </a:fld>
            <a:endParaRPr lang="en-GB"/>
          </a:p>
        </p:txBody>
      </p:sp>
    </p:spTree>
    <p:extLst>
      <p:ext uri="{BB962C8B-B14F-4D97-AF65-F5344CB8AC3E}">
        <p14:creationId xmlns:p14="http://schemas.microsoft.com/office/powerpoint/2010/main" val="3386110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413" y="548680"/>
            <a:ext cx="10574593" cy="6120680"/>
          </a:xfrm>
        </p:spPr>
        <p:txBody>
          <a:bodyPr>
            <a:noAutofit/>
          </a:bodyPr>
          <a:lstStyle/>
          <a:p>
            <a:r>
              <a:rPr lang="ru-RU" sz="2200" dirty="0"/>
              <a:t>А. Ю. Зиновьев, Визуализация многомерных данных, Красноярск, Изд. КГТУ, 2000. </a:t>
            </a:r>
            <a:br>
              <a:rPr lang="ru-RU" sz="2200" dirty="0"/>
            </a:br>
            <a:r>
              <a:rPr lang="en-GB" sz="2200" b="1" dirty="0">
                <a:hlinkClick r:id="rId2"/>
              </a:rPr>
              <a:t>https://pca.narod.ru/ZINANN.htm</a:t>
            </a:r>
            <a:r>
              <a:rPr lang="ru-RU" sz="2200" dirty="0"/>
              <a:t> </a:t>
            </a:r>
            <a:endParaRPr lang="ru-RU" sz="2200" b="1" dirty="0"/>
          </a:p>
          <a:p>
            <a:r>
              <a:rPr lang="en-GB" sz="2200" dirty="0"/>
              <a:t>A.N. Gorban, N.R. Sumner, and A.Y. Zinovyev, Topological grammars for data approximation, </a:t>
            </a:r>
            <a:r>
              <a:rPr lang="en-GB" sz="2200" i="1" dirty="0"/>
              <a:t>Applied Mathematics Letters</a:t>
            </a:r>
            <a:r>
              <a:rPr lang="en-GB" sz="2200" dirty="0"/>
              <a:t> Volume 20, Issue 4  (2007),  382-386. </a:t>
            </a:r>
            <a:r>
              <a:rPr lang="en-GB" sz="2200" b="1" i="0" u="none" strike="noStrike" dirty="0">
                <a:solidFill>
                  <a:srgbClr val="0272B1"/>
                </a:solidFill>
                <a:effectLst/>
                <a:latin typeface="ElsevierSans"/>
                <a:hlinkClick r:id="rId3" tooltip="Persistent link using digital object identifier"/>
              </a:rPr>
              <a:t>https://doi.org/10.1016/j.aml.2006.04.022</a:t>
            </a:r>
            <a:endParaRPr lang="en-GB" sz="2200" b="1" dirty="0"/>
          </a:p>
          <a:p>
            <a:r>
              <a:rPr lang="en-GB" sz="2200" dirty="0"/>
              <a:t>A. N. </a:t>
            </a:r>
            <a:r>
              <a:rPr lang="en-GB" sz="2200" dirty="0" err="1"/>
              <a:t>Gorban</a:t>
            </a:r>
            <a:r>
              <a:rPr lang="en-GB" sz="2200" dirty="0"/>
              <a:t>, A. Y. </a:t>
            </a:r>
            <a:r>
              <a:rPr lang="en-GB" sz="2200" dirty="0" err="1"/>
              <a:t>Zinovyev</a:t>
            </a:r>
            <a:r>
              <a:rPr lang="en-GB" sz="2200" dirty="0"/>
              <a:t>, Principal  Graphs and Manifolds. In: Handbook of Research on Machine Learning, IGI Global, 2009. 28-59.</a:t>
            </a:r>
            <a:br>
              <a:rPr lang="en-GB" sz="2200" dirty="0"/>
            </a:br>
            <a:r>
              <a:rPr lang="en-GB" sz="2200" dirty="0"/>
              <a:t>E-print: </a:t>
            </a:r>
            <a:r>
              <a:rPr lang="en-GB" sz="2200" b="1" dirty="0">
                <a:hlinkClick r:id="rId4"/>
              </a:rPr>
              <a:t>http://arxiv.org/abs/0809.0490</a:t>
            </a:r>
            <a:endParaRPr lang="en-GB" sz="2200" b="1" dirty="0"/>
          </a:p>
          <a:p>
            <a:r>
              <a:rPr lang="en-GB" sz="2200" dirty="0"/>
              <a:t>A. N. </a:t>
            </a:r>
            <a:r>
              <a:rPr lang="en-GB" sz="2200" dirty="0" err="1"/>
              <a:t>Gorban</a:t>
            </a:r>
            <a:r>
              <a:rPr lang="en-GB" sz="2200" dirty="0"/>
              <a:t>, A. </a:t>
            </a:r>
            <a:r>
              <a:rPr lang="en-GB" sz="2200" dirty="0" err="1"/>
              <a:t>Zinovyev</a:t>
            </a:r>
            <a:r>
              <a:rPr lang="en-GB" sz="2200" dirty="0"/>
              <a:t>, Principal manifolds and graphs in practice: from molecular biology to dynamical systems, </a:t>
            </a:r>
            <a:br>
              <a:rPr lang="en-GB" sz="2200" dirty="0"/>
            </a:br>
            <a:r>
              <a:rPr lang="en-GB" sz="2200" dirty="0"/>
              <a:t>International Journal of Neural Systems, Vol. 20, No. 3 (2010) 219-232,  E-print: </a:t>
            </a:r>
            <a:r>
              <a:rPr lang="en-GB" sz="2200" b="1" dirty="0">
                <a:hlinkClick r:id="rId5"/>
              </a:rPr>
              <a:t>http://arxiv.org/abs/1001.1122</a:t>
            </a:r>
            <a:endParaRPr lang="en-GB" sz="2200" b="1" dirty="0"/>
          </a:p>
          <a:p>
            <a:r>
              <a:rPr lang="en-GB" sz="2200" dirty="0"/>
              <a:t>H Chen, L </a:t>
            </a:r>
            <a:r>
              <a:rPr lang="en-GB" sz="2200" dirty="0" err="1"/>
              <a:t>Albergante</a:t>
            </a:r>
            <a:r>
              <a:rPr lang="en-GB" sz="2200" dirty="0"/>
              <a:t>, JY Hsu, CA Lareau, GL Bosco, J Guan, S Zhou, AN Gorban, DE Bauer, MJ </a:t>
            </a:r>
            <a:r>
              <a:rPr lang="en-GB" sz="2200" dirty="0" err="1"/>
              <a:t>Aryee</a:t>
            </a:r>
            <a:r>
              <a:rPr lang="en-GB" sz="2200" dirty="0"/>
              <a:t>, DM </a:t>
            </a:r>
            <a:r>
              <a:rPr lang="en-GB" sz="2200" dirty="0" err="1"/>
              <a:t>Langenau</a:t>
            </a:r>
            <a:r>
              <a:rPr lang="en-GB" sz="2200" dirty="0"/>
              <a:t>, A Zinovyev, JD </a:t>
            </a:r>
            <a:r>
              <a:rPr lang="en-GB" sz="2200" dirty="0" err="1"/>
              <a:t>Buenrostro</a:t>
            </a:r>
            <a:r>
              <a:rPr lang="en-GB" sz="2200" dirty="0"/>
              <a:t>, G-C Yuan, L </a:t>
            </a:r>
            <a:r>
              <a:rPr lang="en-GB" sz="2200" dirty="0" err="1"/>
              <a:t>Pinello</a:t>
            </a:r>
            <a:r>
              <a:rPr lang="en-GB" sz="2200" dirty="0"/>
              <a:t>,  Single-cell trajectories reconstruction, exploration and mapping of omics data with STREAM. Nature communications. 2019 Apr 23;10(1):1903. </a:t>
            </a:r>
            <a:r>
              <a:rPr lang="en-GB" sz="2200" b="1" dirty="0"/>
              <a:t> </a:t>
            </a:r>
            <a:r>
              <a:rPr lang="en-GB" sz="2200" b="1" u="sng" dirty="0">
                <a:hlinkClick r:id="rId6"/>
              </a:rPr>
              <a:t>https://doi.org/10.1038/s41467-019-09670-4</a:t>
            </a:r>
            <a:endParaRPr lang="ru-RU" sz="2200" b="1" u="sng" dirty="0"/>
          </a:p>
          <a:p>
            <a:r>
              <a:rPr lang="ru-RU" sz="2200" b="1" dirty="0"/>
              <a:t>Сайт – библиотека </a:t>
            </a:r>
            <a:r>
              <a:rPr lang="ru-RU" sz="2200" b="1" cap="all" dirty="0"/>
              <a:t>Нелинейный  метод  главных  компонент</a:t>
            </a:r>
            <a:r>
              <a:rPr lang="ru-RU" sz="2200" b="1" dirty="0"/>
              <a:t> </a:t>
            </a:r>
            <a:r>
              <a:rPr lang="en-GB" sz="2200" b="1" dirty="0">
                <a:hlinkClick r:id="rId7"/>
              </a:rPr>
              <a:t>https://pca.narod.ru/</a:t>
            </a:r>
            <a:r>
              <a:rPr lang="ru-RU" sz="2200" b="1" dirty="0"/>
              <a:t> </a:t>
            </a:r>
            <a:endParaRPr lang="en-GB" sz="2200" b="1" dirty="0"/>
          </a:p>
        </p:txBody>
      </p:sp>
    </p:spTree>
    <p:extLst>
      <p:ext uri="{BB962C8B-B14F-4D97-AF65-F5344CB8AC3E}">
        <p14:creationId xmlns:p14="http://schemas.microsoft.com/office/powerpoint/2010/main" val="1941660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406" y="242761"/>
            <a:ext cx="10345994" cy="5981059"/>
          </a:xfrm>
        </p:spPr>
        <p:txBody>
          <a:bodyPr>
            <a:noAutofit/>
          </a:bodyPr>
          <a:lstStyle/>
          <a:p>
            <a:r>
              <a:rPr lang="en-GB" sz="2000" dirty="0" err="1"/>
              <a:t>Albergante</a:t>
            </a:r>
            <a:r>
              <a:rPr lang="en-GB" sz="2000" dirty="0"/>
              <a:t>, L.; </a:t>
            </a:r>
            <a:r>
              <a:rPr lang="en-GB" sz="2000" dirty="0" err="1"/>
              <a:t>Mirkes</a:t>
            </a:r>
            <a:r>
              <a:rPr lang="en-GB" sz="2000" dirty="0"/>
              <a:t>, E.; Bac, J.; Chen, H.; Martin, A.; Faure, L.; </a:t>
            </a:r>
            <a:r>
              <a:rPr lang="en-GB" sz="2000" dirty="0" err="1"/>
              <a:t>Barillot</a:t>
            </a:r>
            <a:r>
              <a:rPr lang="en-GB" sz="2000" dirty="0"/>
              <a:t>, E.; </a:t>
            </a:r>
            <a:r>
              <a:rPr lang="en-GB" sz="2000" dirty="0" err="1"/>
              <a:t>Pinello</a:t>
            </a:r>
            <a:r>
              <a:rPr lang="en-GB" sz="2000" dirty="0"/>
              <a:t>, L.; Gorban, A.; </a:t>
            </a:r>
            <a:r>
              <a:rPr lang="en-GB" sz="2000" dirty="0" err="1"/>
              <a:t>Zinovyev</a:t>
            </a:r>
            <a:r>
              <a:rPr lang="en-GB" sz="2000" dirty="0"/>
              <a:t>, A. Robust and Scalable Learning of Complex Intrinsic Dataset Geometry via </a:t>
            </a:r>
            <a:r>
              <a:rPr lang="en-GB" sz="2000" dirty="0" err="1"/>
              <a:t>ElPiGraph</a:t>
            </a:r>
            <a:r>
              <a:rPr lang="en-GB" sz="2000" dirty="0"/>
              <a:t>. </a:t>
            </a:r>
            <a:r>
              <a:rPr lang="en-GB" sz="2000" i="1" dirty="0"/>
              <a:t>Entropy</a:t>
            </a:r>
            <a:r>
              <a:rPr lang="en-GB" sz="2000" dirty="0"/>
              <a:t> </a:t>
            </a:r>
            <a:r>
              <a:rPr lang="en-GB" sz="2000" b="1" dirty="0"/>
              <a:t>2020</a:t>
            </a:r>
            <a:r>
              <a:rPr lang="en-GB" sz="2000" dirty="0"/>
              <a:t>, </a:t>
            </a:r>
            <a:r>
              <a:rPr lang="en-GB" sz="2000" i="1" dirty="0"/>
              <a:t>22</a:t>
            </a:r>
            <a:r>
              <a:rPr lang="en-GB" sz="2000" dirty="0"/>
              <a:t>, 296. </a:t>
            </a:r>
            <a:r>
              <a:rPr lang="en-GB" sz="2000" b="1" dirty="0">
                <a:hlinkClick r:id="rId2"/>
              </a:rPr>
              <a:t>https://doi.org/10.3390/e22030296</a:t>
            </a:r>
            <a:endParaRPr lang="en-GB" sz="2000" b="1" dirty="0"/>
          </a:p>
          <a:p>
            <a:r>
              <a:rPr lang="en-GB" sz="2000" dirty="0" err="1"/>
              <a:t>Koltai</a:t>
            </a:r>
            <a:r>
              <a:rPr lang="en-GB" sz="2000" dirty="0"/>
              <a:t>, M., Noel, V., Zinovyev, A., Calzone, L., &amp; </a:t>
            </a:r>
            <a:r>
              <a:rPr lang="en-GB" sz="2000" dirty="0" err="1"/>
              <a:t>Barillot</a:t>
            </a:r>
            <a:r>
              <a:rPr lang="en-GB" sz="2000" dirty="0"/>
              <a:t>, E. (2020). Exact solving and sensitivity analysis of stochastic continuous time Boolean models. BMC bioinformatics, 21, 1-22. </a:t>
            </a:r>
            <a:r>
              <a:rPr lang="en-GB" sz="2000" b="1" i="0" dirty="0">
                <a:solidFill>
                  <a:srgbClr val="222222"/>
                </a:solidFill>
                <a:effectLst/>
                <a:latin typeface="Merriweather Sans" panose="020F0502020204030204" pitchFamily="2" charset="0"/>
                <a:hlinkClick r:id="rId3"/>
              </a:rPr>
              <a:t>https://doi.org/10.1186/s12859-020-03548-9</a:t>
            </a:r>
            <a:r>
              <a:rPr lang="en-GB" sz="2000" b="1" i="0" dirty="0">
                <a:solidFill>
                  <a:srgbClr val="222222"/>
                </a:solidFill>
                <a:effectLst/>
                <a:latin typeface="Merriweather Sans" panose="020F0502020204030204" pitchFamily="2" charset="0"/>
              </a:rPr>
              <a:t> </a:t>
            </a:r>
            <a:endParaRPr lang="en-GB" sz="2000" b="1" dirty="0"/>
          </a:p>
          <a:p>
            <a:r>
              <a:rPr lang="en-GB" sz="2000" dirty="0" err="1"/>
              <a:t>Golovenkin</a:t>
            </a:r>
            <a:r>
              <a:rPr lang="en-GB" sz="2000" dirty="0"/>
              <a:t>, S. E., Bac, J., </a:t>
            </a:r>
            <a:r>
              <a:rPr lang="en-GB" sz="2000" dirty="0" err="1"/>
              <a:t>Chervov</a:t>
            </a:r>
            <a:r>
              <a:rPr lang="en-GB" sz="2000" dirty="0"/>
              <a:t>, A., Mirkes, E. M., Orlova, Y. V., </a:t>
            </a:r>
            <a:r>
              <a:rPr lang="en-GB" sz="2000" dirty="0" err="1"/>
              <a:t>Barillot</a:t>
            </a:r>
            <a:r>
              <a:rPr lang="en-GB" sz="2000" dirty="0"/>
              <a:t>, E., ... Gorban, A.N. &amp; Zinovyev, A. (2020). Trajectories, bifurcations, and pseudo-time in large clinical datasets: Applications to myocardial infarction and diabetes data. </a:t>
            </a:r>
            <a:r>
              <a:rPr lang="en-GB" sz="2000" i="1" dirty="0" err="1"/>
              <a:t>GigaScience</a:t>
            </a:r>
            <a:r>
              <a:rPr lang="en-GB" sz="2000" dirty="0"/>
              <a:t>, 9(11), giaa128. </a:t>
            </a:r>
            <a:r>
              <a:rPr lang="en-GB" sz="2000" b="1" i="0" u="none" strike="noStrike" dirty="0">
                <a:solidFill>
                  <a:srgbClr val="006FB7"/>
                </a:solidFill>
                <a:effectLst/>
                <a:latin typeface="Source Sans Pro" panose="020B0503030403020204" pitchFamily="34" charset="0"/>
                <a:hlinkClick r:id="rId4"/>
              </a:rPr>
              <a:t>https://doi.org/10.1093/gigascience/giaa128</a:t>
            </a:r>
            <a:endParaRPr lang="en-GB" sz="2000" b="1" dirty="0"/>
          </a:p>
          <a:p>
            <a:r>
              <a:rPr lang="en-GB" sz="2000" dirty="0"/>
              <a:t>Zinovyev, A., Sadovsky, M., Calzone, L., </a:t>
            </a:r>
            <a:r>
              <a:rPr lang="en-GB" sz="2000" dirty="0" err="1"/>
              <a:t>Fouché</a:t>
            </a:r>
            <a:r>
              <a:rPr lang="en-GB" sz="2000" dirty="0"/>
              <a:t>, A., Groeneveld, C. S., </a:t>
            </a:r>
            <a:r>
              <a:rPr lang="en-GB" sz="2000" dirty="0" err="1"/>
              <a:t>Chervov</a:t>
            </a:r>
            <a:r>
              <a:rPr lang="en-GB" sz="2000" dirty="0"/>
              <a:t>, A., ... &amp; Gorban, A. N. (2022). </a:t>
            </a:r>
            <a:r>
              <a:rPr lang="en-GB" sz="2000" dirty="0" err="1"/>
              <a:t>Modeling</a:t>
            </a:r>
            <a:r>
              <a:rPr lang="en-GB" sz="2000" dirty="0"/>
              <a:t> progression of single cell populations through the cell cycle as a sequence of switches. Frontiers in Molecular Biosciences, 8, 793912. </a:t>
            </a:r>
            <a:r>
              <a:rPr lang="en-GB" sz="2000" b="1" i="0" u="none" strike="noStrike" dirty="0">
                <a:solidFill>
                  <a:srgbClr val="282828"/>
                </a:solidFill>
                <a:effectLst/>
                <a:latin typeface="MuseoSans"/>
                <a:hlinkClick r:id="rId5"/>
              </a:rPr>
              <a:t>https://doi.org/10.3389/fmolb.2021.793912</a:t>
            </a:r>
            <a:r>
              <a:rPr lang="en-GB" sz="2000" b="1" i="0" u="none" strike="noStrike" dirty="0">
                <a:solidFill>
                  <a:srgbClr val="282828"/>
                </a:solidFill>
                <a:effectLst/>
                <a:latin typeface="MuseoSans"/>
              </a:rPr>
              <a:t> </a:t>
            </a:r>
          </a:p>
          <a:p>
            <a:r>
              <a:rPr lang="en-GB" sz="2000" dirty="0"/>
              <a:t>Bell, A. J., Ram, S., Labaki, W. W., Murray, S., </a:t>
            </a:r>
            <a:r>
              <a:rPr lang="en-GB" sz="2000" dirty="0" err="1"/>
              <a:t>Kazerooni</a:t>
            </a:r>
            <a:r>
              <a:rPr lang="en-GB" sz="2000" dirty="0"/>
              <a:t>, E. A., Martinez, F.J., Hatt, C.R., Wang, J.M., Ivanov, V., McGettigan, P., </a:t>
            </a:r>
            <a:r>
              <a:rPr lang="en-GB" sz="2000" dirty="0" err="1"/>
              <a:t>Khokhlovich</a:t>
            </a:r>
            <a:r>
              <a:rPr lang="en-GB" sz="2000" dirty="0"/>
              <a:t>, E., Maiorino, E., Suryadevara, R., </a:t>
            </a:r>
            <a:r>
              <a:rPr lang="en-GB" sz="2000" dirty="0" err="1"/>
              <a:t>Boueiz</a:t>
            </a:r>
            <a:r>
              <a:rPr lang="en-GB" sz="2000" dirty="0"/>
              <a:t>, A., Castaldi, P., Mirkes, E.M., Zinovyev, A., Gorban, A.N., Galban, C.J., &amp; Han, M. K. (2025). Temporal Exploration of COPD Phenotypes: Insights from the </a:t>
            </a:r>
            <a:r>
              <a:rPr lang="en-GB" sz="2000" dirty="0" err="1"/>
              <a:t>COPDGene</a:t>
            </a:r>
            <a:r>
              <a:rPr lang="en-GB" sz="2000" dirty="0"/>
              <a:t> and SPIROMICS Cohorts. </a:t>
            </a:r>
            <a:r>
              <a:rPr lang="en-GB" sz="2000" i="1" dirty="0"/>
              <a:t>American Journal of Respiratory and Critical Care Medicine</a:t>
            </a:r>
            <a:r>
              <a:rPr lang="en-GB" sz="2000" dirty="0"/>
              <a:t>, (</a:t>
            </a:r>
            <a:r>
              <a:rPr lang="en-GB" sz="2000" dirty="0" err="1"/>
              <a:t>ja</a:t>
            </a:r>
            <a:r>
              <a:rPr lang="en-GB" sz="2000" dirty="0"/>
              <a:t>). </a:t>
            </a:r>
            <a:r>
              <a:rPr lang="en-GB" sz="2000" u="sng" dirty="0">
                <a:hlinkClick r:id="rId6"/>
              </a:rPr>
              <a:t>https://doi.org/10.1164/rccm.202401-0127OC</a:t>
            </a:r>
            <a:endParaRPr lang="en-GB" sz="2000" b="1" dirty="0"/>
          </a:p>
        </p:txBody>
      </p:sp>
    </p:spTree>
    <p:extLst>
      <p:ext uri="{BB962C8B-B14F-4D97-AF65-F5344CB8AC3E}">
        <p14:creationId xmlns:p14="http://schemas.microsoft.com/office/powerpoint/2010/main" val="1280473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5E8D3-69A8-3212-4DFD-B21A80C63915}"/>
              </a:ext>
            </a:extLst>
          </p:cNvPr>
          <p:cNvSpPr>
            <a:spLocks noGrp="1"/>
          </p:cNvSpPr>
          <p:nvPr>
            <p:ph idx="1"/>
          </p:nvPr>
        </p:nvSpPr>
        <p:spPr>
          <a:xfrm>
            <a:off x="919121" y="1113526"/>
            <a:ext cx="10515600" cy="4351338"/>
          </a:xfrm>
        </p:spPr>
        <p:txBody>
          <a:bodyPr/>
          <a:lstStyle/>
          <a:p>
            <a:pPr marL="0" indent="0">
              <a:buNone/>
            </a:pPr>
            <a:r>
              <a:rPr lang="en-US" dirty="0"/>
              <a:t>M</a:t>
            </a:r>
            <a:r>
              <a:rPr lang="en-GB" dirty="0"/>
              <a:t>ore – just go to GOOGLE SCHOLAR:</a:t>
            </a:r>
          </a:p>
          <a:p>
            <a:r>
              <a:rPr lang="en-GB" dirty="0"/>
              <a:t>Gorban</a:t>
            </a:r>
            <a:r>
              <a:rPr lang="ru-RU" dirty="0"/>
              <a:t> </a:t>
            </a:r>
            <a:r>
              <a:rPr lang="en-GB" b="1" dirty="0">
                <a:hlinkClick r:id="rId2"/>
              </a:rPr>
              <a:t>https://scholar.google.com/</a:t>
            </a:r>
            <a:r>
              <a:rPr lang="en-GB" b="1" dirty="0" err="1">
                <a:hlinkClick r:id="rId2"/>
              </a:rPr>
              <a:t>citations?user</a:t>
            </a:r>
            <a:r>
              <a:rPr lang="en-GB" b="1" dirty="0">
                <a:hlinkClick r:id="rId2"/>
              </a:rPr>
              <a:t>=D8XkcCIAAAAJ&amp;hl=</a:t>
            </a:r>
            <a:r>
              <a:rPr lang="en-GB" b="1" dirty="0" err="1">
                <a:hlinkClick r:id="rId2"/>
              </a:rPr>
              <a:t>ru</a:t>
            </a:r>
            <a:r>
              <a:rPr lang="en-GB" b="1" dirty="0">
                <a:hlinkClick r:id="rId2"/>
              </a:rPr>
              <a:t>‬</a:t>
            </a:r>
            <a:r>
              <a:rPr lang="en-GB" b="1" dirty="0"/>
              <a:t> </a:t>
            </a:r>
          </a:p>
          <a:p>
            <a:r>
              <a:rPr lang="en-GB" dirty="0"/>
              <a:t>Zinovyev</a:t>
            </a:r>
            <a:r>
              <a:rPr lang="ru-RU" dirty="0"/>
              <a:t> </a:t>
            </a:r>
            <a:r>
              <a:rPr lang="en-GB" b="1" dirty="0">
                <a:hlinkClick r:id="rId3"/>
              </a:rPr>
              <a:t>https://scholar.google.com/citations?user=r29H9sQAAAAJ&amp;hl=ru</a:t>
            </a:r>
            <a:r>
              <a:rPr lang="en-GB" b="1" dirty="0"/>
              <a:t> </a:t>
            </a:r>
          </a:p>
          <a:p>
            <a:pPr marL="0" indent="0">
              <a:buNone/>
            </a:pPr>
            <a:r>
              <a:rPr lang="en-GB" dirty="0"/>
              <a:t>Software – on </a:t>
            </a:r>
            <a:r>
              <a:rPr lang="en-GB" dirty="0" err="1"/>
              <a:t>github</a:t>
            </a:r>
            <a:r>
              <a:rPr lang="en-GB" dirty="0"/>
              <a:t>:</a:t>
            </a:r>
            <a:r>
              <a:rPr lang="ru-RU" dirty="0"/>
              <a:t> </a:t>
            </a:r>
            <a:endParaRPr lang="en-GB" dirty="0"/>
          </a:p>
          <a:p>
            <a:r>
              <a:rPr lang="en-GB" b="1" dirty="0">
                <a:hlinkClick r:id="rId4"/>
              </a:rPr>
              <a:t>https://github.com/lamhda</a:t>
            </a:r>
            <a:r>
              <a:rPr lang="en-GB" b="1" dirty="0"/>
              <a:t> </a:t>
            </a:r>
            <a:r>
              <a:rPr lang="ru-RU" b="1" dirty="0"/>
              <a:t> </a:t>
            </a:r>
            <a:endParaRPr lang="en-GB" b="1" dirty="0"/>
          </a:p>
          <a:p>
            <a:r>
              <a:rPr lang="en-GB" b="1" dirty="0">
                <a:hlinkClick r:id="rId5"/>
              </a:rPr>
              <a:t>https://github.com/Mirkes</a:t>
            </a:r>
            <a:r>
              <a:rPr lang="en-GB" b="1" dirty="0"/>
              <a:t> </a:t>
            </a:r>
          </a:p>
          <a:p>
            <a:endParaRPr lang="en-GB" dirty="0"/>
          </a:p>
        </p:txBody>
      </p:sp>
    </p:spTree>
    <p:extLst>
      <p:ext uri="{BB962C8B-B14F-4D97-AF65-F5344CB8AC3E}">
        <p14:creationId xmlns:p14="http://schemas.microsoft.com/office/powerpoint/2010/main" val="2423767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08480864-484D-906B-CAAE-70A4FBF21BDC}"/>
              </a:ext>
            </a:extLst>
          </p:cNvPr>
          <p:cNvSpPr>
            <a:spLocks noChangeArrowheads="1"/>
          </p:cNvSpPr>
          <p:nvPr/>
        </p:nvSpPr>
        <p:spPr bwMode="auto">
          <a:xfrm>
            <a:off x="1524000" y="5340351"/>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8067" name="Titre 1">
            <a:extLst>
              <a:ext uri="{FF2B5EF4-FFF2-40B4-BE49-F238E27FC236}">
                <a16:creationId xmlns:a16="http://schemas.microsoft.com/office/drawing/2014/main" id="{4EAF5221-921B-0C97-F39E-DCFD35EBEF97}"/>
              </a:ext>
            </a:extLst>
          </p:cNvPr>
          <p:cNvSpPr>
            <a:spLocks noGrp="1"/>
          </p:cNvSpPr>
          <p:nvPr>
            <p:ph type="title"/>
          </p:nvPr>
        </p:nvSpPr>
        <p:spPr>
          <a:xfrm>
            <a:off x="757280" y="280805"/>
            <a:ext cx="10515600" cy="623017"/>
          </a:xfrm>
        </p:spPr>
        <p:txBody>
          <a:bodyPr>
            <a:normAutofit fontScale="90000"/>
          </a:bodyPr>
          <a:lstStyle/>
          <a:p>
            <a:r>
              <a:rPr lang="ru-RU" altLang="en-US" dirty="0">
                <a:cs typeface="ヒラギノ角ゴ Pro W3"/>
              </a:rPr>
              <a:t>Итог</a:t>
            </a:r>
            <a:endParaRPr lang="en-US" altLang="en-US" dirty="0">
              <a:cs typeface="ヒラギノ角ゴ Pro W3"/>
            </a:endParaRPr>
          </a:p>
        </p:txBody>
      </p:sp>
      <p:sp>
        <p:nvSpPr>
          <p:cNvPr id="88068" name="Espace réservé du contenu 2">
            <a:extLst>
              <a:ext uri="{FF2B5EF4-FFF2-40B4-BE49-F238E27FC236}">
                <a16:creationId xmlns:a16="http://schemas.microsoft.com/office/drawing/2014/main" id="{7CB2270A-5864-FB99-19F9-39834318A53E}"/>
              </a:ext>
            </a:extLst>
          </p:cNvPr>
          <p:cNvSpPr>
            <a:spLocks noGrp="1"/>
          </p:cNvSpPr>
          <p:nvPr>
            <p:ph idx="1"/>
          </p:nvPr>
        </p:nvSpPr>
        <p:spPr>
          <a:xfrm>
            <a:off x="567813" y="1052514"/>
            <a:ext cx="11127658" cy="5440361"/>
          </a:xfrm>
        </p:spPr>
        <p:txBody>
          <a:bodyPr>
            <a:normAutofit fontScale="92500" lnSpcReduction="20000"/>
          </a:bodyPr>
          <a:lstStyle/>
          <a:p>
            <a:r>
              <a:rPr lang="ru-RU" altLang="en-US" sz="2400" dirty="0">
                <a:cs typeface="ヒラギノ角ゴ Pro W3"/>
              </a:rPr>
              <a:t>Во многих случаях вселенная данных состоит из траекторий с ветвлениями и коллапсами, заданными синхронными данными.</a:t>
            </a:r>
          </a:p>
          <a:p>
            <a:r>
              <a:rPr lang="ru-RU" altLang="en-US" sz="2400" dirty="0">
                <a:cs typeface="ヒラギノ角ゴ Pro W3"/>
              </a:rPr>
              <a:t>Эластичный Главный граф (</a:t>
            </a:r>
            <a:r>
              <a:rPr lang="en-GB" altLang="en-US" sz="2400" dirty="0">
                <a:cs typeface="ヒラギノ角ゴ Pro W3"/>
              </a:rPr>
              <a:t>E</a:t>
            </a:r>
            <a:r>
              <a:rPr lang="en-US" altLang="en-US" sz="2400" dirty="0">
                <a:cs typeface="ヒラギノ角ゴ Pro W3"/>
              </a:rPr>
              <a:t>l</a:t>
            </a:r>
            <a:r>
              <a:rPr lang="en-GB" altLang="en-US" sz="2400" dirty="0" err="1">
                <a:cs typeface="ヒラギノ角ゴ Pro W3"/>
              </a:rPr>
              <a:t>PiGraph</a:t>
            </a:r>
            <a:r>
              <a:rPr lang="en-GB" altLang="en-US" sz="2400" dirty="0">
                <a:cs typeface="ヒラギノ角ゴ Pro W3"/>
              </a:rPr>
              <a:t>)</a:t>
            </a:r>
            <a:r>
              <a:rPr lang="en-US" altLang="en-US" sz="2400" dirty="0">
                <a:cs typeface="ヒラギノ角ゴ Pro W3"/>
              </a:rPr>
              <a:t> </a:t>
            </a:r>
            <a:r>
              <a:rPr lang="ru-RU" altLang="en-US" sz="2400" dirty="0">
                <a:cs typeface="ヒラギノ角ゴ Pro W3"/>
              </a:rPr>
              <a:t>отыскивает нити плотности и объединяет их в связный граф. </a:t>
            </a:r>
          </a:p>
          <a:p>
            <a:r>
              <a:rPr lang="en-GB" altLang="en-US" sz="2400" dirty="0">
                <a:cs typeface="ヒラギノ角ゴ Pro W3"/>
              </a:rPr>
              <a:t>E</a:t>
            </a:r>
            <a:r>
              <a:rPr lang="en-US" altLang="en-US" sz="2400" dirty="0">
                <a:cs typeface="ヒラギノ角ゴ Pro W3"/>
              </a:rPr>
              <a:t>l</a:t>
            </a:r>
            <a:r>
              <a:rPr lang="en-GB" altLang="en-US" sz="2400" dirty="0" err="1">
                <a:cs typeface="ヒラギノ角ゴ Pro W3"/>
              </a:rPr>
              <a:t>PiGraph</a:t>
            </a:r>
            <a:r>
              <a:rPr lang="ru-RU" altLang="en-US" sz="2400" dirty="0">
                <a:cs typeface="ヒラギノ角ゴ Pro W3"/>
              </a:rPr>
              <a:t> основан на двух принципах: гармоническом погружении  графа и топологических грамматиках. </a:t>
            </a:r>
          </a:p>
          <a:p>
            <a:r>
              <a:rPr lang="ru-RU" altLang="en-US" sz="2400" dirty="0">
                <a:cs typeface="ヒラギノ角ゴ Pro W3"/>
              </a:rPr>
              <a:t>Гармоничность используется для ограничения геометрической сложности главного графа (обобщение гладкости)</a:t>
            </a:r>
          </a:p>
          <a:p>
            <a:r>
              <a:rPr lang="ru-RU" altLang="en-US" sz="2400" dirty="0">
                <a:cs typeface="ヒラギノ角ゴ Pro W3"/>
              </a:rPr>
              <a:t>Топологические грамматики используются для оптимизации структуры главного графа</a:t>
            </a:r>
          </a:p>
          <a:p>
            <a:r>
              <a:rPr lang="en-GB" altLang="en-US" sz="2400" dirty="0">
                <a:cs typeface="ヒラギノ角ゴ Pro W3"/>
              </a:rPr>
              <a:t>E</a:t>
            </a:r>
            <a:r>
              <a:rPr lang="en-US" altLang="en-US" sz="2400" dirty="0">
                <a:cs typeface="ヒラギノ角ゴ Pro W3"/>
              </a:rPr>
              <a:t>l</a:t>
            </a:r>
            <a:r>
              <a:rPr lang="en-GB" altLang="en-US" sz="2400" dirty="0" err="1">
                <a:cs typeface="ヒラギノ角ゴ Pro W3"/>
              </a:rPr>
              <a:t>PiGraph</a:t>
            </a:r>
            <a:r>
              <a:rPr lang="ru-RU" altLang="en-US" sz="2400" dirty="0">
                <a:cs typeface="ヒラギノ角ゴ Pro W3"/>
              </a:rPr>
              <a:t> -&gt; специализированные (например, одноклеточные) и универсальные инструменты для исследовательского анализа</a:t>
            </a:r>
          </a:p>
          <a:p>
            <a:r>
              <a:rPr lang="ru-RU" altLang="en-US" sz="2400" dirty="0">
                <a:cs typeface="ヒラギノ角ゴ Pro W3"/>
              </a:rPr>
              <a:t>Это работает даже при больших размерностях, когда плотность вероятности не определена точно</a:t>
            </a:r>
          </a:p>
          <a:p>
            <a:r>
              <a:rPr lang="ru-RU" altLang="en-US" sz="2400" dirty="0">
                <a:cs typeface="ヒラギノ角ゴ Pro W3"/>
              </a:rPr>
              <a:t>Различные обобщения: например, смешанные модели на основе графов</a:t>
            </a:r>
            <a:endParaRPr lang="en-GB" altLang="en-US" sz="2400" dirty="0">
              <a:cs typeface="ヒラギノ角ゴ Pro W3"/>
            </a:endParaRPr>
          </a:p>
          <a:p>
            <a:r>
              <a:rPr lang="ru-RU" altLang="en-US" sz="2400" dirty="0">
                <a:cs typeface="ヒラギノ角ゴ Pro W3"/>
              </a:rPr>
              <a:t>Проблема: необходимы эффективные методы для выявления структур непостоянных размерностей (комплексов основных ячеек)</a:t>
            </a:r>
          </a:p>
          <a:p>
            <a:r>
              <a:rPr lang="ru-RU" altLang="en-US" sz="2400" dirty="0">
                <a:cs typeface="ヒラギノ角ゴ Pro W3"/>
              </a:rPr>
              <a:t>Онтология! Самая загадочная и фундаментальная часть анализа данных!</a:t>
            </a:r>
            <a:endParaRPr lang="en-US" altLang="en-US" sz="2400" dirty="0">
              <a:cs typeface="ヒラギノ角ゴ Pro W3"/>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C6B77F07-51DD-721A-3F33-9DC8E837B7B4}"/>
              </a:ext>
            </a:extLst>
          </p:cNvPr>
          <p:cNvSpPr>
            <a:spLocks noChangeArrowheads="1"/>
          </p:cNvSpPr>
          <p:nvPr/>
        </p:nvSpPr>
        <p:spPr bwMode="auto">
          <a:xfrm>
            <a:off x="1524000" y="536257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sp>
        <p:nvSpPr>
          <p:cNvPr id="89091" name="Rectangle 4">
            <a:extLst>
              <a:ext uri="{FF2B5EF4-FFF2-40B4-BE49-F238E27FC236}">
                <a16:creationId xmlns:a16="http://schemas.microsoft.com/office/drawing/2014/main" id="{6FAC863A-F2CA-D82F-7BFA-68873264812E}"/>
              </a:ext>
            </a:extLst>
          </p:cNvPr>
          <p:cNvSpPr>
            <a:spLocks noChangeArrowheads="1"/>
          </p:cNvSpPr>
          <p:nvPr/>
        </p:nvSpPr>
        <p:spPr bwMode="auto">
          <a:xfrm>
            <a:off x="1476375" y="4581526"/>
            <a:ext cx="9144000" cy="1495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endParaRPr lang="en-US" altLang="en-US" sz="1600"/>
          </a:p>
        </p:txBody>
      </p:sp>
      <p:pic>
        <p:nvPicPr>
          <p:cNvPr id="89092" name="Image 3">
            <a:extLst>
              <a:ext uri="{FF2B5EF4-FFF2-40B4-BE49-F238E27FC236}">
                <a16:creationId xmlns:a16="http://schemas.microsoft.com/office/drawing/2014/main" id="{3E0D14EA-7492-5C84-9AE0-02F2919223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5964" y="4513264"/>
            <a:ext cx="12461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itre 1">
            <a:extLst>
              <a:ext uri="{FF2B5EF4-FFF2-40B4-BE49-F238E27FC236}">
                <a16:creationId xmlns:a16="http://schemas.microsoft.com/office/drawing/2014/main" id="{34166C74-DFAB-9A4D-0CE7-85570C4906A2}"/>
              </a:ext>
            </a:extLst>
          </p:cNvPr>
          <p:cNvSpPr>
            <a:spLocks noGrp="1"/>
          </p:cNvSpPr>
          <p:nvPr>
            <p:ph type="title"/>
          </p:nvPr>
        </p:nvSpPr>
        <p:spPr/>
        <p:txBody>
          <a:bodyPr/>
          <a:lstStyle/>
          <a:p>
            <a:r>
              <a:rPr lang="en-GB" altLang="en-US" dirty="0">
                <a:cs typeface="ヒラギノ角ゴ Pro W3"/>
              </a:rPr>
              <a:t>Acknowledgements</a:t>
            </a:r>
          </a:p>
        </p:txBody>
      </p:sp>
      <p:pic>
        <p:nvPicPr>
          <p:cNvPr id="89094" name="Picture 24" descr="Résultat de recherche d'images pour &quot;luca albergante&quot;">
            <a:extLst>
              <a:ext uri="{FF2B5EF4-FFF2-40B4-BE49-F238E27FC236}">
                <a16:creationId xmlns:a16="http://schemas.microsoft.com/office/drawing/2014/main" id="{37F5B4B0-9704-09A0-2CC6-6A18A532E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688" y="1746251"/>
            <a:ext cx="11049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9" descr="Résultat de recherche d'images pour &quot;emmanuel barillot&quot;">
            <a:extLst>
              <a:ext uri="{FF2B5EF4-FFF2-40B4-BE49-F238E27FC236}">
                <a16:creationId xmlns:a16="http://schemas.microsoft.com/office/drawing/2014/main" id="{7BDD9B8C-D0B1-93B9-0961-AAEB1DE3B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988" y="1749426"/>
            <a:ext cx="1149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ZoneTexte 28">
            <a:extLst>
              <a:ext uri="{FF2B5EF4-FFF2-40B4-BE49-F238E27FC236}">
                <a16:creationId xmlns:a16="http://schemas.microsoft.com/office/drawing/2014/main" id="{1E93FFB4-0830-906D-C039-49AAC394A300}"/>
              </a:ext>
            </a:extLst>
          </p:cNvPr>
          <p:cNvSpPr txBox="1">
            <a:spLocks noChangeArrowheads="1"/>
          </p:cNvSpPr>
          <p:nvPr/>
        </p:nvSpPr>
        <p:spPr bwMode="auto">
          <a:xfrm>
            <a:off x="5727700" y="2887663"/>
            <a:ext cx="121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000"/>
              <a:t>Emmanuel Batillot</a:t>
            </a:r>
          </a:p>
          <a:p>
            <a:pPr algn="ctr">
              <a:spcBef>
                <a:spcPct val="0"/>
              </a:spcBef>
              <a:buFontTx/>
              <a:buNone/>
            </a:pPr>
            <a:r>
              <a:rPr lang="en-GB" altLang="en-US" sz="1000"/>
              <a:t>Institut Curie</a:t>
            </a:r>
          </a:p>
        </p:txBody>
      </p:sp>
      <p:sp>
        <p:nvSpPr>
          <p:cNvPr id="42" name="Rectangle 41">
            <a:extLst>
              <a:ext uri="{FF2B5EF4-FFF2-40B4-BE49-F238E27FC236}">
                <a16:creationId xmlns:a16="http://schemas.microsoft.com/office/drawing/2014/main" id="{66ECDFAC-F522-0E26-98E7-A1ED55691125}"/>
              </a:ext>
            </a:extLst>
          </p:cNvPr>
          <p:cNvSpPr/>
          <p:nvPr/>
        </p:nvSpPr>
        <p:spPr>
          <a:xfrm>
            <a:off x="6916739" y="2868613"/>
            <a:ext cx="1067921" cy="253916"/>
          </a:xfrm>
          <a:prstGeom prst="rect">
            <a:avLst/>
          </a:prstGeom>
        </p:spPr>
        <p:txBody>
          <a:bodyPr wrap="none">
            <a:spAutoFit/>
          </a:bodyPr>
          <a:lstStyle/>
          <a:p>
            <a:pPr>
              <a:defRPr/>
            </a:pPr>
            <a:r>
              <a:rPr lang="en-GB" sz="1050" dirty="0">
                <a:ea typeface="ヒラギノ角ゴ Pro W3" pitchFamily="4" charset="-128"/>
              </a:rPr>
              <a:t>Luca </a:t>
            </a:r>
            <a:r>
              <a:rPr lang="en-GB" sz="1050" dirty="0" err="1">
                <a:ea typeface="ヒラギノ角ゴ Pro W3" pitchFamily="4" charset="-128"/>
              </a:rPr>
              <a:t>Albergante</a:t>
            </a:r>
            <a:endParaRPr lang="en-GB" sz="1050" dirty="0">
              <a:ea typeface="ヒラギノ角ゴ Pro W3" pitchFamily="4" charset="-128"/>
            </a:endParaRPr>
          </a:p>
        </p:txBody>
      </p:sp>
      <p:sp>
        <p:nvSpPr>
          <p:cNvPr id="89098" name="ZoneTexte 44">
            <a:extLst>
              <a:ext uri="{FF2B5EF4-FFF2-40B4-BE49-F238E27FC236}">
                <a16:creationId xmlns:a16="http://schemas.microsoft.com/office/drawing/2014/main" id="{74F183FA-F886-DF9B-F7EC-AA02287777E7}"/>
              </a:ext>
            </a:extLst>
          </p:cNvPr>
          <p:cNvSpPr txBox="1">
            <a:spLocks noChangeArrowheads="1"/>
          </p:cNvSpPr>
          <p:nvPr/>
        </p:nvSpPr>
        <p:spPr bwMode="auto">
          <a:xfrm>
            <a:off x="4970463" y="1203325"/>
            <a:ext cx="2349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600"/>
              <a:t>ElPiGraph development</a:t>
            </a:r>
          </a:p>
        </p:txBody>
      </p:sp>
      <p:sp>
        <p:nvSpPr>
          <p:cNvPr id="48" name="Rectangle 47">
            <a:extLst>
              <a:ext uri="{FF2B5EF4-FFF2-40B4-BE49-F238E27FC236}">
                <a16:creationId xmlns:a16="http://schemas.microsoft.com/office/drawing/2014/main" id="{A2C8E7B2-FDF7-650C-6C9F-244E33EA3BE1}"/>
              </a:ext>
            </a:extLst>
          </p:cNvPr>
          <p:cNvSpPr/>
          <p:nvPr/>
        </p:nvSpPr>
        <p:spPr>
          <a:xfrm>
            <a:off x="1126659" y="2889250"/>
            <a:ext cx="1834007" cy="738664"/>
          </a:xfrm>
          <a:prstGeom prst="rect">
            <a:avLst/>
          </a:prstGeom>
        </p:spPr>
        <p:txBody>
          <a:bodyPr wrap="square">
            <a:spAutoFit/>
          </a:bodyPr>
          <a:lstStyle/>
          <a:p>
            <a:pPr algn="ctr">
              <a:defRPr/>
            </a:pPr>
            <a:r>
              <a:rPr lang="en-GB" sz="1050" dirty="0">
                <a:ea typeface="ヒラギノ角ゴ Pro W3" pitchFamily="4" charset="-128"/>
              </a:rPr>
              <a:t>Andrei Zinovyev</a:t>
            </a:r>
            <a:br>
              <a:rPr lang="en-GB" sz="1050" dirty="0">
                <a:ea typeface="ヒラギノ角ゴ Pro W3" pitchFamily="4" charset="-128"/>
              </a:rPr>
            </a:br>
            <a:r>
              <a:rPr lang="en-GB" sz="1050" dirty="0" err="1">
                <a:ea typeface="ヒラギノ角ゴ Pro W3" pitchFamily="4" charset="-128"/>
              </a:rPr>
              <a:t>Institut</a:t>
            </a:r>
            <a:r>
              <a:rPr lang="en-GB" sz="1050" dirty="0">
                <a:ea typeface="ヒラギノ角ゴ Pro W3" pitchFamily="4" charset="-128"/>
              </a:rPr>
              <a:t> Curie and Paris Artificial Intelligence Institute </a:t>
            </a:r>
          </a:p>
          <a:p>
            <a:pPr algn="ctr">
              <a:defRPr/>
            </a:pPr>
            <a:endParaRPr lang="en-GB" sz="1050" dirty="0">
              <a:ea typeface="ヒラギノ角ゴ Pro W3" pitchFamily="4" charset="-128"/>
            </a:endParaRPr>
          </a:p>
        </p:txBody>
      </p:sp>
      <p:pic>
        <p:nvPicPr>
          <p:cNvPr id="89101" name="Image 2">
            <a:extLst>
              <a:ext uri="{FF2B5EF4-FFF2-40B4-BE49-F238E27FC236}">
                <a16:creationId xmlns:a16="http://schemas.microsoft.com/office/drawing/2014/main" id="{7D59F2DC-3A89-5E76-B573-2247DD1D94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3696" y="1684026"/>
            <a:ext cx="93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635B6307-FE01-BC1F-D035-103C44D321CE}"/>
              </a:ext>
            </a:extLst>
          </p:cNvPr>
          <p:cNvSpPr/>
          <p:nvPr/>
        </p:nvSpPr>
        <p:spPr>
          <a:xfrm>
            <a:off x="3005805" y="2820988"/>
            <a:ext cx="978152" cy="738664"/>
          </a:xfrm>
          <a:prstGeom prst="rect">
            <a:avLst/>
          </a:prstGeom>
        </p:spPr>
        <p:txBody>
          <a:bodyPr wrap="none">
            <a:spAutoFit/>
          </a:bodyPr>
          <a:lstStyle/>
          <a:p>
            <a:pPr algn="ctr">
              <a:defRPr/>
            </a:pPr>
            <a:r>
              <a:rPr lang="en-GB" sz="1050" dirty="0" err="1">
                <a:ea typeface="ヒラギノ角ゴ Pro W3" pitchFamily="4" charset="-128"/>
              </a:rPr>
              <a:t>Evgeny</a:t>
            </a:r>
            <a:r>
              <a:rPr lang="en-GB" sz="1050" dirty="0">
                <a:ea typeface="ヒラギノ角ゴ Pro W3" pitchFamily="4" charset="-128"/>
              </a:rPr>
              <a:t> </a:t>
            </a:r>
            <a:r>
              <a:rPr lang="en-GB" sz="1050" dirty="0" err="1">
                <a:ea typeface="ヒラギノ角ゴ Pro W3" pitchFamily="4" charset="-128"/>
              </a:rPr>
              <a:t>Mirkes</a:t>
            </a:r>
            <a:endParaRPr lang="en-GB" sz="1050" dirty="0">
              <a:ea typeface="ヒラギノ角ゴ Pro W3" pitchFamily="4" charset="-128"/>
            </a:endParaRPr>
          </a:p>
          <a:p>
            <a:pPr algn="ctr">
              <a:defRPr/>
            </a:pPr>
            <a:r>
              <a:rPr lang="en-GB" sz="1050" dirty="0">
                <a:ea typeface="ヒラギノ角ゴ Pro W3" pitchFamily="4" charset="-128"/>
              </a:rPr>
              <a:t>University </a:t>
            </a:r>
          </a:p>
          <a:p>
            <a:pPr algn="ctr">
              <a:defRPr/>
            </a:pPr>
            <a:r>
              <a:rPr lang="en-GB" sz="1050" dirty="0">
                <a:ea typeface="ヒラギノ角ゴ Pro W3" pitchFamily="4" charset="-128"/>
              </a:rPr>
              <a:t>of Leicester</a:t>
            </a:r>
          </a:p>
          <a:p>
            <a:pPr algn="ctr">
              <a:defRPr/>
            </a:pPr>
            <a:r>
              <a:rPr lang="en-GB" sz="1050" dirty="0">
                <a:ea typeface="ヒラギノ角ゴ Pro W3" pitchFamily="4" charset="-128"/>
              </a:rPr>
              <a:t>UK</a:t>
            </a:r>
          </a:p>
        </p:txBody>
      </p:sp>
      <p:pic>
        <p:nvPicPr>
          <p:cNvPr id="89103" name="Picture 34" descr="Luca Pinello">
            <a:extLst>
              <a:ext uri="{FF2B5EF4-FFF2-40B4-BE49-F238E27FC236}">
                <a16:creationId xmlns:a16="http://schemas.microsoft.com/office/drawing/2014/main" id="{49A79794-099D-3FE8-1C29-7B1AE60B28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8976" y="4452939"/>
            <a:ext cx="13700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07C40E49-3E4B-900C-0F1B-47DCC0886EDC}"/>
              </a:ext>
            </a:extLst>
          </p:cNvPr>
          <p:cNvSpPr/>
          <p:nvPr/>
        </p:nvSpPr>
        <p:spPr>
          <a:xfrm>
            <a:off x="2147235" y="5838826"/>
            <a:ext cx="1087157" cy="577081"/>
          </a:xfrm>
          <a:prstGeom prst="rect">
            <a:avLst/>
          </a:prstGeom>
        </p:spPr>
        <p:txBody>
          <a:bodyPr wrap="none">
            <a:spAutoFit/>
          </a:bodyPr>
          <a:lstStyle/>
          <a:p>
            <a:pPr algn="ctr">
              <a:defRPr/>
            </a:pPr>
            <a:r>
              <a:rPr lang="en-GB" sz="1050" dirty="0">
                <a:ea typeface="ヒラギノ角ゴ Pro W3" pitchFamily="4" charset="-128"/>
              </a:rPr>
              <a:t>Luca </a:t>
            </a:r>
            <a:r>
              <a:rPr lang="en-GB" sz="1050" dirty="0" err="1">
                <a:ea typeface="ヒラギノ角ゴ Pro W3" pitchFamily="4" charset="-128"/>
              </a:rPr>
              <a:t>Pinello</a:t>
            </a:r>
            <a:endParaRPr lang="en-GB" sz="1050" dirty="0">
              <a:ea typeface="ヒラギノ角ゴ Pro W3" pitchFamily="4" charset="-128"/>
            </a:endParaRPr>
          </a:p>
          <a:p>
            <a:pPr algn="ctr">
              <a:defRPr/>
            </a:pPr>
            <a:r>
              <a:rPr lang="en-GB" sz="1050" dirty="0">
                <a:ea typeface="ヒラギノ角ゴ Pro W3" pitchFamily="4" charset="-128"/>
              </a:rPr>
              <a:t>Harvard Medical</a:t>
            </a:r>
          </a:p>
          <a:p>
            <a:pPr algn="ctr">
              <a:defRPr/>
            </a:pPr>
            <a:r>
              <a:rPr lang="en-GB" sz="1050" dirty="0">
                <a:ea typeface="ヒラギノ角ゴ Pro W3" pitchFamily="4" charset="-128"/>
              </a:rPr>
              <a:t>School</a:t>
            </a:r>
          </a:p>
        </p:txBody>
      </p:sp>
      <p:sp>
        <p:nvSpPr>
          <p:cNvPr id="45" name="Rectangle 44">
            <a:extLst>
              <a:ext uri="{FF2B5EF4-FFF2-40B4-BE49-F238E27FC236}">
                <a16:creationId xmlns:a16="http://schemas.microsoft.com/office/drawing/2014/main" id="{91C2082C-8FB7-3D74-8F85-8B097764F706}"/>
              </a:ext>
            </a:extLst>
          </p:cNvPr>
          <p:cNvSpPr/>
          <p:nvPr/>
        </p:nvSpPr>
        <p:spPr>
          <a:xfrm>
            <a:off x="3374372" y="5829301"/>
            <a:ext cx="1087157" cy="577081"/>
          </a:xfrm>
          <a:prstGeom prst="rect">
            <a:avLst/>
          </a:prstGeom>
        </p:spPr>
        <p:txBody>
          <a:bodyPr wrap="none">
            <a:spAutoFit/>
          </a:bodyPr>
          <a:lstStyle/>
          <a:p>
            <a:pPr algn="ctr">
              <a:defRPr/>
            </a:pPr>
            <a:r>
              <a:rPr lang="en-GB" sz="1050" dirty="0" err="1">
                <a:ea typeface="ヒラギノ角ゴ Pro W3" pitchFamily="4" charset="-128"/>
              </a:rPr>
              <a:t>Huidong</a:t>
            </a:r>
            <a:r>
              <a:rPr lang="en-GB" sz="1050" dirty="0">
                <a:ea typeface="ヒラギノ角ゴ Pro W3" pitchFamily="4" charset="-128"/>
              </a:rPr>
              <a:t> Chen</a:t>
            </a:r>
          </a:p>
          <a:p>
            <a:pPr algn="ctr">
              <a:defRPr/>
            </a:pPr>
            <a:r>
              <a:rPr lang="en-GB" sz="1050" dirty="0">
                <a:ea typeface="ヒラギノ角ゴ Pro W3" pitchFamily="4" charset="-128"/>
              </a:rPr>
              <a:t>Harvard Medical</a:t>
            </a:r>
          </a:p>
          <a:p>
            <a:pPr algn="ctr">
              <a:defRPr/>
            </a:pPr>
            <a:r>
              <a:rPr lang="en-GB" sz="1050" dirty="0">
                <a:ea typeface="ヒラギノ角ゴ Pro W3" pitchFamily="4" charset="-128"/>
              </a:rPr>
              <a:t>School</a:t>
            </a:r>
          </a:p>
        </p:txBody>
      </p:sp>
      <p:sp>
        <p:nvSpPr>
          <p:cNvPr id="89106" name="ZoneTexte 44">
            <a:extLst>
              <a:ext uri="{FF2B5EF4-FFF2-40B4-BE49-F238E27FC236}">
                <a16:creationId xmlns:a16="http://schemas.microsoft.com/office/drawing/2014/main" id="{E9FABB0E-E309-C205-3E23-534FBFBB988F}"/>
              </a:ext>
            </a:extLst>
          </p:cNvPr>
          <p:cNvSpPr txBox="1">
            <a:spLocks noChangeArrowheads="1"/>
          </p:cNvSpPr>
          <p:nvPr/>
        </p:nvSpPr>
        <p:spPr bwMode="auto">
          <a:xfrm>
            <a:off x="2363788" y="4171951"/>
            <a:ext cx="200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400"/>
              <a:t>STREAM development</a:t>
            </a:r>
          </a:p>
        </p:txBody>
      </p:sp>
      <p:sp>
        <p:nvSpPr>
          <p:cNvPr id="89107" name="Rectangle 8">
            <a:extLst>
              <a:ext uri="{FF2B5EF4-FFF2-40B4-BE49-F238E27FC236}">
                <a16:creationId xmlns:a16="http://schemas.microsoft.com/office/drawing/2014/main" id="{D737C2D0-4453-705C-4678-EA5B72897D9E}"/>
              </a:ext>
            </a:extLst>
          </p:cNvPr>
          <p:cNvSpPr>
            <a:spLocks noChangeArrowheads="1"/>
          </p:cNvSpPr>
          <p:nvPr/>
        </p:nvSpPr>
        <p:spPr bwMode="auto">
          <a:xfrm>
            <a:off x="17473613" y="9550400"/>
            <a:ext cx="660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100"/>
              <a:t>INSERM U830</a:t>
            </a:r>
          </a:p>
        </p:txBody>
      </p:sp>
      <p:sp>
        <p:nvSpPr>
          <p:cNvPr id="43" name="Rectangle 42">
            <a:extLst>
              <a:ext uri="{FF2B5EF4-FFF2-40B4-BE49-F238E27FC236}">
                <a16:creationId xmlns:a16="http://schemas.microsoft.com/office/drawing/2014/main" id="{D926879A-A0F6-A052-5A46-8411AF025912}"/>
              </a:ext>
            </a:extLst>
          </p:cNvPr>
          <p:cNvSpPr/>
          <p:nvPr/>
        </p:nvSpPr>
        <p:spPr>
          <a:xfrm>
            <a:off x="8042961" y="2908300"/>
            <a:ext cx="1138452" cy="415498"/>
          </a:xfrm>
          <a:prstGeom prst="rect">
            <a:avLst/>
          </a:prstGeom>
        </p:spPr>
        <p:txBody>
          <a:bodyPr wrap="none">
            <a:spAutoFit/>
          </a:bodyPr>
          <a:lstStyle/>
          <a:p>
            <a:pPr algn="ctr">
              <a:defRPr/>
            </a:pPr>
            <a:r>
              <a:rPr lang="en-GB" sz="1050" dirty="0">
                <a:ea typeface="ヒラギノ角ゴ Pro W3" pitchFamily="4" charset="-128"/>
              </a:rPr>
              <a:t>Jonathan Bac</a:t>
            </a:r>
          </a:p>
          <a:p>
            <a:pPr algn="ctr">
              <a:defRPr/>
            </a:pPr>
            <a:r>
              <a:rPr lang="en-GB" sz="1050" dirty="0" err="1">
                <a:ea typeface="ヒラギノ角ゴ Pro W3" pitchFamily="4" charset="-128"/>
              </a:rPr>
              <a:t>Institut</a:t>
            </a:r>
            <a:r>
              <a:rPr lang="en-GB" sz="1050" dirty="0">
                <a:ea typeface="ヒラギノ角ゴ Pro W3" pitchFamily="4" charset="-128"/>
              </a:rPr>
              <a:t> Curie, CRI</a:t>
            </a:r>
          </a:p>
        </p:txBody>
      </p:sp>
      <p:pic>
        <p:nvPicPr>
          <p:cNvPr id="89109" name="Image 32">
            <a:extLst>
              <a:ext uri="{FF2B5EF4-FFF2-40B4-BE49-F238E27FC236}">
                <a16:creationId xmlns:a16="http://schemas.microsoft.com/office/drawing/2014/main" id="{CFB0540A-5337-459A-E354-EB30F6C00F69}"/>
              </a:ext>
            </a:extLst>
          </p:cNvPr>
          <p:cNvPicPr>
            <a:picLocks noChangeAspect="1"/>
          </p:cNvPicPr>
          <p:nvPr/>
        </p:nvPicPr>
        <p:blipFill>
          <a:blip r:embed="rId7">
            <a:extLst>
              <a:ext uri="{28A0092B-C50C-407E-A947-70E740481C1C}">
                <a14:useLocalDpi xmlns:a14="http://schemas.microsoft.com/office/drawing/2010/main" val="0"/>
              </a:ext>
            </a:extLst>
          </a:blip>
          <a:srcRect l="76056" t="10997" r="14513" b="73555"/>
          <a:stretch>
            <a:fillRect/>
          </a:stretch>
        </p:blipFill>
        <p:spPr bwMode="auto">
          <a:xfrm>
            <a:off x="8247063" y="1708151"/>
            <a:ext cx="944562"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0" name="Picture 2" descr="RÃ©sultat de recherche d'images pour &quot;Louis Faure single cel&quot;">
            <a:extLst>
              <a:ext uri="{FF2B5EF4-FFF2-40B4-BE49-F238E27FC236}">
                <a16:creationId xmlns:a16="http://schemas.microsoft.com/office/drawing/2014/main" id="{77D2F3A6-12ED-D9DE-BFEA-CA22BFA6BC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5763" y="1660526"/>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D7514F69-516D-DF71-5278-5B465C5B8D91}"/>
              </a:ext>
            </a:extLst>
          </p:cNvPr>
          <p:cNvSpPr/>
          <p:nvPr/>
        </p:nvSpPr>
        <p:spPr>
          <a:xfrm>
            <a:off x="9226551" y="2840039"/>
            <a:ext cx="1289135" cy="577081"/>
          </a:xfrm>
          <a:prstGeom prst="rect">
            <a:avLst/>
          </a:prstGeom>
        </p:spPr>
        <p:txBody>
          <a:bodyPr wrap="none">
            <a:spAutoFit/>
          </a:bodyPr>
          <a:lstStyle/>
          <a:p>
            <a:pPr>
              <a:defRPr/>
            </a:pPr>
            <a:r>
              <a:rPr lang="en-GB" sz="1050" dirty="0">
                <a:ea typeface="ヒラギノ角ゴ Pro W3" pitchFamily="4" charset="-128"/>
              </a:rPr>
              <a:t>Louis Faure</a:t>
            </a:r>
          </a:p>
          <a:p>
            <a:pPr>
              <a:defRPr/>
            </a:pPr>
            <a:r>
              <a:rPr lang="en-GB" sz="1050" dirty="0" err="1">
                <a:ea typeface="ヒラギノ角ゴ Pro W3" pitchFamily="4" charset="-128"/>
              </a:rPr>
              <a:t>Adameyko’s</a:t>
            </a:r>
            <a:r>
              <a:rPr lang="en-GB" sz="1050" dirty="0">
                <a:ea typeface="ヒラギノ角ゴ Pro W3" pitchFamily="4" charset="-128"/>
              </a:rPr>
              <a:t> lab</a:t>
            </a:r>
          </a:p>
          <a:p>
            <a:pPr>
              <a:defRPr/>
            </a:pPr>
            <a:r>
              <a:rPr lang="en-GB" sz="1050" dirty="0">
                <a:ea typeface="ヒラギノ角ゴ Pro W3" pitchFamily="4" charset="-128"/>
              </a:rPr>
              <a:t>University of Vienna</a:t>
            </a:r>
          </a:p>
        </p:txBody>
      </p:sp>
      <p:sp>
        <p:nvSpPr>
          <p:cNvPr id="89112" name="Rectangle 2">
            <a:extLst>
              <a:ext uri="{FF2B5EF4-FFF2-40B4-BE49-F238E27FC236}">
                <a16:creationId xmlns:a16="http://schemas.microsoft.com/office/drawing/2014/main" id="{8A0EA8C8-8BEB-BE81-5AB5-7D5CB65DAC00}"/>
              </a:ext>
            </a:extLst>
          </p:cNvPr>
          <p:cNvSpPr>
            <a:spLocks noChangeArrowheads="1"/>
          </p:cNvSpPr>
          <p:nvPr/>
        </p:nvSpPr>
        <p:spPr bwMode="auto">
          <a:xfrm>
            <a:off x="7883525" y="3373438"/>
            <a:ext cx="28321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2400" dirty="0"/>
              <a:t>Grants:</a:t>
            </a:r>
          </a:p>
          <a:p>
            <a:pPr>
              <a:spcBef>
                <a:spcPct val="0"/>
              </a:spcBef>
              <a:spcAft>
                <a:spcPts val="400"/>
              </a:spcAft>
              <a:buNone/>
            </a:pPr>
            <a:r>
              <a:rPr lang="en-GB" altLang="en-US" sz="1600" dirty="0"/>
              <a:t>ANR PRAIRIE 3AI</a:t>
            </a:r>
          </a:p>
          <a:p>
            <a:pPr>
              <a:spcBef>
                <a:spcPct val="0"/>
              </a:spcBef>
              <a:spcAft>
                <a:spcPts val="400"/>
              </a:spcAft>
              <a:buNone/>
            </a:pPr>
            <a:r>
              <a:rPr lang="en-GB" altLang="en-US" sz="1600" dirty="0"/>
              <a:t>Chan Zuckerberg Initiative</a:t>
            </a:r>
          </a:p>
          <a:p>
            <a:pPr>
              <a:spcBef>
                <a:spcPct val="0"/>
              </a:spcBef>
              <a:spcAft>
                <a:spcPts val="400"/>
              </a:spcAft>
              <a:buNone/>
            </a:pPr>
            <a:r>
              <a:rPr lang="en-GB" altLang="en-US" sz="1600" dirty="0"/>
              <a:t>National Human Genome </a:t>
            </a:r>
          </a:p>
          <a:p>
            <a:pPr>
              <a:spcBef>
                <a:spcPct val="0"/>
              </a:spcBef>
              <a:spcAft>
                <a:spcPts val="400"/>
              </a:spcAft>
              <a:buNone/>
            </a:pPr>
            <a:r>
              <a:rPr lang="en-GB" altLang="en-US" sz="1600" dirty="0"/>
              <a:t>Research </a:t>
            </a:r>
            <a:br>
              <a:rPr lang="en-GB" altLang="en-US" sz="1600" dirty="0"/>
            </a:br>
            <a:r>
              <a:rPr lang="en-GB" altLang="en-US" sz="1600" dirty="0"/>
              <a:t>Institute (NHGRI) Career </a:t>
            </a:r>
          </a:p>
          <a:p>
            <a:pPr>
              <a:spcBef>
                <a:spcPct val="0"/>
              </a:spcBef>
              <a:spcAft>
                <a:spcPts val="400"/>
              </a:spcAft>
              <a:buNone/>
            </a:pPr>
            <a:r>
              <a:rPr lang="en-GB" altLang="en-US" sz="1600" dirty="0"/>
              <a:t>Development Award</a:t>
            </a:r>
          </a:p>
          <a:p>
            <a:pPr>
              <a:spcBef>
                <a:spcPct val="0"/>
              </a:spcBef>
              <a:spcAft>
                <a:spcPts val="400"/>
              </a:spcAft>
              <a:buNone/>
            </a:pPr>
            <a:r>
              <a:rPr lang="en-GB" altLang="en-US" sz="1600" dirty="0"/>
              <a:t>Ministry of Education and </a:t>
            </a:r>
          </a:p>
          <a:p>
            <a:pPr>
              <a:spcBef>
                <a:spcPct val="0"/>
              </a:spcBef>
              <a:spcAft>
                <a:spcPts val="400"/>
              </a:spcAft>
              <a:buNone/>
            </a:pPr>
            <a:r>
              <a:rPr lang="en-GB" altLang="en-US" sz="1600" dirty="0"/>
              <a:t>Science</a:t>
            </a:r>
          </a:p>
          <a:p>
            <a:pPr>
              <a:spcBef>
                <a:spcPct val="0"/>
              </a:spcBef>
              <a:spcAft>
                <a:spcPts val="400"/>
              </a:spcAft>
              <a:buNone/>
            </a:pPr>
            <a:r>
              <a:rPr lang="en-GB" altLang="en-US" sz="1600" dirty="0"/>
              <a:t> of Russia (Project </a:t>
            </a:r>
          </a:p>
          <a:p>
            <a:pPr>
              <a:spcBef>
                <a:spcPct val="0"/>
              </a:spcBef>
              <a:spcAft>
                <a:spcPts val="400"/>
              </a:spcAft>
              <a:buNone/>
            </a:pPr>
            <a:r>
              <a:rPr lang="en-GB" altLang="en-US" sz="1600" dirty="0"/>
              <a:t>No. 14.Y26.31.0022)</a:t>
            </a:r>
          </a:p>
          <a:p>
            <a:pPr>
              <a:spcBef>
                <a:spcPct val="0"/>
              </a:spcBef>
              <a:spcAft>
                <a:spcPts val="400"/>
              </a:spcAft>
              <a:buNone/>
            </a:pPr>
            <a:r>
              <a:rPr lang="en-GB" altLang="en-US" sz="1600" dirty="0"/>
              <a:t> </a:t>
            </a:r>
          </a:p>
          <a:p>
            <a:pPr>
              <a:spcBef>
                <a:spcPct val="0"/>
              </a:spcBef>
              <a:spcAft>
                <a:spcPts val="400"/>
              </a:spcAft>
              <a:buNone/>
            </a:pPr>
            <a:endParaRPr lang="en-GB" altLang="en-US" sz="1600" dirty="0"/>
          </a:p>
        </p:txBody>
      </p:sp>
      <p:pic>
        <p:nvPicPr>
          <p:cNvPr id="89113" name="Image 1">
            <a:extLst>
              <a:ext uri="{FF2B5EF4-FFF2-40B4-BE49-F238E27FC236}">
                <a16:creationId xmlns:a16="http://schemas.microsoft.com/office/drawing/2014/main" id="{961A1B55-5624-6855-D068-3E087A6E72A5}"/>
              </a:ext>
            </a:extLst>
          </p:cNvPr>
          <p:cNvPicPr>
            <a:picLocks noChangeAspect="1"/>
          </p:cNvPicPr>
          <p:nvPr/>
        </p:nvPicPr>
        <p:blipFill>
          <a:blip r:embed="rId9">
            <a:extLst>
              <a:ext uri="{28A0092B-C50C-407E-A947-70E740481C1C}">
                <a14:useLocalDpi xmlns:a14="http://schemas.microsoft.com/office/drawing/2010/main" val="0"/>
              </a:ext>
            </a:extLst>
          </a:blip>
          <a:srcRect b="44080"/>
          <a:stretch>
            <a:fillRect/>
          </a:stretch>
        </p:blipFill>
        <p:spPr bwMode="auto">
          <a:xfrm>
            <a:off x="5205414" y="3873501"/>
            <a:ext cx="12414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4" name="ZoneTexte 44">
            <a:extLst>
              <a:ext uri="{FF2B5EF4-FFF2-40B4-BE49-F238E27FC236}">
                <a16:creationId xmlns:a16="http://schemas.microsoft.com/office/drawing/2014/main" id="{4A64B4FB-9FEB-1601-07DE-C94D42CA90EA}"/>
              </a:ext>
            </a:extLst>
          </p:cNvPr>
          <p:cNvSpPr txBox="1">
            <a:spLocks noChangeArrowheads="1"/>
          </p:cNvSpPr>
          <p:nvPr/>
        </p:nvSpPr>
        <p:spPr bwMode="auto">
          <a:xfrm>
            <a:off x="5321300" y="3541714"/>
            <a:ext cx="20891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400"/>
              <a:t>ClinTrajAn development</a:t>
            </a:r>
          </a:p>
        </p:txBody>
      </p:sp>
      <p:sp>
        <p:nvSpPr>
          <p:cNvPr id="29" name="Rectangle 28">
            <a:extLst>
              <a:ext uri="{FF2B5EF4-FFF2-40B4-BE49-F238E27FC236}">
                <a16:creationId xmlns:a16="http://schemas.microsoft.com/office/drawing/2014/main" id="{6E81A9B0-4650-44C6-C7DF-B8AF80EB1C28}"/>
              </a:ext>
            </a:extLst>
          </p:cNvPr>
          <p:cNvSpPr/>
          <p:nvPr/>
        </p:nvSpPr>
        <p:spPr>
          <a:xfrm>
            <a:off x="6394756" y="5045075"/>
            <a:ext cx="1217000" cy="415498"/>
          </a:xfrm>
          <a:prstGeom prst="rect">
            <a:avLst/>
          </a:prstGeom>
        </p:spPr>
        <p:txBody>
          <a:bodyPr wrap="none">
            <a:spAutoFit/>
          </a:bodyPr>
          <a:lstStyle/>
          <a:p>
            <a:pPr algn="ctr">
              <a:defRPr/>
            </a:pPr>
            <a:r>
              <a:rPr lang="en-GB" sz="1050" dirty="0">
                <a:ea typeface="ヒラギノ角ゴ Pro W3" pitchFamily="4" charset="-128"/>
              </a:rPr>
              <a:t>Alexander </a:t>
            </a:r>
            <a:r>
              <a:rPr lang="en-GB" sz="1050" dirty="0" err="1">
                <a:ea typeface="ヒラギノ角ゴ Pro W3" pitchFamily="4" charset="-128"/>
              </a:rPr>
              <a:t>Chervov</a:t>
            </a:r>
            <a:endParaRPr lang="en-GB" sz="1050" dirty="0">
              <a:ea typeface="ヒラギノ角ゴ Pro W3" pitchFamily="4" charset="-128"/>
            </a:endParaRPr>
          </a:p>
          <a:p>
            <a:pPr algn="ctr">
              <a:defRPr/>
            </a:pPr>
            <a:r>
              <a:rPr lang="en-GB" sz="1050" dirty="0" err="1">
                <a:ea typeface="ヒラギノ角ゴ Pro W3" pitchFamily="4" charset="-128"/>
              </a:rPr>
              <a:t>Institut</a:t>
            </a:r>
            <a:r>
              <a:rPr lang="en-GB" sz="1050" dirty="0">
                <a:ea typeface="ヒラギノ角ゴ Pro W3" pitchFamily="4" charset="-128"/>
              </a:rPr>
              <a:t> Curie</a:t>
            </a:r>
          </a:p>
        </p:txBody>
      </p:sp>
      <p:pic>
        <p:nvPicPr>
          <p:cNvPr id="89116" name="Image 30">
            <a:extLst>
              <a:ext uri="{FF2B5EF4-FFF2-40B4-BE49-F238E27FC236}">
                <a16:creationId xmlns:a16="http://schemas.microsoft.com/office/drawing/2014/main" id="{F7D67D0B-AC22-FA26-92AA-3657E0F9D3C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3201" y="3887789"/>
            <a:ext cx="8985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7" name="Image 3">
            <a:extLst>
              <a:ext uri="{FF2B5EF4-FFF2-40B4-BE49-F238E27FC236}">
                <a16:creationId xmlns:a16="http://schemas.microsoft.com/office/drawing/2014/main" id="{52710F0C-5644-BC71-FB1F-9721BC3DF90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95750" y="1763714"/>
            <a:ext cx="7874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494EDD4E-0487-2E02-34B4-4BD82CEB2A9A}"/>
              </a:ext>
            </a:extLst>
          </p:cNvPr>
          <p:cNvSpPr/>
          <p:nvPr/>
        </p:nvSpPr>
        <p:spPr>
          <a:xfrm>
            <a:off x="4130531" y="2814638"/>
            <a:ext cx="817853" cy="738664"/>
          </a:xfrm>
          <a:prstGeom prst="rect">
            <a:avLst/>
          </a:prstGeom>
        </p:spPr>
        <p:txBody>
          <a:bodyPr wrap="none">
            <a:spAutoFit/>
          </a:bodyPr>
          <a:lstStyle/>
          <a:p>
            <a:pPr algn="ctr">
              <a:defRPr/>
            </a:pPr>
            <a:r>
              <a:rPr lang="en-GB" sz="1050" dirty="0">
                <a:ea typeface="ヒラギノ角ゴ Pro W3" pitchFamily="4" charset="-128"/>
              </a:rPr>
              <a:t>Ivan </a:t>
            </a:r>
            <a:r>
              <a:rPr lang="en-GB" sz="1050" dirty="0" err="1">
                <a:ea typeface="ヒラギノ角ゴ Pro W3" pitchFamily="4" charset="-128"/>
              </a:rPr>
              <a:t>Tyukin</a:t>
            </a:r>
            <a:endParaRPr lang="en-GB" sz="1050" dirty="0">
              <a:ea typeface="ヒラギノ角ゴ Pro W3" pitchFamily="4" charset="-128"/>
            </a:endParaRPr>
          </a:p>
          <a:p>
            <a:pPr algn="ctr">
              <a:defRPr/>
            </a:pPr>
            <a:r>
              <a:rPr lang="en-GB" sz="1050" dirty="0">
                <a:ea typeface="ヒラギノ角ゴ Pro W3" pitchFamily="4" charset="-128"/>
              </a:rPr>
              <a:t>University </a:t>
            </a:r>
          </a:p>
          <a:p>
            <a:pPr algn="ctr">
              <a:defRPr/>
            </a:pPr>
            <a:r>
              <a:rPr lang="en-GB" sz="1050" dirty="0">
                <a:ea typeface="ヒラギノ角ゴ Pro W3" pitchFamily="4" charset="-128"/>
              </a:rPr>
              <a:t>of Leicester</a:t>
            </a:r>
          </a:p>
          <a:p>
            <a:pPr algn="ctr">
              <a:defRPr/>
            </a:pPr>
            <a:r>
              <a:rPr lang="en-GB" sz="1050" dirty="0">
                <a:ea typeface="ヒラギノ角ゴ Pro W3" pitchFamily="4" charset="-128"/>
              </a:rPr>
              <a:t>UK</a:t>
            </a:r>
          </a:p>
        </p:txBody>
      </p:sp>
      <p:sp>
        <p:nvSpPr>
          <p:cNvPr id="89119" name="Rectangle 2">
            <a:extLst>
              <a:ext uri="{FF2B5EF4-FFF2-40B4-BE49-F238E27FC236}">
                <a16:creationId xmlns:a16="http://schemas.microsoft.com/office/drawing/2014/main" id="{B0E1290E-BA66-9324-B38C-4581BF3C4822}"/>
              </a:ext>
            </a:extLst>
          </p:cNvPr>
          <p:cNvSpPr>
            <a:spLocks noChangeArrowheads="1"/>
          </p:cNvSpPr>
          <p:nvPr/>
        </p:nvSpPr>
        <p:spPr bwMode="auto">
          <a:xfrm>
            <a:off x="2368551" y="3533776"/>
            <a:ext cx="2246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200"/>
              <a:t>University of Lobachevsky, RF</a:t>
            </a:r>
          </a:p>
        </p:txBody>
      </p:sp>
      <p:sp>
        <p:nvSpPr>
          <p:cNvPr id="89120" name="Rectangle 34">
            <a:extLst>
              <a:ext uri="{FF2B5EF4-FFF2-40B4-BE49-F238E27FC236}">
                <a16:creationId xmlns:a16="http://schemas.microsoft.com/office/drawing/2014/main" id="{F4446648-7445-2B06-8059-F925D7A24249}"/>
              </a:ext>
            </a:extLst>
          </p:cNvPr>
          <p:cNvSpPr>
            <a:spLocks noChangeArrowheads="1"/>
          </p:cNvSpPr>
          <p:nvPr/>
        </p:nvSpPr>
        <p:spPr bwMode="auto">
          <a:xfrm>
            <a:off x="5111751" y="4978400"/>
            <a:ext cx="13763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en-GB" altLang="en-US" sz="1100"/>
              <a:t>Sergey Golovenkin</a:t>
            </a:r>
          </a:p>
          <a:p>
            <a:pPr algn="ctr">
              <a:spcBef>
                <a:spcPct val="0"/>
              </a:spcBef>
              <a:buFontTx/>
              <a:buNone/>
            </a:pPr>
            <a:r>
              <a:rPr lang="en-GB" altLang="en-US" sz="1100"/>
              <a:t>Krasnoyarsk </a:t>
            </a:r>
          </a:p>
          <a:p>
            <a:pPr algn="ctr">
              <a:spcBef>
                <a:spcPct val="0"/>
              </a:spcBef>
              <a:buFontTx/>
              <a:buNone/>
            </a:pPr>
            <a:r>
              <a:rPr lang="en-GB" altLang="en-US" sz="1100"/>
              <a:t>State Medical</a:t>
            </a:r>
          </a:p>
          <a:p>
            <a:pPr algn="ctr">
              <a:spcBef>
                <a:spcPct val="0"/>
              </a:spcBef>
              <a:buFontTx/>
              <a:buNone/>
            </a:pPr>
            <a:r>
              <a:rPr lang="en-GB" altLang="en-US" sz="1100"/>
              <a:t>University</a:t>
            </a:r>
          </a:p>
        </p:txBody>
      </p:sp>
      <p:pic>
        <p:nvPicPr>
          <p:cNvPr id="2" name="Picture 2" descr="Andrei Zinovyev">
            <a:extLst>
              <a:ext uri="{FF2B5EF4-FFF2-40B4-BE49-F238E27FC236}">
                <a16:creationId xmlns:a16="http://schemas.microsoft.com/office/drawing/2014/main" id="{A46E488E-39D1-F4FC-9839-E581D0C86F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4427" y="1667871"/>
            <a:ext cx="1233195" cy="1223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b="1" dirty="0">
                <a:solidFill>
                  <a:srgbClr val="0070C0"/>
                </a:solidFill>
              </a:rPr>
              <a:t>Компактность паттернов</a:t>
            </a:r>
            <a:endParaRPr lang="en-GB" b="1" dirty="0">
              <a:solidFill>
                <a:srgbClr val="0070C0"/>
              </a:solidFill>
            </a:endParaRPr>
          </a:p>
        </p:txBody>
      </p:sp>
      <p:sp>
        <p:nvSpPr>
          <p:cNvPr id="2" name="Slide Number Placeholder 1"/>
          <p:cNvSpPr>
            <a:spLocks noGrp="1"/>
          </p:cNvSpPr>
          <p:nvPr>
            <p:ph type="sldNum" sz="quarter" idx="12"/>
          </p:nvPr>
        </p:nvSpPr>
        <p:spPr/>
        <p:txBody>
          <a:bodyPr/>
          <a:lstStyle/>
          <a:p>
            <a:fld id="{B72D0B1B-00FF-4C44-A77D-37A8F800EEE6}" type="slidenum">
              <a:rPr lang="en-GB" smtClean="0"/>
              <a:t>5</a:t>
            </a:fld>
            <a:endParaRPr lang="en-GB"/>
          </a:p>
        </p:txBody>
      </p:sp>
      <p:pic>
        <p:nvPicPr>
          <p:cNvPr id="5" name="Picture 4"/>
          <p:cNvPicPr>
            <a:picLocks noChangeAspect="1"/>
          </p:cNvPicPr>
          <p:nvPr/>
        </p:nvPicPr>
        <p:blipFill>
          <a:blip r:embed="rId2"/>
          <a:stretch>
            <a:fillRect/>
          </a:stretch>
        </p:blipFill>
        <p:spPr>
          <a:xfrm>
            <a:off x="838200" y="1403897"/>
            <a:ext cx="2733737" cy="4539703"/>
          </a:xfrm>
          <a:prstGeom prst="rect">
            <a:avLst/>
          </a:prstGeom>
        </p:spPr>
      </p:pic>
      <p:sp>
        <p:nvSpPr>
          <p:cNvPr id="6" name="Rectangle 5"/>
          <p:cNvSpPr/>
          <p:nvPr/>
        </p:nvSpPr>
        <p:spPr>
          <a:xfrm>
            <a:off x="3749566" y="1403897"/>
            <a:ext cx="6096000" cy="1323439"/>
          </a:xfrm>
          <a:prstGeom prst="rect">
            <a:avLst/>
          </a:prstGeom>
        </p:spPr>
        <p:txBody>
          <a:bodyPr>
            <a:spAutoFit/>
          </a:bodyPr>
          <a:lstStyle/>
          <a:p>
            <a:r>
              <a:rPr lang="ru-RU" sz="2000" dirty="0"/>
              <a:t>Гипотеза о компактности образов появлялась в анализе данных и машинном обучении несколько раз в самых разных формах. Впервые она была представлена Э.М. Браверманом (1960).</a:t>
            </a:r>
            <a:endParaRPr lang="en-GB" sz="2000" dirty="0"/>
          </a:p>
        </p:txBody>
      </p:sp>
      <p:pic>
        <p:nvPicPr>
          <p:cNvPr id="8" name="Picture 7"/>
          <p:cNvPicPr>
            <a:picLocks noChangeAspect="1"/>
          </p:cNvPicPr>
          <p:nvPr/>
        </p:nvPicPr>
        <p:blipFill>
          <a:blip r:embed="rId3"/>
          <a:stretch>
            <a:fillRect/>
          </a:stretch>
        </p:blipFill>
        <p:spPr>
          <a:xfrm>
            <a:off x="3749566" y="2729460"/>
            <a:ext cx="6202033" cy="1886207"/>
          </a:xfrm>
          <a:prstGeom prst="rect">
            <a:avLst/>
          </a:prstGeom>
        </p:spPr>
      </p:pic>
      <p:sp>
        <p:nvSpPr>
          <p:cNvPr id="9" name="TextBox 8"/>
          <p:cNvSpPr txBox="1"/>
          <p:nvPr/>
        </p:nvSpPr>
        <p:spPr>
          <a:xfrm>
            <a:off x="3980793" y="4246335"/>
            <a:ext cx="373820" cy="369332"/>
          </a:xfrm>
          <a:prstGeom prst="rect">
            <a:avLst/>
          </a:prstGeom>
          <a:noFill/>
        </p:spPr>
        <p:txBody>
          <a:bodyPr wrap="none" rtlCol="0">
            <a:spAutoFit/>
          </a:bodyPr>
          <a:lstStyle/>
          <a:p>
            <a:r>
              <a:rPr lang="en-GB" i="1" dirty="0"/>
              <a:t>a</a:t>
            </a:r>
            <a:r>
              <a:rPr lang="en-GB" dirty="0"/>
              <a:t>)</a:t>
            </a:r>
          </a:p>
        </p:txBody>
      </p:sp>
      <p:sp>
        <p:nvSpPr>
          <p:cNvPr id="10" name="TextBox 9"/>
          <p:cNvSpPr txBox="1"/>
          <p:nvPr/>
        </p:nvSpPr>
        <p:spPr>
          <a:xfrm>
            <a:off x="5930470" y="4241076"/>
            <a:ext cx="373820" cy="369332"/>
          </a:xfrm>
          <a:prstGeom prst="rect">
            <a:avLst/>
          </a:prstGeom>
          <a:noFill/>
        </p:spPr>
        <p:txBody>
          <a:bodyPr wrap="none" rtlCol="0">
            <a:spAutoFit/>
          </a:bodyPr>
          <a:lstStyle/>
          <a:p>
            <a:r>
              <a:rPr lang="en-GB" i="1" dirty="0"/>
              <a:t>b</a:t>
            </a:r>
            <a:r>
              <a:rPr lang="en-GB" dirty="0"/>
              <a:t>)</a:t>
            </a:r>
          </a:p>
        </p:txBody>
      </p:sp>
      <p:sp>
        <p:nvSpPr>
          <p:cNvPr id="11" name="TextBox 10"/>
          <p:cNvSpPr txBox="1"/>
          <p:nvPr/>
        </p:nvSpPr>
        <p:spPr>
          <a:xfrm>
            <a:off x="7801315" y="4243701"/>
            <a:ext cx="351378" cy="369332"/>
          </a:xfrm>
          <a:prstGeom prst="rect">
            <a:avLst/>
          </a:prstGeom>
          <a:noFill/>
        </p:spPr>
        <p:txBody>
          <a:bodyPr wrap="none" rtlCol="0">
            <a:spAutoFit/>
          </a:bodyPr>
          <a:lstStyle/>
          <a:p>
            <a:r>
              <a:rPr lang="en-GB" i="1" dirty="0"/>
              <a:t>c</a:t>
            </a:r>
            <a:r>
              <a:rPr lang="en-GB" dirty="0"/>
              <a:t>)</a:t>
            </a:r>
          </a:p>
        </p:txBody>
      </p:sp>
      <p:sp>
        <p:nvSpPr>
          <p:cNvPr id="13" name="TextBox 12"/>
          <p:cNvSpPr txBox="1"/>
          <p:nvPr/>
        </p:nvSpPr>
        <p:spPr>
          <a:xfrm>
            <a:off x="3749566" y="4966138"/>
            <a:ext cx="7466515" cy="1323439"/>
          </a:xfrm>
          <a:prstGeom prst="rect">
            <a:avLst/>
          </a:prstGeom>
          <a:noFill/>
        </p:spPr>
        <p:txBody>
          <a:bodyPr wrap="square" rtlCol="0">
            <a:spAutoFit/>
          </a:bodyPr>
          <a:lstStyle/>
          <a:p>
            <a:r>
              <a:rPr lang="ru-RU" sz="2000" dirty="0"/>
              <a:t>Наборы образов в пространстве признаков: </a:t>
            </a:r>
            <a:br>
              <a:rPr lang="ru-RU" sz="2000" dirty="0"/>
            </a:br>
            <a:r>
              <a:rPr lang="ru-RU" sz="2000" dirty="0"/>
              <a:t>а) “компактные” разделяемые наборы, </a:t>
            </a:r>
            <a:br>
              <a:rPr lang="ru-RU" sz="2000" dirty="0"/>
            </a:br>
            <a:r>
              <a:rPr lang="ru-RU" sz="2000" dirty="0"/>
              <a:t>б) плохо разделяемые (проблематичные), </a:t>
            </a:r>
            <a:br>
              <a:rPr lang="ru-RU" sz="2000" dirty="0"/>
            </a:br>
            <a:r>
              <a:rPr lang="ru-RU" sz="2000" dirty="0"/>
              <a:t>в) некомпактные</a:t>
            </a:r>
            <a:endParaRPr lang="en-GB" sz="2000" dirty="0"/>
          </a:p>
        </p:txBody>
      </p:sp>
      <p:sp>
        <p:nvSpPr>
          <p:cNvPr id="14" name="TextBox 13"/>
          <p:cNvSpPr txBox="1"/>
          <p:nvPr/>
        </p:nvSpPr>
        <p:spPr>
          <a:xfrm>
            <a:off x="4432847" y="2866748"/>
            <a:ext cx="636713" cy="923330"/>
          </a:xfrm>
          <a:prstGeom prst="rect">
            <a:avLst/>
          </a:prstGeom>
          <a:noFill/>
        </p:spPr>
        <p:txBody>
          <a:bodyPr wrap="none" rtlCol="0">
            <a:spAutoFit/>
          </a:bodyPr>
          <a:lstStyle/>
          <a:p>
            <a:r>
              <a:rPr lang="en-GB" sz="5400" dirty="0">
                <a:solidFill>
                  <a:srgbClr val="00B050"/>
                </a:solidFill>
              </a:rPr>
              <a:t>!!</a:t>
            </a:r>
          </a:p>
        </p:txBody>
      </p:sp>
      <p:sp>
        <p:nvSpPr>
          <p:cNvPr id="15" name="TextBox 14"/>
          <p:cNvSpPr txBox="1"/>
          <p:nvPr/>
        </p:nvSpPr>
        <p:spPr>
          <a:xfrm>
            <a:off x="6390405" y="2861493"/>
            <a:ext cx="825867" cy="923330"/>
          </a:xfrm>
          <a:prstGeom prst="rect">
            <a:avLst/>
          </a:prstGeom>
          <a:noFill/>
        </p:spPr>
        <p:txBody>
          <a:bodyPr wrap="none" rtlCol="0">
            <a:spAutoFit/>
          </a:bodyPr>
          <a:lstStyle/>
          <a:p>
            <a:r>
              <a:rPr lang="en-GB" sz="5400" dirty="0">
                <a:solidFill>
                  <a:schemeClr val="accent4">
                    <a:lumMod val="60000"/>
                    <a:lumOff val="40000"/>
                  </a:schemeClr>
                </a:solidFill>
              </a:rPr>
              <a:t>??</a:t>
            </a:r>
          </a:p>
        </p:txBody>
      </p:sp>
      <p:cxnSp>
        <p:nvCxnSpPr>
          <p:cNvPr id="21" name="Straight Connector 20"/>
          <p:cNvCxnSpPr/>
          <p:nvPr/>
        </p:nvCxnSpPr>
        <p:spPr>
          <a:xfrm>
            <a:off x="8095593" y="3042745"/>
            <a:ext cx="1300655" cy="11983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1" idx="3"/>
          </p:cNvCxnSpPr>
          <p:nvPr/>
        </p:nvCxnSpPr>
        <p:spPr>
          <a:xfrm flipH="1">
            <a:off x="8152693" y="2885432"/>
            <a:ext cx="959776" cy="15429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30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solidFill>
                  <a:srgbClr val="0070C0"/>
                </a:solidFill>
              </a:rPr>
              <a:t>Иерархия гранулярной вселенной</a:t>
            </a:r>
            <a:endParaRPr lang="en-GB" b="1" dirty="0">
              <a:solidFill>
                <a:srgbClr val="0070C0"/>
              </a:solidFill>
            </a:endParaRPr>
          </a:p>
        </p:txBody>
      </p:sp>
      <p:sp>
        <p:nvSpPr>
          <p:cNvPr id="3" name="Slide Number Placeholder 2"/>
          <p:cNvSpPr>
            <a:spLocks noGrp="1"/>
          </p:cNvSpPr>
          <p:nvPr>
            <p:ph type="sldNum" sz="quarter" idx="12"/>
          </p:nvPr>
        </p:nvSpPr>
        <p:spPr/>
        <p:txBody>
          <a:bodyPr/>
          <a:lstStyle/>
          <a:p>
            <a:fld id="{B72D0B1B-00FF-4C44-A77D-37A8F800EEE6}" type="slidenum">
              <a:rPr lang="en-GB" smtClean="0"/>
              <a:t>6</a:t>
            </a:fld>
            <a:endParaRPr lang="en-GB"/>
          </a:p>
        </p:txBody>
      </p:sp>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5" y="1690688"/>
            <a:ext cx="11466786" cy="3392912"/>
          </a:xfrm>
          <a:prstGeom prst="rect">
            <a:avLst/>
          </a:prstGeom>
        </p:spPr>
      </p:pic>
      <p:sp>
        <p:nvSpPr>
          <p:cNvPr id="57" name="TextBox 56"/>
          <p:cNvSpPr txBox="1"/>
          <p:nvPr/>
        </p:nvSpPr>
        <p:spPr>
          <a:xfrm>
            <a:off x="94592" y="5288340"/>
            <a:ext cx="12383327" cy="1569660"/>
          </a:xfrm>
          <a:prstGeom prst="rect">
            <a:avLst/>
          </a:prstGeom>
          <a:noFill/>
        </p:spPr>
        <p:txBody>
          <a:bodyPr wrap="square" rtlCol="0">
            <a:spAutoFit/>
          </a:bodyPr>
          <a:lstStyle/>
          <a:p>
            <a:r>
              <a:rPr lang="ru-RU" sz="3200" dirty="0"/>
              <a:t>Распределения в реальном мире данных представляют собой, скорее, смесь кластеров (“паттернов”), чем регулярные распределения</a:t>
            </a:r>
            <a:endParaRPr lang="en-GB" sz="3200" dirty="0"/>
          </a:p>
        </p:txBody>
      </p:sp>
    </p:spTree>
    <p:extLst>
      <p:ext uri="{BB962C8B-B14F-4D97-AF65-F5344CB8AC3E}">
        <p14:creationId xmlns:p14="http://schemas.microsoft.com/office/powerpoint/2010/main" val="142472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b="1" dirty="0">
                <a:solidFill>
                  <a:srgbClr val="0070C0"/>
                </a:solidFill>
              </a:rPr>
              <a:t>Фейнман про атомистическую онтологию</a:t>
            </a:r>
            <a:endParaRPr lang="en-GB" b="1" dirty="0">
              <a:solidFill>
                <a:srgbClr val="0070C0"/>
              </a:solidFill>
            </a:endParaRPr>
          </a:p>
        </p:txBody>
      </p:sp>
      <p:sp>
        <p:nvSpPr>
          <p:cNvPr id="5" name="Content Placeholder 4"/>
          <p:cNvSpPr>
            <a:spLocks noGrp="1"/>
          </p:cNvSpPr>
          <p:nvPr>
            <p:ph idx="1"/>
          </p:nvPr>
        </p:nvSpPr>
        <p:spPr>
          <a:xfrm>
            <a:off x="344715" y="2141537"/>
            <a:ext cx="10515600" cy="4351338"/>
          </a:xfrm>
        </p:spPr>
        <p:txBody>
          <a:bodyPr>
            <a:normAutofit/>
          </a:bodyPr>
          <a:lstStyle/>
          <a:p>
            <a:r>
              <a:rPr lang="en-GB" dirty="0">
                <a:solidFill>
                  <a:srgbClr val="000000"/>
                </a:solidFill>
                <a:effectLst/>
              </a:rPr>
              <a:t>``If, in some cataclysm, all of scientific knowledge were to be destroyed, and only one sentence passed on to the next generations of creatures, what statement would contain the most information in the fewest words? I believe it is the atomic </a:t>
            </a:r>
            <a:r>
              <a:rPr lang="en-GB" i="1" dirty="0">
                <a:solidFill>
                  <a:srgbClr val="000000"/>
                </a:solidFill>
                <a:effectLst/>
              </a:rPr>
              <a:t>hypothesis</a:t>
            </a:r>
            <a:r>
              <a:rPr lang="en-GB" dirty="0">
                <a:solidFill>
                  <a:srgbClr val="000000"/>
                </a:solidFill>
                <a:effectLst/>
              </a:rPr>
              <a:t> (or the atomic </a:t>
            </a:r>
            <a:r>
              <a:rPr lang="en-GB" i="1" dirty="0">
                <a:solidFill>
                  <a:srgbClr val="000000"/>
                </a:solidFill>
                <a:effectLst/>
              </a:rPr>
              <a:t>fact</a:t>
            </a:r>
            <a:r>
              <a:rPr lang="en-GB" dirty="0">
                <a:solidFill>
                  <a:srgbClr val="000000"/>
                </a:solidFill>
                <a:effectLst/>
              </a:rPr>
              <a:t>, or whatever you wish to call it) that </a:t>
            </a:r>
            <a:r>
              <a:rPr lang="en-GB" b="1" i="1" dirty="0">
                <a:solidFill>
                  <a:srgbClr val="000000"/>
                </a:solidFill>
                <a:effectLst/>
              </a:rPr>
              <a:t>all things are made of atoms</a:t>
            </a:r>
            <a:r>
              <a:rPr lang="en-GB" dirty="0">
                <a:solidFill>
                  <a:srgbClr val="000000"/>
                </a:solidFill>
                <a:effectLst/>
              </a:rPr>
              <a:t>—little particles that move around in perpetual motion, attracting each other when they are a little distance apart, but repelling upon being squeezed into one another}. In that one sentence, you will see, there is an </a:t>
            </a:r>
            <a:r>
              <a:rPr lang="en-GB" i="1" dirty="0">
                <a:solidFill>
                  <a:srgbClr val="000000"/>
                </a:solidFill>
                <a:effectLst/>
              </a:rPr>
              <a:t>enormous</a:t>
            </a:r>
            <a:r>
              <a:rPr lang="en-GB" dirty="0">
                <a:solidFill>
                  <a:srgbClr val="000000"/>
                </a:solidFill>
                <a:effectLst/>
              </a:rPr>
              <a:t> amount of information about the world, if just a little imagination and thinking are applied.'' The Feynman Lectures on Physics, Volume I, Chapter 1.</a:t>
            </a:r>
            <a:endParaRPr lang="en-GB" dirty="0"/>
          </a:p>
        </p:txBody>
      </p:sp>
      <p:sp>
        <p:nvSpPr>
          <p:cNvPr id="3" name="Slide Number Placeholder 2"/>
          <p:cNvSpPr>
            <a:spLocks noGrp="1"/>
          </p:cNvSpPr>
          <p:nvPr>
            <p:ph type="sldNum" sz="quarter" idx="12"/>
          </p:nvPr>
        </p:nvSpPr>
        <p:spPr/>
        <p:txBody>
          <a:bodyPr/>
          <a:lstStyle/>
          <a:p>
            <a:fld id="{B72D0B1B-00FF-4C44-A77D-37A8F800EEE6}" type="slidenum">
              <a:rPr lang="en-GB" smtClean="0"/>
              <a:t>7</a:t>
            </a:fld>
            <a:endParaRPr lang="en-GB"/>
          </a:p>
        </p:txBody>
      </p:sp>
    </p:spTree>
    <p:extLst>
      <p:ext uri="{BB962C8B-B14F-4D97-AF65-F5344CB8AC3E}">
        <p14:creationId xmlns:p14="http://schemas.microsoft.com/office/powerpoint/2010/main" val="41421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10C87-526B-A59B-4289-54FB59533C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DCC66-5E2A-39A4-8C97-4147297DAA34}"/>
              </a:ext>
            </a:extLst>
          </p:cNvPr>
          <p:cNvSpPr>
            <a:spLocks noGrp="1"/>
          </p:cNvSpPr>
          <p:nvPr>
            <p:ph type="title"/>
          </p:nvPr>
        </p:nvSpPr>
        <p:spPr/>
        <p:txBody>
          <a:bodyPr/>
          <a:lstStyle/>
          <a:p>
            <a:r>
              <a:rPr lang="ru-RU" b="1" dirty="0">
                <a:solidFill>
                  <a:srgbClr val="0070C0"/>
                </a:solidFill>
              </a:rPr>
              <a:t>Фейнман про атомистическую онтологию</a:t>
            </a:r>
            <a:endParaRPr lang="en-GB" b="1" dirty="0">
              <a:solidFill>
                <a:srgbClr val="0070C0"/>
              </a:solidFill>
            </a:endParaRPr>
          </a:p>
        </p:txBody>
      </p:sp>
      <p:sp>
        <p:nvSpPr>
          <p:cNvPr id="5" name="Content Placeholder 4">
            <a:extLst>
              <a:ext uri="{FF2B5EF4-FFF2-40B4-BE49-F238E27FC236}">
                <a16:creationId xmlns:a16="http://schemas.microsoft.com/office/drawing/2014/main" id="{F8D6052D-F4BA-520B-9769-6B34A30F4128}"/>
              </a:ext>
            </a:extLst>
          </p:cNvPr>
          <p:cNvSpPr>
            <a:spLocks noGrp="1"/>
          </p:cNvSpPr>
          <p:nvPr>
            <p:ph idx="1"/>
          </p:nvPr>
        </p:nvSpPr>
        <p:spPr>
          <a:xfrm>
            <a:off x="344714" y="2141536"/>
            <a:ext cx="11105515" cy="4716463"/>
          </a:xfrm>
        </p:spPr>
        <p:txBody>
          <a:bodyPr>
            <a:normAutofit lnSpcReduction="10000"/>
          </a:bodyPr>
          <a:lstStyle/>
          <a:p>
            <a:r>
              <a:rPr lang="ru-RU" dirty="0"/>
              <a:t>`Если бы в результате какого-нибудь катаклизма все научные знания были уничтожены и только одно предложение было передано следующим поколениям существ, какое утверждение содержало бы больше информации в наименьшем количестве слов? Я полагаю, что это атомная гипотеза (или атомный факт, или как бы вы это ни называли) о том, что </a:t>
            </a:r>
            <a:r>
              <a:rPr lang="ru-RU" b="1" dirty="0"/>
              <a:t>все вещи состоят из атомов </a:t>
            </a:r>
            <a:r>
              <a:rPr lang="ru-RU" dirty="0"/>
              <a:t>— маленьких частиц, которые находятся в постоянном движении, притягиваясь друг к другу, когда они находятся на небольшом расстоянии друг от друга, но отталкиваются, когда их втискивают друг в друга. Вы увидите, что в одном этом предложении содержится огромное количество информации о мире, если приложить немного воображения и мышления". </a:t>
            </a:r>
            <a:r>
              <a:rPr lang="ru-RU" dirty="0" err="1"/>
              <a:t>Фейнмановские</a:t>
            </a:r>
            <a:r>
              <a:rPr lang="ru-RU" dirty="0"/>
              <a:t> лекции по физике, Том I, глава 1.</a:t>
            </a:r>
            <a:endParaRPr lang="en-GB" dirty="0"/>
          </a:p>
        </p:txBody>
      </p:sp>
      <p:sp>
        <p:nvSpPr>
          <p:cNvPr id="3" name="Slide Number Placeholder 2">
            <a:extLst>
              <a:ext uri="{FF2B5EF4-FFF2-40B4-BE49-F238E27FC236}">
                <a16:creationId xmlns:a16="http://schemas.microsoft.com/office/drawing/2014/main" id="{DEA44B82-CF6D-2D2F-A931-21469965C7A3}"/>
              </a:ext>
            </a:extLst>
          </p:cNvPr>
          <p:cNvSpPr>
            <a:spLocks noGrp="1"/>
          </p:cNvSpPr>
          <p:nvPr>
            <p:ph type="sldNum" sz="quarter" idx="12"/>
          </p:nvPr>
        </p:nvSpPr>
        <p:spPr/>
        <p:txBody>
          <a:bodyPr/>
          <a:lstStyle/>
          <a:p>
            <a:fld id="{B72D0B1B-00FF-4C44-A77D-37A8F800EEE6}" type="slidenum">
              <a:rPr lang="en-GB" smtClean="0"/>
              <a:t>8</a:t>
            </a:fld>
            <a:endParaRPr lang="en-GB"/>
          </a:p>
        </p:txBody>
      </p:sp>
    </p:spTree>
    <p:extLst>
      <p:ext uri="{BB962C8B-B14F-4D97-AF65-F5344CB8AC3E}">
        <p14:creationId xmlns:p14="http://schemas.microsoft.com/office/powerpoint/2010/main" val="15747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E4C510-5440-D4EA-F51A-23F871E915CE}"/>
              </a:ext>
            </a:extLst>
          </p:cNvPr>
          <p:cNvSpPr>
            <a:spLocks noGrp="1"/>
          </p:cNvSpPr>
          <p:nvPr>
            <p:ph type="title"/>
          </p:nvPr>
        </p:nvSpPr>
        <p:spPr/>
        <p:txBody>
          <a:bodyPr/>
          <a:lstStyle/>
          <a:p>
            <a:r>
              <a:rPr lang="ru-RU" b="1" dirty="0">
                <a:solidFill>
                  <a:srgbClr val="0070C0"/>
                </a:solidFill>
              </a:rPr>
              <a:t>Кластерная онтология – </a:t>
            </a:r>
            <a:br>
              <a:rPr lang="ru-RU" b="1" dirty="0">
                <a:solidFill>
                  <a:srgbClr val="0070C0"/>
                </a:solidFill>
              </a:rPr>
            </a:br>
            <a:r>
              <a:rPr lang="ru-RU" b="1" dirty="0">
                <a:solidFill>
                  <a:srgbClr val="0070C0"/>
                </a:solidFill>
              </a:rPr>
              <a:t>мир состоит из вещей</a:t>
            </a:r>
            <a:endParaRPr lang="en-GB" b="1" dirty="0">
              <a:solidFill>
                <a:srgbClr val="0070C0"/>
              </a:solidFill>
            </a:endParaRPr>
          </a:p>
        </p:txBody>
      </p:sp>
      <p:sp>
        <p:nvSpPr>
          <p:cNvPr id="3" name="Объект 2">
            <a:extLst>
              <a:ext uri="{FF2B5EF4-FFF2-40B4-BE49-F238E27FC236}">
                <a16:creationId xmlns:a16="http://schemas.microsoft.com/office/drawing/2014/main" id="{3088CC19-5293-0FA7-741D-5867758EB6BD}"/>
              </a:ext>
            </a:extLst>
          </p:cNvPr>
          <p:cNvSpPr>
            <a:spLocks noGrp="1"/>
          </p:cNvSpPr>
          <p:nvPr>
            <p:ph idx="1"/>
          </p:nvPr>
        </p:nvSpPr>
        <p:spPr>
          <a:xfrm>
            <a:off x="838200" y="1825625"/>
            <a:ext cx="10968080" cy="4667250"/>
          </a:xfrm>
        </p:spPr>
        <p:txBody>
          <a:bodyPr>
            <a:normAutofit lnSpcReduction="10000"/>
          </a:bodyPr>
          <a:lstStyle/>
          <a:p>
            <a:r>
              <a:rPr lang="ru-RU" dirty="0"/>
              <a:t>Наблюдая за успехами и неудачами ИИ, основанного на данных, мы должны пойти дальше Ричарда Фейнмана. Возможно, наиболее влиятельной и нетривиальной онтологической гипотезой (или фактом) является то, что </a:t>
            </a:r>
            <a:r>
              <a:rPr lang="ru-RU" b="1" dirty="0"/>
              <a:t>мир состоит из вещей</a:t>
            </a:r>
            <a:r>
              <a:rPr lang="ru-RU" dirty="0"/>
              <a:t>.  Это чудо из вещей делает возможным наш язык и познание. Даже при описании потоков вещества (континуумов) мы добиваемся наибольшего успеха, когда выделяем дискретные объекты: вихри и различные структуры. Философы могут обсуждать, существуют ли объекты или создаются нами в процессе познания. Но практическая точка зрения несомненна: гипотеза вещей очень полезна, и в ней содержится огромное количество информации о мире. (В некотором смысле атомную гипотезу можно рассматривать как расширение гипотезы вещей до </a:t>
            </a:r>
            <a:r>
              <a:rPr lang="ru-RU" dirty="0" err="1"/>
              <a:t>микромасштаба</a:t>
            </a:r>
            <a:r>
              <a:rPr lang="ru-RU" dirty="0"/>
              <a:t>.)</a:t>
            </a:r>
            <a:endParaRPr lang="en-GB" dirty="0"/>
          </a:p>
        </p:txBody>
      </p:sp>
    </p:spTree>
    <p:extLst>
      <p:ext uri="{BB962C8B-B14F-4D97-AF65-F5344CB8AC3E}">
        <p14:creationId xmlns:p14="http://schemas.microsoft.com/office/powerpoint/2010/main" val="197780252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9792</TotalTime>
  <Words>2828</Words>
  <Application>Microsoft Office PowerPoint</Application>
  <PresentationFormat>Widescreen</PresentationFormat>
  <Paragraphs>254</Paragraphs>
  <Slides>44</Slides>
  <Notes>5</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ElsevierSans</vt:lpstr>
      <vt:lpstr>MuseoSans</vt:lpstr>
      <vt:lpstr>ヒラギノ角ゴ Pro W3</vt:lpstr>
      <vt:lpstr>Arial</vt:lpstr>
      <vt:lpstr>Calibri</vt:lpstr>
      <vt:lpstr>Calibri Light</vt:lpstr>
      <vt:lpstr>Merriweather Sans</vt:lpstr>
      <vt:lpstr>Open Sans</vt:lpstr>
      <vt:lpstr>Source Sans Pro</vt:lpstr>
      <vt:lpstr>Tahoma</vt:lpstr>
      <vt:lpstr>Times New Roman</vt:lpstr>
      <vt:lpstr>Wingdings</vt:lpstr>
      <vt:lpstr>Тема Office</vt:lpstr>
      <vt:lpstr>Геометрия данных: от главных многообразий до топологических грамматик с приложениями к динамическому фенотипированию болезней и построению ветвящегося псевдовремени развития.</vt:lpstr>
      <vt:lpstr>Гипотеза: Структура мира важнее алгоритмов («Онтология – наше всё» )  В разной форме эта идея высказывалась Журавлевым, Вапником, Бенджио, Хинтоном. Но первым был, вероятно, Э.М. Браверман.  Мы болеем проблемой онтологии много лет, разработаны идеи, алгоритмы, софт и решено  много конкретных задач. Сегодня – частичный отчет об этой работе. </vt:lpstr>
      <vt:lpstr>План</vt:lpstr>
      <vt:lpstr>Распределения данных в реальной жизни очень далеки от классических i.i.d. выборок из обычных распределений:  “the points we care about are from   an extremely non-random distribution”  (Geoffrey Hinton, private letter to ANG.)</vt:lpstr>
      <vt:lpstr>Компактность паттернов</vt:lpstr>
      <vt:lpstr>Иерархия гранулярной вселенной</vt:lpstr>
      <vt:lpstr>Фейнман про атомистическую онтологию</vt:lpstr>
      <vt:lpstr>Фейнман про атомистическую онтологию</vt:lpstr>
      <vt:lpstr>Кластерная онтология –  мир состоит из вещей</vt:lpstr>
      <vt:lpstr>Иерархия гранулярной вселенной</vt:lpstr>
      <vt:lpstr>Распределения данных в реальной жизни очень далеки от классических i.i.d. выборок из обычных распределений:  “the points we care about are from   an extremely non-random distribution”  (Geoffrey Hinton, private letter to ANG.)</vt:lpstr>
      <vt:lpstr>От «динамики» точек и кластеров к «статике» траекторий</vt:lpstr>
      <vt:lpstr>Траектории в биомедицинских данных</vt:lpstr>
      <vt:lpstr>PowerPoint Presentation</vt:lpstr>
      <vt:lpstr>LifeTime EU consortium and initiative: отслеживание и лечение человеческих клеток во время заболеваний</vt:lpstr>
      <vt:lpstr>Проблема оценки траекторий в биологии и медицине</vt:lpstr>
      <vt:lpstr>Проблема оценки траекторий</vt:lpstr>
      <vt:lpstr>Картография отдельных клеток Planarian  (Plass et al, Science, 2018)</vt:lpstr>
      <vt:lpstr>“Эргодический принцип”: гипотеза, а не теорема!</vt:lpstr>
      <vt:lpstr>Усложнение: Ветвление.  Динамический процесс с бифуркацией</vt:lpstr>
      <vt:lpstr>Усложнение: циклические, расходящиеся/сходящиеся процессы</vt:lpstr>
      <vt:lpstr>Усложнение: изменение локальной внутренней размерности</vt:lpstr>
      <vt:lpstr>Сокращение описания для многомерных данных сложной геометрии и топологии</vt:lpstr>
      <vt:lpstr>Нелинейная аппроксимация многомерных данных: обучение многообразий и главные графы </vt:lpstr>
      <vt:lpstr>Упругие главные графы (ElPiGraph) (Gorban&amp;Zinovyev,2007; Zinovyev&amp;Mirkes, 2013; Gorban&amp;Zinovyev, 2010;  Albergante et al, 2020; Chen et al, 2019; book  Gorban, Kegl, Wunch, Zinovyev, LNSC, 2008)</vt:lpstr>
      <vt:lpstr>PowerPoint Presentation</vt:lpstr>
      <vt:lpstr>Простейшая грамматика: Добавь узел или Разбей ребро</vt:lpstr>
      <vt:lpstr>Геометрическая сложность</vt:lpstr>
      <vt:lpstr>Правила остановки</vt:lpstr>
      <vt:lpstr>Визуализация данных с помощью «карт метро»</vt:lpstr>
      <vt:lpstr>Траектории пациентов из моментальных снимков (без длительного наблюдения)</vt:lpstr>
      <vt:lpstr>Траектории пациентов из моментальных снимков, пакет  ClinTrajAn</vt:lpstr>
      <vt:lpstr>Сегментирование многомерных траекторий</vt:lpstr>
      <vt:lpstr>Робастные графы и «подстриженная энергия»</vt:lpstr>
      <vt:lpstr>Робастные главные графы A.N. Gorban, E.M. Mirkes, A. Zinovyev. Robust principal graphs for data approximation. 2018.  </vt:lpstr>
      <vt:lpstr>Приложение для количественного описания ветвящихся траекторий в «single cell omics data»</vt:lpstr>
      <vt:lpstr>STREAM : интегрированный программный продукт для анализа «single cell» данных, основанный ElPiGraph (Chen et al, NatComm, 2019)</vt:lpstr>
      <vt:lpstr>STREAM позволяет явное «картирование функций» </vt:lpstr>
      <vt:lpstr>STREAM 2.0: Single-cell Trajectory REconstruction And Mapping Chen H. et al, Nat Comm, 2019 </vt:lpstr>
      <vt:lpstr>PowerPoint Presentation</vt:lpstr>
      <vt:lpstr>PowerPoint Presentation</vt:lpstr>
      <vt:lpstr>PowerPoint Presentation</vt:lpstr>
      <vt:lpstr>Итог</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Topological grammars for high-dimensional data exploration in bioinformatics and medical informatics</dc:title>
  <dc:creator>Gorban, Alexander (Prof.)</dc:creator>
  <cp:lastModifiedBy>Gorban, Alexander (Prof.)</cp:lastModifiedBy>
  <cp:revision>40</cp:revision>
  <dcterms:created xsi:type="dcterms:W3CDTF">2023-09-18T17:29:05Z</dcterms:created>
  <dcterms:modified xsi:type="dcterms:W3CDTF">2025-06-08T20:10:01Z</dcterms:modified>
</cp:coreProperties>
</file>