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8" r:id="rId3"/>
    <p:sldId id="257" r:id="rId4"/>
    <p:sldId id="258" r:id="rId5"/>
    <p:sldId id="259" r:id="rId6"/>
    <p:sldId id="291" r:id="rId7"/>
    <p:sldId id="260" r:id="rId8"/>
    <p:sldId id="290" r:id="rId9"/>
    <p:sldId id="268" r:id="rId10"/>
    <p:sldId id="282" r:id="rId11"/>
    <p:sldId id="292" r:id="rId12"/>
    <p:sldId id="269" r:id="rId13"/>
    <p:sldId id="270" r:id="rId14"/>
    <p:sldId id="271" r:id="rId15"/>
    <p:sldId id="289" r:id="rId16"/>
    <p:sldId id="261" r:id="rId17"/>
    <p:sldId id="294" r:id="rId18"/>
    <p:sldId id="295" r:id="rId19"/>
    <p:sldId id="298" r:id="rId20"/>
    <p:sldId id="297" r:id="rId21"/>
    <p:sldId id="262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296" r:id="rId30"/>
    <p:sldId id="281" r:id="rId31"/>
    <p:sldId id="27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02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86" autoAdjust="0"/>
    <p:restoredTop sz="94660"/>
  </p:normalViewPr>
  <p:slideViewPr>
    <p:cSldViewPr>
      <p:cViewPr varScale="1">
        <p:scale>
          <a:sx n="67" d="100"/>
          <a:sy n="67" d="100"/>
        </p:scale>
        <p:origin x="-86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1BECD-D1C9-4330-8840-03CB68FE7083}" type="datetimeFigureOut">
              <a:rPr lang="ru-RU" smtClean="0"/>
              <a:pPr/>
              <a:t>01.06.2025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CE367-5595-4459-BE18-B571D757A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31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4A1D2A34-9A11-4F68-A986-2523AD874E71}" type="slidenum">
              <a:rPr lang="en-US"/>
              <a:pPr/>
              <a:t>31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7A91-7A9B-46FC-9FED-AA36F301AA1F}" type="datetimeFigureOut">
              <a:rPr lang="ru-RU" smtClean="0"/>
              <a:pPr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5471-EE74-4978-A291-B848C3912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7A91-7A9B-46FC-9FED-AA36F301AA1F}" type="datetimeFigureOut">
              <a:rPr lang="ru-RU" smtClean="0"/>
              <a:pPr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5471-EE74-4978-A291-B848C3912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7A91-7A9B-46FC-9FED-AA36F301AA1F}" type="datetimeFigureOut">
              <a:rPr lang="ru-RU" smtClean="0"/>
              <a:pPr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5471-EE74-4978-A291-B848C3912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7A91-7A9B-46FC-9FED-AA36F301AA1F}" type="datetimeFigureOut">
              <a:rPr lang="ru-RU" smtClean="0"/>
              <a:pPr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5471-EE74-4978-A291-B848C3912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7A91-7A9B-46FC-9FED-AA36F301AA1F}" type="datetimeFigureOut">
              <a:rPr lang="ru-RU" smtClean="0"/>
              <a:pPr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5471-EE74-4978-A291-B848C3912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7A91-7A9B-46FC-9FED-AA36F301AA1F}" type="datetimeFigureOut">
              <a:rPr lang="ru-RU" smtClean="0"/>
              <a:pPr/>
              <a:t>01.06.2025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5471-EE74-4978-A291-B848C3912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7A91-7A9B-46FC-9FED-AA36F301AA1F}" type="datetimeFigureOut">
              <a:rPr lang="ru-RU" smtClean="0"/>
              <a:pPr/>
              <a:t>01.06.2025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5471-EE74-4978-A291-B848C3912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7A91-7A9B-46FC-9FED-AA36F301AA1F}" type="datetimeFigureOut">
              <a:rPr lang="ru-RU" smtClean="0"/>
              <a:pPr/>
              <a:t>01.06.2025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5471-EE74-4978-A291-B848C3912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7A91-7A9B-46FC-9FED-AA36F301AA1F}" type="datetimeFigureOut">
              <a:rPr lang="ru-RU" smtClean="0"/>
              <a:pPr/>
              <a:t>01.06.2025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5471-EE74-4978-A291-B848C3912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7A91-7A9B-46FC-9FED-AA36F301AA1F}" type="datetimeFigureOut">
              <a:rPr lang="ru-RU" smtClean="0"/>
              <a:pPr/>
              <a:t>01.06.2025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5471-EE74-4978-A291-B848C3912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7A91-7A9B-46FC-9FED-AA36F301AA1F}" type="datetimeFigureOut">
              <a:rPr lang="ru-RU" smtClean="0"/>
              <a:pPr/>
              <a:t>01.06.2025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35471-EE74-4978-A291-B848C3912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17A91-7A9B-46FC-9FED-AA36F301AA1F}" type="datetimeFigureOut">
              <a:rPr lang="ru-RU" smtClean="0"/>
              <a:pPr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35471-EE74-4978-A291-B848C3912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331236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</a:rPr>
              <a:t>Magomet M. Shumafov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err="1">
                <a:solidFill>
                  <a:schemeClr val="tx1"/>
                </a:solidFill>
              </a:rPr>
              <a:t>Vyacheslav</a:t>
            </a:r>
            <a:r>
              <a:rPr lang="en-US" sz="2400" dirty="0">
                <a:solidFill>
                  <a:schemeClr val="tx1"/>
                </a:solidFill>
              </a:rPr>
              <a:t> B. </a:t>
            </a:r>
            <a:r>
              <a:rPr lang="en-US" sz="2400" dirty="0" err="1">
                <a:solidFill>
                  <a:schemeClr val="tx1"/>
                </a:solidFill>
              </a:rPr>
              <a:t>Tlyachev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Adyghe State University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ICSM-</a:t>
            </a:r>
            <a:r>
              <a:rPr lang="ru-RU" sz="2400" b="1" dirty="0">
                <a:solidFill>
                  <a:schemeClr val="tx1"/>
                </a:solidFill>
              </a:rPr>
              <a:t>10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Divnomorskoe</a:t>
            </a:r>
            <a:r>
              <a:rPr lang="en-US" sz="2400" b="1" dirty="0">
                <a:solidFill>
                  <a:schemeClr val="tx1"/>
                </a:solidFill>
              </a:rPr>
              <a:t>, Russia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01 </a:t>
            </a:r>
            <a:r>
              <a:rPr lang="en-US" sz="2400" dirty="0">
                <a:solidFill>
                  <a:schemeClr val="tx1"/>
                </a:solidFill>
              </a:rPr>
              <a:t>– </a:t>
            </a:r>
            <a:r>
              <a:rPr lang="en-US" sz="2400" dirty="0" smtClean="0">
                <a:solidFill>
                  <a:schemeClr val="tx1"/>
                </a:solidFill>
              </a:rPr>
              <a:t> 0</a:t>
            </a:r>
            <a:r>
              <a:rPr lang="ru-RU" sz="2400" dirty="0" smtClean="0">
                <a:solidFill>
                  <a:schemeClr val="tx1"/>
                </a:solidFill>
              </a:rPr>
              <a:t>6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June,  </a:t>
            </a:r>
            <a:r>
              <a:rPr lang="en-US" sz="2400" dirty="0">
                <a:solidFill>
                  <a:schemeClr val="tx1"/>
                </a:solidFill>
              </a:rPr>
              <a:t>202</a:t>
            </a:r>
            <a:r>
              <a:rPr lang="ru-RU" sz="2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83568" y="44625"/>
            <a:ext cx="7772400" cy="230425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/>
              <a:t>On the stability of solutions of</a:t>
            </a:r>
            <a:r>
              <a:rPr lang="ru-RU" sz="3600" b="1" dirty="0"/>
              <a:t> </a:t>
            </a:r>
            <a:r>
              <a:rPr lang="en-US" sz="3600" b="1" dirty="0"/>
              <a:t>certain systems of two nonlinear differential equations perturbed by white noise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Background: Ito SDE, </a:t>
            </a:r>
            <a:r>
              <a:rPr lang="en-US" sz="2800" b="1" dirty="0" err="1">
                <a:solidFill>
                  <a:schemeClr val="bg1"/>
                </a:solidFill>
              </a:rPr>
              <a:t>Stratonovich</a:t>
            </a:r>
            <a:r>
              <a:rPr lang="en-US" sz="2800" b="1" dirty="0">
                <a:solidFill>
                  <a:schemeClr val="bg1"/>
                </a:solidFill>
              </a:rPr>
              <a:t> SDE</a:t>
            </a:r>
          </a:p>
          <a:p>
            <a:r>
              <a:rPr lang="en-US" sz="1000" b="1" dirty="0">
                <a:solidFill>
                  <a:schemeClr val="bg1"/>
                </a:solidFill>
              </a:rPr>
              <a:t> 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179512" y="1142984"/>
            <a:ext cx="8640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K. Ito independently constructed  the theory of SDE, based on stochastic integral</a:t>
            </a:r>
            <a:endParaRPr lang="ru-RU" sz="2000" b="1" dirty="0"/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571472" y="4941168"/>
            <a:ext cx="83582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/>
              <a:t>Smoluchowski</a:t>
            </a:r>
            <a:r>
              <a:rPr lang="en-US" dirty="0"/>
              <a:t> M.,  Ornstein L.S., </a:t>
            </a:r>
            <a:r>
              <a:rPr lang="en-US" dirty="0" err="1"/>
              <a:t>Uhlenbeck</a:t>
            </a:r>
            <a:r>
              <a:rPr lang="en-US" dirty="0"/>
              <a:t> G.E., </a:t>
            </a:r>
            <a:r>
              <a:rPr lang="en-US" dirty="0" err="1"/>
              <a:t>Kolmogorov</a:t>
            </a:r>
            <a:r>
              <a:rPr lang="en-US" dirty="0"/>
              <a:t> A.N., Chapman S., </a:t>
            </a:r>
          </a:p>
          <a:p>
            <a:r>
              <a:rPr lang="en-US" dirty="0"/>
              <a:t> Wiener  N., </a:t>
            </a:r>
            <a:r>
              <a:rPr lang="en-US" dirty="0" err="1"/>
              <a:t>Wonham</a:t>
            </a:r>
            <a:r>
              <a:rPr lang="en-US" dirty="0"/>
              <a:t> W.M., </a:t>
            </a:r>
            <a:r>
              <a:rPr lang="en-US" dirty="0" err="1"/>
              <a:t>Stratonovich</a:t>
            </a:r>
            <a:r>
              <a:rPr lang="en-US" dirty="0"/>
              <a:t> R.L., </a:t>
            </a:r>
            <a:r>
              <a:rPr lang="en-US" dirty="0" err="1"/>
              <a:t>Skorokhod</a:t>
            </a:r>
            <a:r>
              <a:rPr lang="en-US" dirty="0"/>
              <a:t> A.V., </a:t>
            </a:r>
            <a:r>
              <a:rPr lang="en-US" dirty="0" err="1"/>
              <a:t>Shiryaev</a:t>
            </a:r>
            <a:r>
              <a:rPr lang="en-US" dirty="0"/>
              <a:t> A.N. and other authors</a:t>
            </a:r>
          </a:p>
          <a:p>
            <a:r>
              <a:rPr lang="en-US" dirty="0"/>
              <a:t> 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500570"/>
            <a:ext cx="39760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Contributions to  the theory of SDE 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571612"/>
            <a:ext cx="8176992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en-US" b="1" dirty="0"/>
              <a:t> Ito K. </a:t>
            </a:r>
            <a:r>
              <a:rPr lang="en-US" dirty="0"/>
              <a:t>(1942) Diff. </a:t>
            </a:r>
            <a:r>
              <a:rPr lang="en-US" dirty="0" err="1"/>
              <a:t>eqs</a:t>
            </a:r>
            <a:r>
              <a:rPr lang="en-US" dirty="0"/>
              <a:t>. det. </a:t>
            </a:r>
            <a:r>
              <a:rPr lang="en-US" dirty="0" err="1"/>
              <a:t>Markoff</a:t>
            </a:r>
            <a:r>
              <a:rPr lang="en-US" dirty="0"/>
              <a:t> pr. </a:t>
            </a:r>
            <a:r>
              <a:rPr lang="ru-RU" dirty="0"/>
              <a:t>(</a:t>
            </a:r>
            <a:r>
              <a:rPr lang="en-US" dirty="0"/>
              <a:t>J. Pan-Japan Math. Coll. (1077): 1352–1400</a:t>
            </a:r>
            <a:r>
              <a:rPr lang="ru-RU" dirty="0"/>
              <a:t>)</a:t>
            </a: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en-US" b="1" dirty="0"/>
              <a:t> Ito K.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(1946) On a Stochastic Integral Equation (Proc. Jap. Acad., 22:2, 32-35)</a:t>
            </a: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en-US" b="1" dirty="0"/>
              <a:t> Ito K.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(1950) Stochastic Diff. </a:t>
            </a:r>
            <a:r>
              <a:rPr lang="en-US" dirty="0" err="1"/>
              <a:t>Eqs</a:t>
            </a:r>
            <a:r>
              <a:rPr lang="en-US" dirty="0"/>
              <a:t>. in a Differ. Manifold (Nagoya Math. J., 1, 35-47)</a:t>
            </a: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en-US" b="1" dirty="0"/>
              <a:t> Ito K.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(1951) On Stochastic Diff. Equations (Memories of Amer. Math. Soc. 4. 1-51)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371475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/>
              <a:t> </a:t>
            </a:r>
            <a:r>
              <a:rPr lang="en-US" b="1" dirty="0" err="1"/>
              <a:t>Stratonovich</a:t>
            </a:r>
            <a:r>
              <a:rPr lang="en-US" b="1" dirty="0"/>
              <a:t> R.L. </a:t>
            </a:r>
            <a:r>
              <a:rPr lang="en-US" dirty="0"/>
              <a:t>A new form of writing stochastic integrals and equations //Bulletin of the Moscow University. Ser. 1. Mathematics, mechanics</a:t>
            </a:r>
            <a:r>
              <a:rPr lang="ru-RU" dirty="0"/>
              <a:t>. 1964. </a:t>
            </a:r>
            <a:r>
              <a:rPr lang="en-US" dirty="0" err="1"/>
              <a:t>Vol</a:t>
            </a:r>
            <a:r>
              <a:rPr lang="ru-RU" dirty="0"/>
              <a:t>. 1. </a:t>
            </a:r>
            <a:r>
              <a:rPr lang="en-US" dirty="0"/>
              <a:t>P</a:t>
            </a:r>
            <a:r>
              <a:rPr lang="ru-RU" dirty="0"/>
              <a:t>. 3–12.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212976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In </a:t>
            </a:r>
            <a:r>
              <a:rPr lang="ru-RU" dirty="0">
                <a:solidFill>
                  <a:schemeClr val="tx2"/>
                </a:solidFill>
              </a:rPr>
              <a:t>1964 </a:t>
            </a:r>
            <a:r>
              <a:rPr lang="en-US" dirty="0">
                <a:solidFill>
                  <a:schemeClr val="tx2"/>
                </a:solidFill>
              </a:rPr>
              <a:t>R.L. </a:t>
            </a:r>
            <a:r>
              <a:rPr lang="en-US" dirty="0" err="1">
                <a:solidFill>
                  <a:schemeClr val="tx2"/>
                </a:solidFill>
              </a:rPr>
              <a:t>Stratonovich</a:t>
            </a:r>
            <a:r>
              <a:rPr lang="en-US" dirty="0">
                <a:solidFill>
                  <a:schemeClr val="tx2"/>
                </a:solidFill>
              </a:rPr>
              <a:t> defined stochastic integral  and  SDE in a different way: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2BA728E-2668-427E-B93D-EB6413734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" y="0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Background: Books and Monographs on SDE</a:t>
            </a:r>
          </a:p>
          <a:p>
            <a:pPr algn="ctr"/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xmlns="" id="{AB2AA092-6417-4781-BC88-30C09771B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836712"/>
            <a:ext cx="8280920" cy="586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>
                <a:solidFill>
                  <a:schemeClr val="tx1"/>
                </a:solidFill>
              </a:rPr>
              <a:t>Gikhman</a:t>
            </a:r>
            <a:r>
              <a:rPr lang="en-US" b="1" dirty="0">
                <a:solidFill>
                  <a:schemeClr val="tx1"/>
                </a:solidFill>
              </a:rPr>
              <a:t> I.I., </a:t>
            </a:r>
            <a:r>
              <a:rPr lang="en-US" b="1" dirty="0" err="1">
                <a:solidFill>
                  <a:schemeClr val="tx1"/>
                </a:solidFill>
              </a:rPr>
              <a:t>Skorokhod</a:t>
            </a:r>
            <a:r>
              <a:rPr lang="en-US" b="1" dirty="0">
                <a:solidFill>
                  <a:schemeClr val="tx1"/>
                </a:solidFill>
              </a:rPr>
              <a:t> A.V. </a:t>
            </a:r>
            <a:r>
              <a:rPr lang="en-US" dirty="0">
                <a:solidFill>
                  <a:schemeClr val="tx1"/>
                </a:solidFill>
              </a:rPr>
              <a:t> (1968) </a:t>
            </a:r>
            <a:r>
              <a:rPr lang="en-US" dirty="0"/>
              <a:t>Stochastic Differential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Arnold L. </a:t>
            </a:r>
            <a:r>
              <a:rPr lang="en-US" dirty="0"/>
              <a:t>(1974). Stochastic Differential Equations and Applications.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Friedman </a:t>
            </a:r>
            <a:r>
              <a:rPr lang="en-US" b="1" dirty="0">
                <a:solidFill>
                  <a:schemeClr val="tx1"/>
                </a:solidFill>
              </a:rPr>
              <a:t>A. </a:t>
            </a:r>
            <a:r>
              <a:rPr lang="en-US" dirty="0">
                <a:solidFill>
                  <a:schemeClr val="tx1"/>
                </a:solidFill>
              </a:rPr>
              <a:t> (1975) </a:t>
            </a:r>
            <a:r>
              <a:rPr lang="en-US" dirty="0"/>
              <a:t>Stochastic Differential Equations and Applications.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b="1" dirty="0" err="1"/>
              <a:t>Okcendal</a:t>
            </a:r>
            <a:r>
              <a:rPr lang="en-US" b="1" dirty="0"/>
              <a:t> B. </a:t>
            </a:r>
            <a:r>
              <a:rPr lang="en-US" dirty="0"/>
              <a:t>(2000). Stochastic Differential Equations.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</a:rPr>
              <a:t>Mao X. </a:t>
            </a:r>
            <a:r>
              <a:rPr lang="en-US" dirty="0">
                <a:solidFill>
                  <a:schemeClr val="tx1"/>
                </a:solidFill>
              </a:rPr>
              <a:t> (2007) </a:t>
            </a:r>
            <a:r>
              <a:rPr lang="en-US" dirty="0"/>
              <a:t>Stochastic Differential Equations and Applications.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b="1" dirty="0" err="1"/>
              <a:t>Levakov</a:t>
            </a:r>
            <a:r>
              <a:rPr lang="en-US" b="1" dirty="0"/>
              <a:t> A.A. </a:t>
            </a:r>
            <a:r>
              <a:rPr lang="en-US" dirty="0"/>
              <a:t>(2009). Stochastic Differential Equations (in Russian).</a:t>
            </a: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chemeClr val="tx1"/>
                </a:solidFill>
              </a:rPr>
              <a:t>Bulinsky</a:t>
            </a:r>
            <a:r>
              <a:rPr lang="en-US" b="1" dirty="0">
                <a:solidFill>
                  <a:schemeClr val="tx1"/>
                </a:solidFill>
              </a:rPr>
              <a:t> A.V., </a:t>
            </a:r>
            <a:r>
              <a:rPr lang="en-US" b="1" dirty="0" err="1">
                <a:solidFill>
                  <a:schemeClr val="tx1"/>
                </a:solidFill>
              </a:rPr>
              <a:t>Shiryaev</a:t>
            </a:r>
            <a:r>
              <a:rPr lang="en-US" b="1" dirty="0">
                <a:solidFill>
                  <a:schemeClr val="tx1"/>
                </a:solidFill>
              </a:rPr>
              <a:t> A.N. </a:t>
            </a:r>
            <a:r>
              <a:rPr lang="en-US" dirty="0">
                <a:solidFill>
                  <a:schemeClr val="tx1"/>
                </a:solidFill>
              </a:rPr>
              <a:t> (2005) </a:t>
            </a:r>
            <a:r>
              <a:rPr lang="en-US" dirty="0"/>
              <a:t>Theory of Random Processes (Chapter VIII) (in Russian).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chemeClr val="tx1"/>
                </a:solidFill>
              </a:rPr>
              <a:t>Gikhman</a:t>
            </a:r>
            <a:r>
              <a:rPr lang="en-US" b="1" dirty="0">
                <a:solidFill>
                  <a:schemeClr val="tx1"/>
                </a:solidFill>
              </a:rPr>
              <a:t> I.I., </a:t>
            </a:r>
            <a:r>
              <a:rPr lang="en-US" b="1" dirty="0" err="1">
                <a:solidFill>
                  <a:schemeClr val="tx1"/>
                </a:solidFill>
              </a:rPr>
              <a:t>Skorokhod</a:t>
            </a:r>
            <a:r>
              <a:rPr lang="en-US" b="1" dirty="0">
                <a:solidFill>
                  <a:schemeClr val="tx1"/>
                </a:solidFill>
              </a:rPr>
              <a:t> A.V. </a:t>
            </a:r>
            <a:r>
              <a:rPr lang="en-US" dirty="0">
                <a:solidFill>
                  <a:schemeClr val="tx1"/>
                </a:solidFill>
              </a:rPr>
              <a:t> (1977) Introduction in </a:t>
            </a:r>
            <a:r>
              <a:rPr lang="en-US" dirty="0"/>
              <a:t>Theory of Random Processes (Chapter VIII) (in Russian).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b="1" dirty="0" err="1"/>
              <a:t>Venttsel</a:t>
            </a:r>
            <a:r>
              <a:rPr lang="en-US" b="1" dirty="0"/>
              <a:t> A.B. </a:t>
            </a:r>
            <a:r>
              <a:rPr lang="en-US" dirty="0"/>
              <a:t>(1975). Course on the Theory of Random Processes (Chapter 12) (in Russian).</a:t>
            </a:r>
          </a:p>
          <a:p>
            <a:pPr>
              <a:lnSpc>
                <a:spcPct val="150000"/>
              </a:lnSpc>
            </a:pPr>
            <a:r>
              <a:rPr lang="en-US" b="1" dirty="0" err="1"/>
              <a:t>Rozanov</a:t>
            </a:r>
            <a:r>
              <a:rPr lang="en-US" b="1" dirty="0"/>
              <a:t> </a:t>
            </a:r>
            <a:r>
              <a:rPr lang="en-US" b="1" dirty="0" err="1"/>
              <a:t>Yu.A</a:t>
            </a:r>
            <a:r>
              <a:rPr lang="en-US" b="1" dirty="0"/>
              <a:t>. </a:t>
            </a:r>
            <a:r>
              <a:rPr lang="en-US" dirty="0"/>
              <a:t>(1985). Theory of Probability, Random Processes and Mathematical Statistics (Chapter V, §5) (in Russian).</a:t>
            </a:r>
          </a:p>
        </p:txBody>
      </p:sp>
    </p:spTree>
    <p:extLst>
      <p:ext uri="{BB962C8B-B14F-4D97-AF65-F5344CB8AC3E}">
        <p14:creationId xmlns:p14="http://schemas.microsoft.com/office/powerpoint/2010/main" xmlns="" val="546794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11430" y="0"/>
            <a:ext cx="9144000" cy="519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Stability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of Stochastic Differential Equations: 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Main Papers</a:t>
            </a:r>
            <a:endParaRPr lang="ru-RU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746532" y="836712"/>
            <a:ext cx="807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* </a:t>
            </a:r>
            <a:r>
              <a:rPr lang="ru-RU" dirty="0" err="1">
                <a:solidFill>
                  <a:schemeClr val="accent1"/>
                </a:solidFill>
              </a:rPr>
              <a:t>Katz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I.Ya</a:t>
            </a:r>
            <a:r>
              <a:rPr lang="ru-RU" dirty="0">
                <a:solidFill>
                  <a:schemeClr val="accent1"/>
                </a:solidFill>
              </a:rPr>
              <a:t>., </a:t>
            </a:r>
            <a:r>
              <a:rPr lang="ru-RU" dirty="0" err="1">
                <a:solidFill>
                  <a:schemeClr val="accent1"/>
                </a:solidFill>
              </a:rPr>
              <a:t>Krasovsky</a:t>
            </a:r>
            <a:r>
              <a:rPr lang="ru-RU" dirty="0">
                <a:solidFill>
                  <a:schemeClr val="accent1"/>
                </a:solidFill>
              </a:rPr>
              <a:t> N.N.</a:t>
            </a:r>
            <a:r>
              <a:rPr lang="ru-RU" dirty="0">
                <a:solidFill>
                  <a:schemeClr val="tx1"/>
                </a:solidFill>
              </a:rPr>
              <a:t> (196</a:t>
            </a:r>
            <a:r>
              <a:rPr lang="en-US" dirty="0">
                <a:solidFill>
                  <a:schemeClr val="tx1"/>
                </a:solidFill>
              </a:rPr>
              <a:t>0</a:t>
            </a:r>
            <a:r>
              <a:rPr lang="ru-RU" dirty="0">
                <a:solidFill>
                  <a:schemeClr val="tx1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Prikl</a:t>
            </a:r>
            <a:r>
              <a:rPr lang="en-US" dirty="0">
                <a:solidFill>
                  <a:schemeClr val="tx1"/>
                </a:solidFill>
              </a:rPr>
              <a:t>. Math. Mech. 24(5), 809-823)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8864" name="Rectangle 16"/>
          <p:cNvSpPr>
            <a:spLocks noChangeArrowheads="1"/>
          </p:cNvSpPr>
          <p:nvPr/>
        </p:nvSpPr>
        <p:spPr bwMode="auto">
          <a:xfrm>
            <a:off x="727059" y="1165394"/>
            <a:ext cx="57929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* </a:t>
            </a:r>
            <a:r>
              <a:rPr lang="en-US" dirty="0">
                <a:solidFill>
                  <a:schemeClr val="accent1"/>
                </a:solidFill>
              </a:rPr>
              <a:t>Kushner H.</a:t>
            </a:r>
            <a:r>
              <a:rPr lang="en-US" dirty="0">
                <a:solidFill>
                  <a:schemeClr val="tx1"/>
                </a:solidFill>
              </a:rPr>
              <a:t> (1964)  (Proc. Nat. Acad. Sci., USA, 53(1), 8-12)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865" name="Rectangle 17"/>
          <p:cNvSpPr>
            <a:spLocks noChangeArrowheads="1"/>
          </p:cNvSpPr>
          <p:nvPr/>
        </p:nvSpPr>
        <p:spPr bwMode="auto">
          <a:xfrm>
            <a:off x="708465" y="1456409"/>
            <a:ext cx="7111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* </a:t>
            </a:r>
            <a:r>
              <a:rPr lang="ru-RU" dirty="0" err="1">
                <a:solidFill>
                  <a:schemeClr val="accent1"/>
                </a:solidFill>
              </a:rPr>
              <a:t>Gihman</a:t>
            </a:r>
            <a:r>
              <a:rPr lang="ru-RU" dirty="0">
                <a:solidFill>
                  <a:schemeClr val="accent1"/>
                </a:solidFill>
              </a:rPr>
              <a:t> I.I., </a:t>
            </a:r>
            <a:r>
              <a:rPr lang="ru-RU" dirty="0" err="1">
                <a:solidFill>
                  <a:schemeClr val="accent1"/>
                </a:solidFill>
              </a:rPr>
              <a:t>Dorogovtsev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A.Ya</a:t>
            </a:r>
            <a:r>
              <a:rPr lang="ru-RU" dirty="0">
                <a:solidFill>
                  <a:schemeClr val="accent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(1965) (</a:t>
            </a:r>
            <a:r>
              <a:rPr lang="ru-RU" dirty="0" err="1">
                <a:solidFill>
                  <a:schemeClr val="tx1"/>
                </a:solidFill>
              </a:rPr>
              <a:t>Ukraine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math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journ</a:t>
            </a:r>
            <a:r>
              <a:rPr lang="ru-RU" dirty="0">
                <a:solidFill>
                  <a:schemeClr val="tx1"/>
                </a:solidFill>
              </a:rPr>
              <a:t>., 17(6),3-21)</a:t>
            </a:r>
          </a:p>
        </p:txBody>
      </p:sp>
      <p:sp>
        <p:nvSpPr>
          <p:cNvPr id="78866" name="Rectangle 18"/>
          <p:cNvSpPr>
            <a:spLocks noChangeArrowheads="1"/>
          </p:cNvSpPr>
          <p:nvPr/>
        </p:nvSpPr>
        <p:spPr bwMode="auto">
          <a:xfrm>
            <a:off x="711532" y="1771737"/>
            <a:ext cx="57397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* </a:t>
            </a:r>
            <a:r>
              <a:rPr lang="en-US" dirty="0">
                <a:solidFill>
                  <a:schemeClr val="accent1"/>
                </a:solidFill>
              </a:rPr>
              <a:t>Khasminskii R.Z.</a:t>
            </a:r>
            <a:r>
              <a:rPr lang="en-US" dirty="0">
                <a:solidFill>
                  <a:schemeClr val="tx1"/>
                </a:solidFill>
              </a:rPr>
              <a:t> (1966) (</a:t>
            </a:r>
            <a:r>
              <a:rPr lang="en-US" dirty="0" err="1">
                <a:solidFill>
                  <a:schemeClr val="tx1"/>
                </a:solidFill>
              </a:rPr>
              <a:t>Prikl</a:t>
            </a:r>
            <a:r>
              <a:rPr lang="en-US" dirty="0">
                <a:solidFill>
                  <a:schemeClr val="tx1"/>
                </a:solidFill>
              </a:rPr>
              <a:t>. Mat. </a:t>
            </a:r>
            <a:r>
              <a:rPr lang="en-US" dirty="0" err="1">
                <a:solidFill>
                  <a:schemeClr val="tx1"/>
                </a:solidFill>
              </a:rPr>
              <a:t>Meh</a:t>
            </a:r>
            <a:r>
              <a:rPr lang="en-US" dirty="0">
                <a:solidFill>
                  <a:schemeClr val="tx1"/>
                </a:solidFill>
              </a:rPr>
              <a:t>. 30(5), 915–921)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867" name="Rectangle 19"/>
          <p:cNvSpPr>
            <a:spLocks noChangeArrowheads="1"/>
          </p:cNvSpPr>
          <p:nvPr/>
        </p:nvSpPr>
        <p:spPr bwMode="auto">
          <a:xfrm>
            <a:off x="707774" y="2032473"/>
            <a:ext cx="71377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* </a:t>
            </a:r>
            <a:r>
              <a:rPr lang="ru-RU" dirty="0" err="1">
                <a:solidFill>
                  <a:schemeClr val="accent1"/>
                </a:solidFill>
              </a:rPr>
              <a:t>Khasminskii</a:t>
            </a:r>
            <a:r>
              <a:rPr lang="ru-RU" dirty="0">
                <a:solidFill>
                  <a:schemeClr val="accent1"/>
                </a:solidFill>
              </a:rPr>
              <a:t> R.Z.</a:t>
            </a:r>
            <a:r>
              <a:rPr lang="ru-RU" dirty="0">
                <a:solidFill>
                  <a:schemeClr val="tx1"/>
                </a:solidFill>
              </a:rPr>
              <a:t> (1967)  (</a:t>
            </a:r>
            <a:r>
              <a:rPr lang="ru-RU" dirty="0" err="1">
                <a:solidFill>
                  <a:schemeClr val="tx1"/>
                </a:solidFill>
              </a:rPr>
              <a:t>Teor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Veroyatnost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i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Primenen</a:t>
            </a:r>
            <a:r>
              <a:rPr lang="ru-RU" dirty="0">
                <a:solidFill>
                  <a:schemeClr val="tx1"/>
                </a:solidFill>
              </a:rPr>
              <a:t>., 12(1), 167–172)</a:t>
            </a:r>
          </a:p>
        </p:txBody>
      </p:sp>
      <p:sp>
        <p:nvSpPr>
          <p:cNvPr id="78868" name="Rectangle 20"/>
          <p:cNvSpPr>
            <a:spLocks noChangeArrowheads="1"/>
          </p:cNvSpPr>
          <p:nvPr/>
        </p:nvSpPr>
        <p:spPr bwMode="auto">
          <a:xfrm>
            <a:off x="714348" y="2361947"/>
            <a:ext cx="6369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* </a:t>
            </a:r>
            <a:r>
              <a:rPr lang="ru-RU" dirty="0" err="1">
                <a:solidFill>
                  <a:schemeClr val="accent1"/>
                </a:solidFill>
              </a:rPr>
              <a:t>Levit</a:t>
            </a:r>
            <a:r>
              <a:rPr lang="ru-RU" dirty="0">
                <a:solidFill>
                  <a:schemeClr val="accent1"/>
                </a:solidFill>
              </a:rPr>
              <a:t> M.V.</a:t>
            </a:r>
            <a:r>
              <a:rPr lang="ru-RU" dirty="0">
                <a:solidFill>
                  <a:schemeClr val="tx1"/>
                </a:solidFill>
              </a:rPr>
              <a:t> (1972)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err="1">
                <a:solidFill>
                  <a:schemeClr val="tx1"/>
                </a:solidFill>
              </a:rPr>
              <a:t>Uspekhi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Matem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Nauk</a:t>
            </a:r>
            <a:r>
              <a:rPr lang="ru-RU" dirty="0">
                <a:solidFill>
                  <a:schemeClr val="tx1"/>
                </a:solidFill>
              </a:rPr>
              <a:t>, 27(4), 215-216)</a:t>
            </a:r>
          </a:p>
        </p:txBody>
      </p:sp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695753" y="2693778"/>
            <a:ext cx="68507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* </a:t>
            </a:r>
            <a:r>
              <a:rPr lang="en-US" dirty="0" err="1">
                <a:solidFill>
                  <a:schemeClr val="accent1"/>
                </a:solidFill>
              </a:rPr>
              <a:t>Pakshin</a:t>
            </a:r>
            <a:r>
              <a:rPr lang="en-US" dirty="0">
                <a:solidFill>
                  <a:schemeClr val="accent1"/>
                </a:solidFill>
              </a:rPr>
              <a:t> P.V.</a:t>
            </a:r>
            <a:r>
              <a:rPr lang="en-US" dirty="0">
                <a:solidFill>
                  <a:schemeClr val="tx1"/>
                </a:solidFill>
              </a:rPr>
              <a:t> (1977) (Automation and Remote Control, 38(4),474–481)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870" name="Rectangle 22"/>
          <p:cNvSpPr>
            <a:spLocks noChangeArrowheads="1"/>
          </p:cNvSpPr>
          <p:nvPr/>
        </p:nvSpPr>
        <p:spPr bwMode="auto">
          <a:xfrm>
            <a:off x="773712" y="3005502"/>
            <a:ext cx="56826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* </a:t>
            </a:r>
            <a:r>
              <a:rPr lang="en-US" dirty="0">
                <a:solidFill>
                  <a:schemeClr val="accent1"/>
                </a:solidFill>
              </a:rPr>
              <a:t>Shumafov M.M. </a:t>
            </a:r>
            <a:r>
              <a:rPr lang="en-US" dirty="0">
                <a:solidFill>
                  <a:schemeClr val="tx1"/>
                </a:solidFill>
              </a:rPr>
              <a:t>(1981) (Differ. </a:t>
            </a:r>
            <a:r>
              <a:rPr lang="en-US" dirty="0" err="1">
                <a:solidFill>
                  <a:schemeClr val="tx1"/>
                </a:solidFill>
              </a:rPr>
              <a:t>Uravn</a:t>
            </a:r>
            <a:r>
              <a:rPr lang="en-US" dirty="0">
                <a:solidFill>
                  <a:schemeClr val="tx1"/>
                </a:solidFill>
              </a:rPr>
              <a:t>., 17(6),1143–1145)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871" name="Rectangle 23"/>
          <p:cNvSpPr>
            <a:spLocks noChangeArrowheads="1"/>
          </p:cNvSpPr>
          <p:nvPr/>
        </p:nvSpPr>
        <p:spPr bwMode="auto">
          <a:xfrm>
            <a:off x="714348" y="4293096"/>
            <a:ext cx="60430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* </a:t>
            </a:r>
            <a:r>
              <a:rPr lang="en-US" dirty="0" err="1">
                <a:solidFill>
                  <a:schemeClr val="accent1"/>
                </a:solidFill>
              </a:rPr>
              <a:t>Sultanov</a:t>
            </a:r>
            <a:r>
              <a:rPr lang="en-US" dirty="0">
                <a:solidFill>
                  <a:schemeClr val="accent1"/>
                </a:solidFill>
              </a:rPr>
              <a:t> O.</a:t>
            </a:r>
            <a:r>
              <a:rPr lang="en-US" dirty="0">
                <a:solidFill>
                  <a:schemeClr val="tx1"/>
                </a:solidFill>
              </a:rPr>
              <a:t> (2017) (Mathematical Notes, 101(1–2),149–156)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872" name="Rectangle 24"/>
          <p:cNvSpPr>
            <a:spLocks noChangeArrowheads="1"/>
          </p:cNvSpPr>
          <p:nvPr/>
        </p:nvSpPr>
        <p:spPr bwMode="auto">
          <a:xfrm>
            <a:off x="707774" y="3353119"/>
            <a:ext cx="65735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* </a:t>
            </a:r>
            <a:r>
              <a:rPr lang="en-US" dirty="0">
                <a:solidFill>
                  <a:schemeClr val="accent1"/>
                </a:solidFill>
              </a:rPr>
              <a:t>Mao X.</a:t>
            </a:r>
            <a:r>
              <a:rPr lang="en-US" dirty="0">
                <a:solidFill>
                  <a:schemeClr val="tx1"/>
                </a:solidFill>
              </a:rPr>
              <a:t> (2001) (J. of Math. Analysis and Applications 260,325–340)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873" name="Rectangle 25"/>
          <p:cNvSpPr>
            <a:spLocks noChangeArrowheads="1"/>
          </p:cNvSpPr>
          <p:nvPr/>
        </p:nvSpPr>
        <p:spPr bwMode="auto">
          <a:xfrm>
            <a:off x="695753" y="3690511"/>
            <a:ext cx="63033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* </a:t>
            </a:r>
            <a:r>
              <a:rPr lang="en-US" dirty="0">
                <a:solidFill>
                  <a:schemeClr val="accent1"/>
                </a:solidFill>
              </a:rPr>
              <a:t>Shumafov M.M. </a:t>
            </a:r>
            <a:r>
              <a:rPr lang="en-US" dirty="0">
                <a:solidFill>
                  <a:schemeClr val="tx1"/>
                </a:solidFill>
              </a:rPr>
              <a:t>(2010)  (Differential Equations,46(6), 901–905)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874" name="Rectangle 26"/>
          <p:cNvSpPr>
            <a:spLocks noChangeArrowheads="1"/>
          </p:cNvSpPr>
          <p:nvPr/>
        </p:nvSpPr>
        <p:spPr bwMode="auto">
          <a:xfrm>
            <a:off x="714348" y="4653136"/>
            <a:ext cx="74876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* </a:t>
            </a:r>
            <a:r>
              <a:rPr lang="ru-RU" dirty="0">
                <a:solidFill>
                  <a:schemeClr val="accent1"/>
                </a:solidFill>
              </a:rPr>
              <a:t>Shumafov M.M., </a:t>
            </a:r>
            <a:r>
              <a:rPr lang="ru-RU" dirty="0" err="1">
                <a:solidFill>
                  <a:schemeClr val="accent1"/>
                </a:solidFill>
              </a:rPr>
              <a:t>Tlyachev</a:t>
            </a:r>
            <a:r>
              <a:rPr lang="ru-RU" dirty="0">
                <a:solidFill>
                  <a:schemeClr val="accent1"/>
                </a:solidFill>
              </a:rPr>
              <a:t> V.B. </a:t>
            </a:r>
            <a:r>
              <a:rPr lang="ru-RU" dirty="0">
                <a:solidFill>
                  <a:schemeClr val="tx1"/>
                </a:solidFill>
              </a:rPr>
              <a:t>(2018) (</a:t>
            </a:r>
            <a:r>
              <a:rPr lang="ru-RU" dirty="0" err="1">
                <a:solidFill>
                  <a:schemeClr val="tx1"/>
                </a:solidFill>
              </a:rPr>
              <a:t>Itogi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Nauki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i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Tekhniki</a:t>
            </a:r>
            <a:r>
              <a:rPr lang="ru-RU" dirty="0">
                <a:solidFill>
                  <a:schemeClr val="tx1"/>
                </a:solidFill>
              </a:rPr>
              <a:t>., 149, 118–128)</a:t>
            </a: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58728" y="4975299"/>
            <a:ext cx="8640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en-US" dirty="0"/>
              <a:t>    </a:t>
            </a:r>
            <a:r>
              <a:rPr lang="en-US" dirty="0">
                <a:solidFill>
                  <a:srgbClr val="C00000"/>
                </a:solidFill>
              </a:rPr>
              <a:t>*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Korenevskii D. G. </a:t>
            </a:r>
            <a:r>
              <a:rPr lang="en-US" dirty="0"/>
              <a:t>(1986). D AN SSSR V. 290 </a:t>
            </a:r>
            <a:r>
              <a:rPr lang="ru-RU" dirty="0"/>
              <a:t>№5</a:t>
            </a:r>
            <a:r>
              <a:rPr lang="en-US" dirty="0"/>
              <a:t>, 1041 – 1044; </a:t>
            </a:r>
            <a:r>
              <a:rPr lang="ru-RU" dirty="0"/>
              <a:t>№6</a:t>
            </a:r>
            <a:r>
              <a:rPr lang="en-US" dirty="0"/>
              <a:t>, 1294 – 1298.</a:t>
            </a:r>
          </a:p>
          <a:p>
            <a:pPr lvl="1"/>
            <a:r>
              <a:rPr lang="en-US" dirty="0"/>
              <a:t>    </a:t>
            </a:r>
            <a:r>
              <a:rPr lang="en-US" dirty="0">
                <a:solidFill>
                  <a:srgbClr val="C00000"/>
                </a:solidFill>
              </a:rPr>
              <a:t>*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Korenevskii D. G. </a:t>
            </a:r>
            <a:r>
              <a:rPr lang="en-US" dirty="0"/>
              <a:t>(2001). Math. Notes, V. 70, </a:t>
            </a:r>
            <a:r>
              <a:rPr lang="ru-RU" dirty="0"/>
              <a:t>№2</a:t>
            </a:r>
            <a:r>
              <a:rPr lang="en-US" dirty="0"/>
              <a:t>, 213 – 229.</a:t>
            </a:r>
          </a:p>
          <a:p>
            <a:pPr lvl="1"/>
            <a:r>
              <a:rPr lang="en-US" dirty="0"/>
              <a:t>    </a:t>
            </a:r>
            <a:r>
              <a:rPr lang="en-US" dirty="0">
                <a:solidFill>
                  <a:srgbClr val="C00000"/>
                </a:solidFill>
              </a:rPr>
              <a:t>*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Kadiev R.I., Ponosov A. V.</a:t>
            </a:r>
            <a:r>
              <a:rPr lang="en-US" dirty="0"/>
              <a:t> (2017). Appl. math. and problems of contr. </a:t>
            </a:r>
            <a:r>
              <a:rPr lang="ru-RU" dirty="0"/>
              <a:t>№2</a:t>
            </a:r>
            <a:r>
              <a:rPr lang="en-US" dirty="0"/>
              <a:t>, 32 –</a:t>
            </a:r>
            <a:r>
              <a:rPr lang="ru-RU" dirty="0"/>
              <a:t>47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727059" y="6248608"/>
            <a:ext cx="6813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* </a:t>
            </a:r>
            <a:r>
              <a:rPr lang="ru-RU" dirty="0">
                <a:solidFill>
                  <a:schemeClr val="accent1"/>
                </a:solidFill>
              </a:rPr>
              <a:t>Shumafov M.M., </a:t>
            </a:r>
            <a:r>
              <a:rPr lang="ru-RU" dirty="0" err="1">
                <a:solidFill>
                  <a:schemeClr val="accent1"/>
                </a:solidFill>
              </a:rPr>
              <a:t>Tlyachev</a:t>
            </a:r>
            <a:r>
              <a:rPr lang="ru-RU" dirty="0">
                <a:solidFill>
                  <a:schemeClr val="accent1"/>
                </a:solidFill>
              </a:rPr>
              <a:t> V.B. </a:t>
            </a:r>
            <a:r>
              <a:rPr lang="ru-RU" dirty="0">
                <a:solidFill>
                  <a:schemeClr val="tx1"/>
                </a:solidFill>
              </a:rPr>
              <a:t>(2021)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/>
              <a:t>arxiv.org    arXiv:2104.01637.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7774" y="5885496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* </a:t>
            </a:r>
            <a:r>
              <a:rPr lang="en-US" dirty="0" err="1">
                <a:solidFill>
                  <a:schemeClr val="accent1"/>
                </a:solidFill>
              </a:rPr>
              <a:t>Sandrić</a:t>
            </a:r>
            <a:r>
              <a:rPr lang="en-US" dirty="0">
                <a:solidFill>
                  <a:schemeClr val="accent1"/>
                </a:solidFill>
              </a:rPr>
              <a:t>  N.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(2018). </a:t>
            </a:r>
            <a:r>
              <a:rPr lang="en-US" dirty="0" err="1"/>
              <a:t>Journ</a:t>
            </a:r>
            <a:r>
              <a:rPr lang="en-US" dirty="0"/>
              <a:t>. of </a:t>
            </a:r>
            <a:r>
              <a:rPr lang="en-US" dirty="0" err="1"/>
              <a:t>Mathem</a:t>
            </a:r>
            <a:r>
              <a:rPr lang="en-US" dirty="0"/>
              <a:t>. Analysis and Appl., </a:t>
            </a:r>
            <a:r>
              <a:rPr lang="ru-RU" dirty="0"/>
              <a:t>№ </a:t>
            </a:r>
            <a:r>
              <a:rPr lang="en-US" dirty="0"/>
              <a:t>467, 734–750.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40066" y="541179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* </a:t>
            </a:r>
            <a:r>
              <a:rPr lang="en-US" dirty="0">
                <a:solidFill>
                  <a:srgbClr val="0070C0"/>
                </a:solidFill>
              </a:rPr>
              <a:t>Bertram J. E., </a:t>
            </a:r>
            <a:r>
              <a:rPr lang="en-US" dirty="0" err="1">
                <a:solidFill>
                  <a:srgbClr val="0070C0"/>
                </a:solidFill>
              </a:rPr>
              <a:t>Carachik</a:t>
            </a:r>
            <a:r>
              <a:rPr lang="en-US" dirty="0">
                <a:solidFill>
                  <a:srgbClr val="0070C0"/>
                </a:solidFill>
              </a:rPr>
              <a:t> P.E. </a:t>
            </a:r>
            <a:r>
              <a:rPr lang="en-US" dirty="0"/>
              <a:t>(1959)  (IRE Trans. on </a:t>
            </a:r>
            <a:r>
              <a:rPr lang="en-US" dirty="0" err="1"/>
              <a:t>InformationTheory</a:t>
            </a:r>
            <a:r>
              <a:rPr lang="en-US" dirty="0"/>
              <a:t>. 5(5)) 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95AE438-4285-468B-81F4-9356A0A6D1F4}"/>
              </a:ext>
            </a:extLst>
          </p:cNvPr>
          <p:cNvSpPr txBox="1"/>
          <p:nvPr/>
        </p:nvSpPr>
        <p:spPr>
          <a:xfrm>
            <a:off x="695753" y="4002804"/>
            <a:ext cx="8459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* </a:t>
            </a:r>
            <a:r>
              <a:rPr lang="en-US" dirty="0" err="1">
                <a:solidFill>
                  <a:schemeClr val="accent1"/>
                </a:solidFill>
              </a:rPr>
              <a:t>Asylgareev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A.S., </a:t>
            </a:r>
            <a:r>
              <a:rPr lang="en-US" dirty="0" err="1">
                <a:solidFill>
                  <a:schemeClr val="accent1"/>
                </a:solidFill>
              </a:rPr>
              <a:t>Nasyrov</a:t>
            </a:r>
            <a:r>
              <a:rPr lang="en-US" dirty="0">
                <a:solidFill>
                  <a:schemeClr val="accent1"/>
                </a:solidFill>
              </a:rPr>
              <a:t> F.S. </a:t>
            </a:r>
            <a:r>
              <a:rPr lang="en-US" dirty="0"/>
              <a:t>(2016) (Sib. Math. J. Vol. 57(5), 754–761)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Stability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of Stochastic Differential Equations: 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Books, Surveys</a:t>
            </a:r>
            <a:endParaRPr lang="ru-RU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178" name="Rectangle 18"/>
          <p:cNvSpPr>
            <a:spLocks noChangeArrowheads="1"/>
          </p:cNvSpPr>
          <p:nvPr/>
        </p:nvSpPr>
        <p:spPr bwMode="auto">
          <a:xfrm>
            <a:off x="251520" y="1196752"/>
            <a:ext cx="7838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*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Kushner H.</a:t>
            </a:r>
            <a:r>
              <a:rPr lang="en-US" dirty="0">
                <a:solidFill>
                  <a:schemeClr val="tx1"/>
                </a:solidFill>
              </a:rPr>
              <a:t> (1967) Stochastic Stability and Control. Academic Press, N-Y.-London.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2179" name="Rectangle 19"/>
          <p:cNvSpPr>
            <a:spLocks noChangeArrowheads="1"/>
          </p:cNvSpPr>
          <p:nvPr/>
        </p:nvSpPr>
        <p:spPr bwMode="auto">
          <a:xfrm>
            <a:off x="251520" y="1628800"/>
            <a:ext cx="8749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* </a:t>
            </a:r>
            <a:r>
              <a:rPr lang="en-US" b="1" dirty="0" err="1">
                <a:solidFill>
                  <a:schemeClr val="accent1"/>
                </a:solidFill>
              </a:rPr>
              <a:t>Khas'minskii</a:t>
            </a:r>
            <a:r>
              <a:rPr lang="en-US" b="1" dirty="0">
                <a:solidFill>
                  <a:schemeClr val="accent1"/>
                </a:solidFill>
              </a:rPr>
              <a:t> R.Z.</a:t>
            </a:r>
            <a:r>
              <a:rPr lang="en-US" dirty="0">
                <a:solidFill>
                  <a:schemeClr val="tx1"/>
                </a:solidFill>
              </a:rPr>
              <a:t> (1969) </a:t>
            </a:r>
            <a:r>
              <a:rPr lang="en-US" dirty="0" err="1" smtClean="0"/>
              <a:t>Ustojchivost</a:t>
            </a:r>
            <a:r>
              <a:rPr lang="en-US" dirty="0" smtClean="0"/>
              <a:t> </a:t>
            </a:r>
            <a:r>
              <a:rPr lang="en-US" dirty="0" err="1" smtClean="0"/>
              <a:t>differencialnyh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sluchajnyh</a:t>
            </a:r>
            <a:r>
              <a:rPr lang="en-US" dirty="0" smtClean="0"/>
              <a:t> </a:t>
            </a:r>
            <a:r>
              <a:rPr lang="en-US" dirty="0" err="1" smtClean="0"/>
              <a:t>vozmusheniyah</a:t>
            </a:r>
            <a:r>
              <a:rPr lang="en-US" dirty="0" smtClean="0"/>
              <a:t> </a:t>
            </a:r>
            <a:r>
              <a:rPr lang="en-US" dirty="0" err="1" smtClean="0"/>
              <a:t>ih</a:t>
            </a:r>
            <a:r>
              <a:rPr lang="en-US" dirty="0" smtClean="0"/>
              <a:t> </a:t>
            </a:r>
            <a:r>
              <a:rPr lang="en-US" dirty="0" err="1" smtClean="0"/>
              <a:t>parametrov</a:t>
            </a:r>
            <a:r>
              <a:rPr lang="en-US" dirty="0" smtClean="0"/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180" name="Rectangle 20"/>
          <p:cNvSpPr>
            <a:spLocks noChangeArrowheads="1"/>
          </p:cNvSpPr>
          <p:nvPr/>
        </p:nvSpPr>
        <p:spPr bwMode="auto">
          <a:xfrm>
            <a:off x="251520" y="2996952"/>
            <a:ext cx="90124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* </a:t>
            </a:r>
            <a:r>
              <a:rPr lang="en-US" b="1" dirty="0">
                <a:solidFill>
                  <a:schemeClr val="accent1"/>
                </a:solidFill>
              </a:rPr>
              <a:t>Mao X.</a:t>
            </a:r>
            <a:r>
              <a:rPr lang="en-US" dirty="0">
                <a:solidFill>
                  <a:schemeClr val="tx1"/>
                </a:solidFill>
              </a:rPr>
              <a:t> (2007) Stochastic Differential Equations and Applications. 2nd Edition (Ch. 4).           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2181" name="Rectangle 21"/>
          <p:cNvSpPr>
            <a:spLocks noChangeArrowheads="1"/>
          </p:cNvSpPr>
          <p:nvPr/>
        </p:nvSpPr>
        <p:spPr bwMode="auto">
          <a:xfrm>
            <a:off x="251520" y="3356992"/>
            <a:ext cx="8892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* </a:t>
            </a:r>
            <a:r>
              <a:rPr lang="en-US" b="1" dirty="0" err="1">
                <a:solidFill>
                  <a:schemeClr val="accent1"/>
                </a:solidFill>
              </a:rPr>
              <a:t>Levakov</a:t>
            </a:r>
            <a:r>
              <a:rPr lang="en-US" b="1" dirty="0">
                <a:solidFill>
                  <a:schemeClr val="accent1"/>
                </a:solidFill>
              </a:rPr>
              <a:t> A.A.</a:t>
            </a:r>
            <a:r>
              <a:rPr lang="en-US" dirty="0">
                <a:solidFill>
                  <a:schemeClr val="tx1"/>
                </a:solidFill>
              </a:rPr>
              <a:t> (2009) </a:t>
            </a:r>
            <a:r>
              <a:rPr lang="en-US" dirty="0" err="1" smtClean="0"/>
              <a:t>Stohasticheskie</a:t>
            </a:r>
            <a:r>
              <a:rPr lang="en-US" dirty="0" smtClean="0"/>
              <a:t> </a:t>
            </a:r>
            <a:r>
              <a:rPr lang="en-US" dirty="0" err="1" smtClean="0"/>
              <a:t>differencialnye</a:t>
            </a:r>
            <a:r>
              <a:rPr lang="en-US" dirty="0" smtClean="0"/>
              <a:t> </a:t>
            </a:r>
            <a:r>
              <a:rPr lang="en-US" dirty="0" err="1" smtClean="0"/>
              <a:t>uravneniya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/>
              <a:t>Gl</a:t>
            </a:r>
            <a:r>
              <a:rPr lang="en-US" dirty="0" err="1" smtClean="0">
                <a:solidFill>
                  <a:schemeClr val="tx1"/>
                </a:solidFill>
              </a:rPr>
              <a:t>ava</a:t>
            </a:r>
            <a:r>
              <a:rPr lang="en-US" smtClean="0">
                <a:solidFill>
                  <a:schemeClr val="tx1"/>
                </a:solidFill>
              </a:rPr>
              <a:t> 3</a:t>
            </a:r>
            <a:r>
              <a:rPr lang="en-US">
                <a:solidFill>
                  <a:schemeClr val="tx1"/>
                </a:solidFill>
              </a:rPr>
              <a:t>) 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2182" name="Rectangle 22"/>
          <p:cNvSpPr>
            <a:spLocks noChangeArrowheads="1"/>
          </p:cNvSpPr>
          <p:nvPr/>
        </p:nvSpPr>
        <p:spPr bwMode="auto">
          <a:xfrm>
            <a:off x="395536" y="4005064"/>
            <a:ext cx="1536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B050"/>
                </a:solidFill>
              </a:rPr>
              <a:t>Survey</a:t>
            </a:r>
            <a:r>
              <a:rPr lang="en-US" sz="2400" dirty="0">
                <a:solidFill>
                  <a:srgbClr val="00B050"/>
                </a:solidFill>
              </a:rPr>
              <a:t>s</a:t>
            </a:r>
            <a:r>
              <a:rPr lang="ru-RU" sz="2400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92183" name="Rectangle 23"/>
          <p:cNvSpPr>
            <a:spLocks noChangeArrowheads="1"/>
          </p:cNvSpPr>
          <p:nvPr/>
        </p:nvSpPr>
        <p:spPr bwMode="auto">
          <a:xfrm>
            <a:off x="357158" y="5733256"/>
            <a:ext cx="74848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* </a:t>
            </a:r>
            <a:r>
              <a:rPr lang="en-US" b="1" dirty="0" err="1">
                <a:solidFill>
                  <a:schemeClr val="accent1"/>
                </a:solidFill>
              </a:rPr>
              <a:t>Visentin</a:t>
            </a:r>
            <a:r>
              <a:rPr lang="en-US" b="1" dirty="0">
                <a:solidFill>
                  <a:schemeClr val="accent1"/>
                </a:solidFill>
              </a:rPr>
              <a:t> F. </a:t>
            </a:r>
            <a:r>
              <a:rPr lang="en-US" dirty="0">
                <a:solidFill>
                  <a:schemeClr val="tx1"/>
                </a:solidFill>
              </a:rPr>
              <a:t>(2013) A Survey on Stability for Stochastic </a:t>
            </a:r>
            <a:r>
              <a:rPr lang="en-US" dirty="0"/>
              <a:t>D</a:t>
            </a:r>
            <a:r>
              <a:rPr lang="en-US" dirty="0">
                <a:solidFill>
                  <a:schemeClr val="tx1"/>
                </a:solidFill>
              </a:rPr>
              <a:t>ifferential  Equations. </a:t>
            </a:r>
          </a:p>
          <a:p>
            <a:r>
              <a:rPr lang="en-US" dirty="0">
                <a:solidFill>
                  <a:schemeClr val="tx1"/>
                </a:solidFill>
              </a:rPr>
              <a:t>                 (Scientiae </a:t>
            </a:r>
            <a:r>
              <a:rPr lang="en-US" dirty="0" err="1">
                <a:solidFill>
                  <a:schemeClr val="tx1"/>
                </a:solidFill>
              </a:rPr>
              <a:t>Mathematicae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Japonicae</a:t>
            </a:r>
            <a:r>
              <a:rPr lang="en-US" dirty="0">
                <a:solidFill>
                  <a:schemeClr val="tx1"/>
                </a:solidFill>
              </a:rPr>
              <a:t>, 76(1), 147–152).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2184" name="Rectangle 24"/>
          <p:cNvSpPr>
            <a:spLocks noChangeArrowheads="1"/>
          </p:cNvSpPr>
          <p:nvPr/>
        </p:nvSpPr>
        <p:spPr bwMode="auto">
          <a:xfrm>
            <a:off x="228600" y="2564904"/>
            <a:ext cx="861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* </a:t>
            </a:r>
            <a:r>
              <a:rPr lang="en-US" b="1" dirty="0">
                <a:solidFill>
                  <a:schemeClr val="accent1"/>
                </a:solidFill>
              </a:rPr>
              <a:t>Arnold L.</a:t>
            </a:r>
            <a:r>
              <a:rPr lang="en-US" dirty="0">
                <a:solidFill>
                  <a:schemeClr val="tx1"/>
                </a:solidFill>
              </a:rPr>
              <a:t> (1974) Stochastic Differential Equations. Theory and Applications (Ch. 11).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2186" name="Rectangle 26"/>
          <p:cNvSpPr>
            <a:spLocks noChangeArrowheads="1"/>
          </p:cNvSpPr>
          <p:nvPr/>
        </p:nvSpPr>
        <p:spPr bwMode="auto">
          <a:xfrm>
            <a:off x="357158" y="4581128"/>
            <a:ext cx="81177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* </a:t>
            </a:r>
            <a:r>
              <a:rPr lang="en-US" b="1" dirty="0" err="1">
                <a:solidFill>
                  <a:schemeClr val="accent1"/>
                </a:solidFill>
              </a:rPr>
              <a:t>Thygesen</a:t>
            </a:r>
            <a:r>
              <a:rPr lang="en-US" b="1" dirty="0">
                <a:solidFill>
                  <a:schemeClr val="accent1"/>
                </a:solidFill>
              </a:rPr>
              <a:t> U.H. </a:t>
            </a:r>
            <a:r>
              <a:rPr lang="en-US" dirty="0">
                <a:solidFill>
                  <a:schemeClr val="tx1"/>
                </a:solidFill>
              </a:rPr>
              <a:t>(1997) A Survey of  </a:t>
            </a:r>
            <a:r>
              <a:rPr lang="en-US" dirty="0"/>
              <a:t>L</a:t>
            </a:r>
            <a:r>
              <a:rPr lang="en-US" dirty="0">
                <a:solidFill>
                  <a:schemeClr val="tx1"/>
                </a:solidFill>
              </a:rPr>
              <a:t>yapunov techniques for SDE. </a:t>
            </a:r>
            <a:r>
              <a:rPr lang="ru-RU" dirty="0">
                <a:solidFill>
                  <a:schemeClr val="tx1"/>
                </a:solidFill>
              </a:rPr>
              <a:t>IMM </a:t>
            </a:r>
            <a:r>
              <a:rPr lang="ru-RU" dirty="0" err="1">
                <a:solidFill>
                  <a:schemeClr val="tx1"/>
                </a:solidFill>
              </a:rPr>
              <a:t>Tech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Report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357158" y="5013176"/>
            <a:ext cx="82472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* </a:t>
            </a:r>
            <a:r>
              <a:rPr lang="en-US" b="1" dirty="0" err="1">
                <a:solidFill>
                  <a:schemeClr val="accent1"/>
                </a:solidFill>
              </a:rPr>
              <a:t>Pakshin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P.V.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,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Ugrinovskii</a:t>
            </a:r>
            <a:r>
              <a:rPr lang="en-US" b="1" dirty="0">
                <a:solidFill>
                  <a:schemeClr val="accent1"/>
                </a:solidFill>
              </a:rPr>
              <a:t> V.A.</a:t>
            </a:r>
            <a:r>
              <a:rPr lang="en-US" dirty="0"/>
              <a:t> (2006)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Stochastic problems for absolute stability</a:t>
            </a:r>
          </a:p>
          <a:p>
            <a:r>
              <a:rPr lang="en-US" dirty="0"/>
              <a:t>	(</a:t>
            </a:r>
            <a:r>
              <a:rPr lang="en-US" dirty="0" err="1"/>
              <a:t>Autom</a:t>
            </a:r>
            <a:r>
              <a:rPr lang="en-US" dirty="0"/>
              <a:t>.  Remote Control. 67 (11), 1811–1846).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251520" y="2132856"/>
            <a:ext cx="8749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* </a:t>
            </a:r>
            <a:r>
              <a:rPr lang="en-US" b="1" dirty="0" err="1">
                <a:solidFill>
                  <a:schemeClr val="accent1"/>
                </a:solidFill>
              </a:rPr>
              <a:t>Gihman</a:t>
            </a:r>
            <a:r>
              <a:rPr lang="en-US" b="1" dirty="0">
                <a:solidFill>
                  <a:schemeClr val="accent1"/>
                </a:solidFill>
              </a:rPr>
              <a:t> I.I.</a:t>
            </a:r>
            <a:r>
              <a:rPr lang="ru-RU" b="1" dirty="0">
                <a:solidFill>
                  <a:schemeClr val="accent1"/>
                </a:solidFill>
              </a:rPr>
              <a:t>, </a:t>
            </a:r>
            <a:r>
              <a:rPr lang="en-US" b="1" dirty="0" err="1">
                <a:solidFill>
                  <a:schemeClr val="accent1"/>
                </a:solidFill>
              </a:rPr>
              <a:t>Skorokhod</a:t>
            </a:r>
            <a:r>
              <a:rPr lang="en-US" b="1" dirty="0">
                <a:solidFill>
                  <a:schemeClr val="accent1"/>
                </a:solidFill>
              </a:rPr>
              <a:t> A.V. </a:t>
            </a:r>
            <a:r>
              <a:rPr lang="en-US" dirty="0">
                <a:solidFill>
                  <a:schemeClr val="tx1"/>
                </a:solidFill>
              </a:rPr>
              <a:t>(1968) </a:t>
            </a:r>
            <a:r>
              <a:rPr lang="en-US" dirty="0" err="1" smtClean="0"/>
              <a:t>Stohasticheskie</a:t>
            </a:r>
            <a:r>
              <a:rPr lang="en-US" dirty="0" smtClean="0"/>
              <a:t> </a:t>
            </a:r>
            <a:r>
              <a:rPr lang="en-US" dirty="0" err="1" smtClean="0"/>
              <a:t>differencialnye</a:t>
            </a:r>
            <a:r>
              <a:rPr lang="en-US" dirty="0" smtClean="0"/>
              <a:t> </a:t>
            </a:r>
            <a:r>
              <a:rPr lang="en-US" dirty="0" err="1" smtClean="0"/>
              <a:t>uravneniya</a:t>
            </a:r>
            <a:r>
              <a:rPr lang="ru-RU" dirty="0" smtClean="0"/>
              <a:t> </a:t>
            </a:r>
            <a:r>
              <a:rPr lang="en-US" dirty="0" smtClean="0"/>
              <a:t>(P.</a:t>
            </a:r>
            <a:r>
              <a:rPr lang="en-US" dirty="0" smtClean="0">
                <a:solidFill>
                  <a:schemeClr val="tx1"/>
                </a:solidFill>
              </a:rPr>
              <a:t> 2, Gl. </a:t>
            </a:r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).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620688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Books: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b="1" dirty="0"/>
              <a:t>Stochastic stability: Definitions</a:t>
            </a:r>
            <a:endParaRPr lang="ru-RU" sz="28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79A98FC-0B57-470A-BF28-52A01884E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56792"/>
            <a:ext cx="8753475" cy="46196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4EF11F91-24F5-4A00-94E4-BA91BA9BE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580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b="1" dirty="0"/>
              <a:t>Illustrations of Stochastic Stability </a:t>
            </a:r>
            <a:endParaRPr lang="ru-RU" sz="28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55D05DF-1ED7-4012-8058-688C28BF34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724" y="846630"/>
            <a:ext cx="1957644" cy="19061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31A427A-0BC5-4B95-B6D3-058E9D4093C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019" y="3392681"/>
            <a:ext cx="1717065" cy="175874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EA9E7A4-434A-4F72-9682-93A97AFABC0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56634"/>
            <a:ext cx="2591310" cy="24505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3E9D6AB1-B862-4CA6-AE1C-DA9AB8505C6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8724" y="762451"/>
            <a:ext cx="3431969" cy="284553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47F48826-36E1-419B-A378-B201E6379D4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985717"/>
            <a:ext cx="4086225" cy="46672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D3E3C125-B0B6-45BB-807A-AAFB8BD48A2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0992" y="2641048"/>
            <a:ext cx="847725" cy="2762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3CC82F9-393E-49B4-87BC-23A237B0E6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3710" y="3679101"/>
            <a:ext cx="3408488" cy="28281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155170A-E3A7-4C5D-BDDC-C349CB0F8A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6296" y="1091284"/>
            <a:ext cx="1895475" cy="2286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CB9F9CF-F08F-4284-9F16-286AACEA32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3307" y="1356534"/>
            <a:ext cx="1743075" cy="2476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B233DB0-9901-40A1-A427-86905BEC05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0958" y="1601166"/>
            <a:ext cx="1914525" cy="2000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214F28D3-AE0E-4030-A88E-FCA64DFBF5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0088" y="1779123"/>
            <a:ext cx="2286000" cy="2667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8E12F44-5649-4505-A588-1A279E518EC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52089" y="2063674"/>
            <a:ext cx="2162175" cy="3048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7D781A0C-CC41-4F64-8CA5-67BAF8E53B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94951" y="2426718"/>
            <a:ext cx="2076450" cy="25717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BEA8D179-28B2-47F9-9023-720EC7F826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60" y="5377957"/>
            <a:ext cx="3752850" cy="1266825"/>
          </a:xfrm>
          <a:prstGeom prst="rect">
            <a:avLst/>
          </a:prstGeom>
        </p:spPr>
      </p:pic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553200" y="6200794"/>
            <a:ext cx="2590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357950" y="785794"/>
            <a:ext cx="25241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56396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b="1" dirty="0"/>
              <a:t>The Subject of the Study </a:t>
            </a:r>
            <a:endParaRPr lang="ru-RU" sz="28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6569EC6-77D4-4EC5-99AE-1041376ED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88840"/>
            <a:ext cx="8604448" cy="372404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b="1" dirty="0"/>
              <a:t>The Subject of the Study </a:t>
            </a:r>
            <a:endParaRPr lang="ru-RU" sz="28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959FDE8-7448-4072-A338-AA899F37D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285860"/>
            <a:ext cx="7548433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085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b="1" dirty="0"/>
              <a:t>Stochastic stability of systems (</a:t>
            </a:r>
            <a:r>
              <a:rPr lang="en-US" sz="2800" b="1" i="1" dirty="0"/>
              <a:t>dim</a:t>
            </a:r>
            <a:r>
              <a:rPr lang="en-US" sz="2800" b="1" dirty="0"/>
              <a:t>=2)</a:t>
            </a:r>
            <a:endParaRPr lang="ru-RU" sz="2800" b="1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195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65573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b="1" dirty="0"/>
              <a:t>Stochastic stability of systems (</a:t>
            </a:r>
            <a:r>
              <a:rPr lang="en-US" sz="2800" b="1" i="1" dirty="0"/>
              <a:t>dim</a:t>
            </a:r>
            <a:r>
              <a:rPr lang="en-US" sz="2800" b="1" dirty="0"/>
              <a:t>=2)</a:t>
            </a:r>
            <a:endParaRPr lang="ru-RU" sz="2800" b="1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66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93025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b="1" dirty="0"/>
              <a:t>Content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sz="2400" dirty="0"/>
              <a:t>Motivation</a:t>
            </a:r>
          </a:p>
          <a:p>
            <a:pPr marL="358775" lvl="1" indent="-358775">
              <a:buBlip>
                <a:blip r:embed="rId2"/>
              </a:buBlip>
            </a:pPr>
            <a:r>
              <a:rPr lang="en-US" sz="2400" dirty="0"/>
              <a:t>Stochastic Differential Equations (SDE)</a:t>
            </a:r>
          </a:p>
          <a:p>
            <a:pPr marL="358775" lvl="1" indent="-358775">
              <a:buBlip>
                <a:blip r:embed="rId2"/>
              </a:buBlip>
            </a:pPr>
            <a:r>
              <a:rPr lang="en-US" sz="2400" dirty="0"/>
              <a:t>Stability of SDE</a:t>
            </a:r>
          </a:p>
          <a:p>
            <a:pPr marL="358775" lvl="1" indent="-358775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b="1" dirty="0"/>
              <a:t>Stochastic stability of systems (</a:t>
            </a:r>
            <a:r>
              <a:rPr lang="en-US" sz="2800" b="1" i="1" dirty="0"/>
              <a:t>dim</a:t>
            </a:r>
            <a:r>
              <a:rPr lang="en-US" sz="2800" b="1" dirty="0"/>
              <a:t>=2)</a:t>
            </a:r>
            <a:endParaRPr lang="ru-RU" sz="2800" b="1" dirty="0"/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643998" cy="529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07302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	</a:t>
            </a: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2800" b="1" dirty="0"/>
              <a:t>Stochastic stability of systems (</a:t>
            </a:r>
            <a:r>
              <a:rPr lang="en-US" sz="2800" b="1" i="1" dirty="0"/>
              <a:t>dim</a:t>
            </a:r>
            <a:r>
              <a:rPr lang="en-US" sz="2800" b="1" dirty="0"/>
              <a:t>=2)</a:t>
            </a:r>
            <a:endParaRPr lang="ru-RU" sz="2800" b="1" dirty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162" y="1423988"/>
            <a:ext cx="9205316" cy="486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	</a:t>
            </a: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2800" b="1" dirty="0"/>
              <a:t>Stochastic stability of systems (</a:t>
            </a:r>
            <a:r>
              <a:rPr lang="en-US" sz="2800" b="1" i="1" dirty="0"/>
              <a:t>dim</a:t>
            </a:r>
            <a:r>
              <a:rPr lang="en-US" sz="2800" b="1" dirty="0"/>
              <a:t>=2)</a:t>
            </a:r>
            <a:endParaRPr lang="ru-RU" sz="2800" b="1" dirty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144000" cy="382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60207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	</a:t>
            </a: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2803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2800" b="1" dirty="0"/>
              <a:t>Stochastic stability of systems (</a:t>
            </a:r>
            <a:r>
              <a:rPr lang="en-US" sz="2800" b="1" i="1" dirty="0"/>
              <a:t>dim</a:t>
            </a:r>
            <a:r>
              <a:rPr lang="en-US" sz="2800" b="1" dirty="0"/>
              <a:t>=2)</a:t>
            </a:r>
            <a:endParaRPr lang="ru-RU" sz="2800" b="1" dirty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2728"/>
            <a:ext cx="9144000" cy="54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38436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2800" b="1" dirty="0"/>
              <a:t>Stochastic stability of systems (</a:t>
            </a:r>
            <a:r>
              <a:rPr lang="en-US" sz="2800" b="1" i="1" dirty="0"/>
              <a:t>dim</a:t>
            </a:r>
            <a:r>
              <a:rPr lang="en-US" sz="2800" b="1" dirty="0"/>
              <a:t>=2)</a:t>
            </a:r>
            <a:endParaRPr lang="ru-RU" sz="2800" b="1" dirty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60" y="1743074"/>
            <a:ext cx="9119210" cy="415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1961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2800" b="1" dirty="0"/>
              <a:t>Stochastic stability of systems (</a:t>
            </a:r>
            <a:r>
              <a:rPr lang="en-US" sz="2800" b="1" i="1" dirty="0"/>
              <a:t>dim</a:t>
            </a:r>
            <a:r>
              <a:rPr lang="en-US" sz="2800" b="1" dirty="0"/>
              <a:t>=2)</a:t>
            </a:r>
            <a:endParaRPr lang="ru-RU" sz="2800" b="1" dirty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2088"/>
            <a:ext cx="9144000" cy="570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2443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2800" b="1" dirty="0"/>
              <a:t>Stochastic stability of systems (</a:t>
            </a:r>
            <a:r>
              <a:rPr lang="en-US" sz="2800" b="1" i="1" dirty="0"/>
              <a:t>dim</a:t>
            </a:r>
            <a:r>
              <a:rPr lang="en-US" sz="2800" b="1" dirty="0"/>
              <a:t>=2)</a:t>
            </a:r>
            <a:endParaRPr lang="ru-RU" sz="2800" b="1" dirty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58" y="1119188"/>
            <a:ext cx="9121642" cy="558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90714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2800" b="1" dirty="0"/>
              <a:t>Generalized </a:t>
            </a:r>
            <a:r>
              <a:rPr lang="en-US" sz="2800" b="1" dirty="0" err="1" smtClean="0"/>
              <a:t>Langevin</a:t>
            </a:r>
            <a:r>
              <a:rPr lang="en-US" sz="2800" b="1" dirty="0" smtClean="0"/>
              <a:t> </a:t>
            </a:r>
            <a:r>
              <a:rPr lang="en-US" sz="2800" b="1" dirty="0"/>
              <a:t>Equation</a:t>
            </a:r>
            <a:endParaRPr lang="ru-RU" sz="2800" b="1" dirty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095499"/>
            <a:ext cx="9144000" cy="324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19475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2800" b="1" dirty="0"/>
              <a:t>Stochastic stability of generalized  </a:t>
            </a:r>
            <a:r>
              <a:rPr lang="en-US" sz="2800" b="1" dirty="0" err="1" smtClean="0"/>
              <a:t>Langevin</a:t>
            </a:r>
            <a:r>
              <a:rPr lang="en-US" sz="2800" b="1" dirty="0" smtClean="0"/>
              <a:t> </a:t>
            </a:r>
            <a:r>
              <a:rPr lang="en-US" sz="2800" b="1" dirty="0"/>
              <a:t>e</a:t>
            </a:r>
            <a:r>
              <a:rPr lang="en-US" sz="2800" b="1" dirty="0" smtClean="0"/>
              <a:t>quation</a:t>
            </a:r>
            <a:endParaRPr lang="ru-RU" sz="2800" b="1" dirty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45" y="975229"/>
            <a:ext cx="8726473" cy="588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153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b="1" dirty="0"/>
              <a:t>Stochastic stability of Lienard stochastic </a:t>
            </a:r>
            <a:r>
              <a:rPr lang="en-US" sz="2800" b="1" dirty="0" smtClean="0"/>
              <a:t>system</a:t>
            </a:r>
            <a:r>
              <a:rPr lang="en-US" sz="1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ru-RU" sz="2800" b="1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1"/>
            <a:ext cx="9144000" cy="532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1671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sz="2400" dirty="0"/>
              <a:t>Problem 2 (Ecology). Consider Verhulst model, logistic growth for single species</a:t>
            </a:r>
            <a:endParaRPr lang="en-US" dirty="0"/>
          </a:p>
          <a:p>
            <a:pPr>
              <a:buNone/>
            </a:pPr>
            <a:r>
              <a:rPr lang="en-US" sz="2400" dirty="0"/>
              <a:t>									,	(1)</a:t>
            </a:r>
          </a:p>
          <a:p>
            <a:pPr algn="just">
              <a:buNone/>
            </a:pPr>
            <a:r>
              <a:rPr lang="en-US" sz="2400" dirty="0"/>
              <a:t>where 		   ,     is growth parameter,     is carring capacity,                  </a:t>
            </a:r>
          </a:p>
          <a:p>
            <a:pPr algn="just">
              <a:buNone/>
            </a:pPr>
            <a:r>
              <a:rPr lang="en-US" sz="2400" dirty="0"/>
              <a:t>is birth per capita rate.</a:t>
            </a:r>
          </a:p>
          <a:p>
            <a:pPr algn="just">
              <a:buNone/>
            </a:pPr>
            <a:endParaRPr lang="en-US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b="1" dirty="0"/>
              <a:t>Motivation</a:t>
            </a:r>
            <a:endParaRPr lang="ru-RU" sz="2800" b="1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2189237"/>
            <a:ext cx="5638800" cy="409575"/>
          </a:xfrm>
          <a:prstGeom prst="rect">
            <a:avLst/>
          </a:prstGeom>
          <a:noFill/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596902"/>
            <a:ext cx="1123950" cy="409575"/>
          </a:xfrm>
          <a:prstGeom prst="rect">
            <a:avLst/>
          </a:prstGeom>
          <a:noFill/>
        </p:spPr>
      </p:pic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2593479"/>
            <a:ext cx="152400" cy="409575"/>
          </a:xfrm>
          <a:prstGeom prst="rect">
            <a:avLst/>
          </a:prstGeom>
          <a:noFill/>
        </p:spPr>
      </p:pic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57589" y="2593479"/>
            <a:ext cx="219075" cy="409575"/>
          </a:xfrm>
          <a:prstGeom prst="rect">
            <a:avLst/>
          </a:prstGeom>
          <a:noFill/>
        </p:spPr>
      </p:pic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0187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02438" y="2587377"/>
            <a:ext cx="1162050" cy="409575"/>
          </a:xfrm>
          <a:prstGeom prst="rect">
            <a:avLst/>
          </a:prstGeom>
          <a:noFill/>
        </p:spPr>
      </p:pic>
      <p:pic>
        <p:nvPicPr>
          <p:cNvPr id="17" name="Рисунок 16" descr="Verhulst model.JPG"/>
          <p:cNvPicPr/>
          <p:nvPr/>
        </p:nvPicPr>
        <p:blipFill>
          <a:blip r:embed="rId7" cstate="print"/>
          <a:srcRect t="16779"/>
          <a:stretch>
            <a:fillRect/>
          </a:stretch>
        </p:blipFill>
        <p:spPr>
          <a:xfrm>
            <a:off x="0" y="3429000"/>
            <a:ext cx="2627784" cy="2160240"/>
          </a:xfrm>
          <a:prstGeom prst="rect">
            <a:avLst/>
          </a:prstGeom>
        </p:spPr>
      </p:pic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0189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517232"/>
            <a:ext cx="1895475" cy="40957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699792" y="4994592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(The pictures is taken from Stochastic Differential Equations, Part I (Evelyn Buckwar))</a:t>
            </a:r>
            <a:endParaRPr lang="ru-RU" sz="1400" dirty="0"/>
          </a:p>
        </p:txBody>
      </p:sp>
      <p:pic>
        <p:nvPicPr>
          <p:cNvPr id="21" name="Рисунок 20" descr="Verhulst model 2.JPG"/>
          <p:cNvPicPr/>
          <p:nvPr/>
        </p:nvPicPr>
        <p:blipFill>
          <a:blip r:embed="rId9" cstate="print"/>
          <a:srcRect t="16971"/>
          <a:stretch>
            <a:fillRect/>
          </a:stretch>
        </p:blipFill>
        <p:spPr>
          <a:xfrm>
            <a:off x="5371490" y="3438525"/>
            <a:ext cx="2728902" cy="2099144"/>
          </a:xfrm>
          <a:prstGeom prst="rect">
            <a:avLst/>
          </a:prstGeom>
        </p:spPr>
      </p:pic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0193" name="Picture 1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5445224"/>
            <a:ext cx="1981200" cy="466725"/>
          </a:xfrm>
          <a:prstGeom prst="rect">
            <a:avLst/>
          </a:prstGeom>
          <a:noFill/>
        </p:spPr>
      </p:pic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0195" name="Picture 1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5880695"/>
            <a:ext cx="2171700" cy="428625"/>
          </a:xfrm>
          <a:prstGeom prst="rect">
            <a:avLst/>
          </a:prstGeom>
          <a:noFill/>
        </p:spPr>
      </p:pic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0197" name="Picture 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4813" y="4221088"/>
            <a:ext cx="219075" cy="409575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3590712" y="4184940"/>
            <a:ext cx="1413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is </a:t>
            </a:r>
            <a:r>
              <a:rPr lang="en-US" sz="2400" dirty="0" smtClean="0"/>
              <a:t>average</a:t>
            </a:r>
            <a:endParaRPr lang="ru-RU" sz="2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6044" y="1268760"/>
            <a:ext cx="8960452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</a:rPr>
              <a:t>Problem 1</a:t>
            </a:r>
            <a:r>
              <a:rPr lang="en-US" sz="2400" dirty="0">
                <a:solidFill>
                  <a:schemeClr val="bg1"/>
                </a:solidFill>
              </a:rPr>
              <a:t> (Ecology). Consider Verhulst model, logistic growth for single species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9" name="Picture 1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3789040"/>
            <a:ext cx="2171700" cy="428625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4788024" y="3743927"/>
            <a:ext cx="603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(1’)</a:t>
            </a:r>
            <a:endParaRPr lang="ru-RU" sz="2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07504" y="6165304"/>
            <a:ext cx="3312368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cap="none" spc="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to solve (1), (</a:t>
            </a:r>
            <a:r>
              <a:rPr lang="en-US" sz="2400" dirty="0"/>
              <a:t>1’</a:t>
            </a:r>
            <a:r>
              <a:rPr lang="en-US" sz="2400" cap="none" spc="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?</a:t>
            </a:r>
            <a:endParaRPr lang="ru-RU" sz="2400" cap="none" spc="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2800" b="1" dirty="0"/>
              <a:t>Active area of research</a:t>
            </a:r>
            <a:endParaRPr lang="ru-RU" sz="28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896344"/>
            <a:ext cx="8229600" cy="1252736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en-US" sz="2400" dirty="0"/>
              <a:t>The problems of the stochastic stability and related questions are active area of research and the flow of publications in this topics does not decrease.</a:t>
            </a:r>
            <a:endParaRPr lang="ru-RU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114300" y="2564904"/>
            <a:ext cx="8915400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/>
            <a:r>
              <a:rPr lang="en-US" sz="2800" b="1" dirty="0">
                <a:solidFill>
                  <a:srgbClr val="0070C0"/>
                </a:solidFill>
              </a:rPr>
              <a:t>Thank You for Your Attention!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5058" name="AutoShape 2" descr="Адыгейский государственный университет (АГУ) | EDU-info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Адыгейский государственный университет (АГУ) | EDU-info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0"/>
    </mc:Choice>
    <mc:Fallback>
      <p:transition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b="1" dirty="0"/>
              <a:t>Motivation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dirty="0"/>
              <a:t>	</a:t>
            </a:r>
          </a:p>
          <a:p>
            <a:pPr algn="r">
              <a:buNone/>
            </a:pPr>
            <a:r>
              <a:rPr lang="en-US" sz="2400" dirty="0"/>
              <a:t>	(2)</a:t>
            </a:r>
          </a:p>
          <a:p>
            <a:pPr>
              <a:buNone/>
            </a:pPr>
            <a:r>
              <a:rPr lang="en-US" sz="2400" dirty="0"/>
              <a:t>	where     is inductance,       is resistance,     is capacitance,                   is potential source (voltage tension).</a:t>
            </a:r>
          </a:p>
          <a:p>
            <a:pPr>
              <a:buNone/>
            </a:pPr>
            <a:r>
              <a:rPr lang="en-US" sz="2400" dirty="0"/>
              <a:t>	A situation where some of the coefficients, </a:t>
            </a:r>
          </a:p>
          <a:p>
            <a:pPr>
              <a:buNone/>
            </a:pPr>
            <a:r>
              <a:rPr lang="en-US" sz="2400" dirty="0"/>
              <a:t>say          , are not deterministic, i.e.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>
              <a:buNone/>
            </a:pP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en-US" sz="2400" dirty="0"/>
              <a:t>where 	 is nonrandom.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5589240"/>
            <a:ext cx="3312368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cap="none" spc="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to solve (2), (</a:t>
            </a:r>
            <a:r>
              <a:rPr lang="en-US" sz="2400" dirty="0"/>
              <a:t>2’</a:t>
            </a:r>
            <a:r>
              <a:rPr lang="en-US" sz="2400" cap="none" spc="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?</a:t>
            </a:r>
            <a:endParaRPr lang="ru-RU" sz="2400" cap="none" spc="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1628800"/>
            <a:ext cx="7704856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2400" b="1" dirty="0"/>
              <a:t>Problem 2 </a:t>
            </a:r>
            <a:r>
              <a:rPr lang="en-US" sz="2400" dirty="0"/>
              <a:t>(Electric circuits). The charge          satisfies the differential equation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5868144" y="1700808"/>
            <a:ext cx="504056" cy="347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83815" y="2492896"/>
            <a:ext cx="3376370" cy="576064"/>
          </a:xfrm>
          <a:prstGeom prst="rect">
            <a:avLst/>
          </a:prstGeom>
          <a:noFill/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67919" y="2963044"/>
            <a:ext cx="200025" cy="409575"/>
          </a:xfrm>
          <a:prstGeom prst="rect">
            <a:avLst/>
          </a:prstGeom>
          <a:noFill/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3761" y="2966467"/>
            <a:ext cx="200025" cy="409575"/>
          </a:xfrm>
          <a:prstGeom prst="rect">
            <a:avLst/>
          </a:prstGeom>
          <a:noFill/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4373" y="2971800"/>
            <a:ext cx="600075" cy="409575"/>
          </a:xfrm>
          <a:prstGeom prst="rect">
            <a:avLst/>
          </a:prstGeom>
          <a:noFill/>
        </p:spPr>
      </p:pic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2958852"/>
            <a:ext cx="171450" cy="409575"/>
          </a:xfrm>
          <a:prstGeom prst="rect">
            <a:avLst/>
          </a:prstGeom>
          <a:noFill/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9700" y="4221088"/>
            <a:ext cx="600075" cy="409575"/>
          </a:xfrm>
          <a:prstGeom prst="rect">
            <a:avLst/>
          </a:prstGeom>
          <a:noFill/>
        </p:spPr>
      </p:pic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6" name="Рисунок 55" descr="Электрическая цепь (Понтрягин)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2200" y="3360643"/>
            <a:ext cx="1584176" cy="1508517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769150" y="4599058"/>
            <a:ext cx="603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(2’)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16643" y="5072074"/>
            <a:ext cx="6762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14612" y="4583700"/>
            <a:ext cx="3038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b="1" dirty="0"/>
              <a:t>Motivation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400" dirty="0"/>
          </a:p>
          <a:p>
            <a:pPr algn="r">
              <a:buNone/>
            </a:pPr>
            <a:r>
              <a:rPr lang="en-US" sz="2400" dirty="0"/>
              <a:t>(3)</a:t>
            </a:r>
          </a:p>
          <a:p>
            <a:pPr>
              <a:buNone/>
              <a:tabLst>
                <a:tab pos="7708900" algn="l"/>
              </a:tabLst>
            </a:pPr>
            <a:r>
              <a:rPr lang="en-US" sz="2400" dirty="0"/>
              <a:t>where                  ,     is eigenfrequency,</a:t>
            </a:r>
          </a:p>
          <a:p>
            <a:pPr>
              <a:lnSpc>
                <a:spcPct val="150000"/>
              </a:lnSpc>
              <a:buNone/>
              <a:tabLst>
                <a:tab pos="7708900" algn="l"/>
              </a:tabLst>
            </a:pPr>
            <a:r>
              <a:rPr lang="en-US" sz="2400" dirty="0"/>
              <a:t>	is coefficient of friction.</a:t>
            </a:r>
          </a:p>
          <a:p>
            <a:pPr>
              <a:buNone/>
            </a:pPr>
            <a:r>
              <a:rPr lang="en-US" sz="2400" dirty="0"/>
              <a:t>	   In fact,     is mean value of the coefficient of friction, while its true value is a stochastic process with small correlation interval:</a:t>
            </a:r>
            <a:endParaRPr lang="ru-RU" sz="2400" dirty="0"/>
          </a:p>
          <a:p>
            <a:pPr>
              <a:buNone/>
            </a:pPr>
            <a:endParaRPr lang="en-US" sz="2400" dirty="0"/>
          </a:p>
          <a:p>
            <a:pPr algn="r"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5229200"/>
            <a:ext cx="7704856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400" dirty="0"/>
              <a:t>How to determine the bifurcation value of noise intensity    to be stable (3), (3’) ?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1484784"/>
            <a:ext cx="7598811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	Problem 3</a:t>
            </a:r>
            <a:r>
              <a:rPr lang="en-US" sz="2400" dirty="0">
                <a:solidFill>
                  <a:schemeClr val="bg1"/>
                </a:solidFill>
              </a:rPr>
              <a:t> (Harmonic oscillator). Consider a linear equation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60788" y="5301208"/>
            <a:ext cx="183620" cy="4080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2521471"/>
            <a:ext cx="1123950" cy="409575"/>
          </a:xfrm>
          <a:prstGeom prst="rect">
            <a:avLst/>
          </a:prstGeom>
          <a:noFill/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043" y="3081908"/>
            <a:ext cx="180975" cy="409575"/>
          </a:xfrm>
          <a:prstGeom prst="rect">
            <a:avLst/>
          </a:prstGeom>
          <a:noFill/>
        </p:spPr>
      </p:pic>
      <p:pic>
        <p:nvPicPr>
          <p:cNvPr id="35" name="Рисунок 34" descr="Маятник 1 (Арнольд).JPG"/>
          <p:cNvPicPr/>
          <p:nvPr/>
        </p:nvPicPr>
        <p:blipFill>
          <a:blip r:embed="rId5" cstate="print"/>
          <a:srcRect t="5400" b="13601"/>
          <a:stretch>
            <a:fillRect/>
          </a:stretch>
        </p:blipFill>
        <p:spPr>
          <a:xfrm>
            <a:off x="5671914" y="2492896"/>
            <a:ext cx="1276350" cy="1080120"/>
          </a:xfrm>
          <a:prstGeom prst="rect">
            <a:avLst/>
          </a:prstGeom>
        </p:spPr>
      </p:pic>
      <p:pic>
        <p:nvPicPr>
          <p:cNvPr id="36" name="Рисунок 35" descr="Пружинный маятник (Понтрягин)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48264" y="2564904"/>
            <a:ext cx="1644196" cy="548640"/>
          </a:xfrm>
          <a:prstGeom prst="rect">
            <a:avLst/>
          </a:prstGeom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4761" y="3595489"/>
            <a:ext cx="180975" cy="409575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8145414" y="4437112"/>
            <a:ext cx="603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(3’)</a:t>
            </a:r>
            <a:endParaRPr lang="ru-RU" dirty="0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81547" y="2132856"/>
            <a:ext cx="2180906" cy="386935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2528756"/>
            <a:ext cx="161925" cy="409575"/>
          </a:xfrm>
          <a:prstGeom prst="rect">
            <a:avLst/>
          </a:prstGeom>
          <a:noFill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66975" y="4491190"/>
            <a:ext cx="4210050" cy="43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b="1" dirty="0"/>
              <a:t>Motivation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428868"/>
            <a:ext cx="8229600" cy="26642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err="1" smtClean="0"/>
              <a:t>Langevin</a:t>
            </a:r>
            <a:r>
              <a:rPr lang="en-US" sz="2400" b="1" dirty="0" smtClean="0"/>
              <a:t> </a:t>
            </a:r>
            <a:r>
              <a:rPr lang="en-US" sz="2400" b="1" dirty="0"/>
              <a:t>Equation (describes Brownian motion)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 Here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/>
              <a:t> is the position of the Brownian particle,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/>
              <a:t> is its damping coefficient,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/>
              <a:t> is its mass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sz="2400" dirty="0"/>
              <a:t> is an external force. The noise term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sz="2400" dirty="0"/>
              <a:t> (random force) represents the effect of the collisions with the molecules of the fluid.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9321672B-E371-499E-BDA1-E957C7CDB4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20485067"/>
              </p:ext>
            </p:extLst>
          </p:nvPr>
        </p:nvGraphicFramePr>
        <p:xfrm>
          <a:off x="2071670" y="2928934"/>
          <a:ext cx="4883043" cy="360040"/>
        </p:xfrm>
        <a:graphic>
          <a:graphicData uri="http://schemas.openxmlformats.org/presentationml/2006/ole">
            <p:oleObj spid="_x0000_s47290" name="Equation" r:id="rId3" imgW="66141600" imgH="48768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8353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800" b="1" dirty="0"/>
              <a:t>Motivation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/>
              <a:t>Other problems arise from</a:t>
            </a:r>
          </a:p>
          <a:p>
            <a:pPr>
              <a:buNone/>
            </a:pPr>
            <a:endParaRPr lang="en-US" sz="2400" dirty="0"/>
          </a:p>
          <a:p>
            <a:pPr lvl="1">
              <a:buBlip>
                <a:blip r:embed="rId2"/>
              </a:buBlip>
            </a:pPr>
            <a:r>
              <a:rPr lang="en-US" sz="2400" dirty="0"/>
              <a:t>Theory of filtration (for example, Kalman – Bucy filter)</a:t>
            </a:r>
          </a:p>
          <a:p>
            <a:pPr lvl="1">
              <a:buBlip>
                <a:blip r:embed="rId2"/>
              </a:buBlip>
            </a:pPr>
            <a:r>
              <a:rPr lang="en-US" sz="2400" dirty="0"/>
              <a:t>Marketing management (optimal stopping problem)</a:t>
            </a:r>
          </a:p>
          <a:p>
            <a:pPr lvl="1">
              <a:buBlip>
                <a:blip r:embed="rId2"/>
              </a:buBlip>
            </a:pPr>
            <a:r>
              <a:rPr lang="en-US" sz="2400" dirty="0"/>
              <a:t>Stochastic control (an optimal portfolio selection problem)</a:t>
            </a:r>
          </a:p>
          <a:p>
            <a:pPr lvl="1">
              <a:buBlip>
                <a:blip r:embed="rId2"/>
              </a:buBlip>
            </a:pPr>
            <a:r>
              <a:rPr lang="en-US" sz="2400" dirty="0"/>
              <a:t>Mathematical Finance</a:t>
            </a:r>
          </a:p>
          <a:p>
            <a:pPr lvl="1">
              <a:buBlip>
                <a:blip r:embed="rId2"/>
              </a:buBlip>
            </a:pPr>
            <a:r>
              <a:rPr lang="en-US" sz="2400" dirty="0"/>
              <a:t>Stabilization of Stochastic Systems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Background: </a:t>
            </a:r>
            <a:r>
              <a:rPr lang="en-US" sz="2800" b="1" dirty="0"/>
              <a:t>Stochastic differential equations</a:t>
            </a:r>
          </a:p>
          <a:p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913281"/>
            <a:ext cx="835824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Louis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Bachelier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(1900)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is t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he first person to model the stochastic process – Brownian motion, as part of his doctoral thesis 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«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The Theory of Speculation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»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(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Theorie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de la speculation) [defended in </a:t>
            </a:r>
            <a:r>
              <a:rPr lang="en-US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1900, </a:t>
            </a:r>
            <a:r>
              <a:rPr lang="en-US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instructor </a:t>
            </a:r>
            <a:r>
              <a:rPr lang="en-US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Henri </a:t>
            </a:r>
            <a:r>
              <a:rPr lang="en-US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Poincaré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].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Bachelier’s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Ph.D. thesis introduced the first mathematical model of Brownian motion. It was the first paper to use advanced mathematics in the study of finance. </a:t>
            </a:r>
            <a:r>
              <a:rPr lang="en-US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His </a:t>
            </a:r>
            <a:r>
              <a:rPr lang="en-US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Bachelier</a:t>
            </a:r>
            <a:r>
              <a:rPr lang="en-US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model has been influential in the development of other widely used models, including the Black-</a:t>
            </a:r>
            <a:r>
              <a:rPr lang="en-US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Scholes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 model.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996952"/>
            <a:ext cx="778674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lang="en-US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Paul </a:t>
            </a:r>
            <a:r>
              <a:rPr lang="en-US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Langevin</a:t>
            </a:r>
            <a:r>
              <a:rPr lang="ru-RU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(1908) </a:t>
            </a:r>
            <a:r>
              <a:rPr lang="en-US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introduced a stochastic differential equation describing how a system evolves when subjected to a combination of deterministic and fluctuating ("random") forces [ The paper ‘‘On the Theory of Brownian Motion’’ </a:t>
            </a:r>
            <a:r>
              <a:rPr lang="fr-FR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[‘‘</a:t>
            </a:r>
            <a:r>
              <a:rPr lang="fr-FR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Sur la the´orie du mouvement brownien</a:t>
            </a:r>
            <a:r>
              <a:rPr lang="fr-FR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,’’ C. R. Acad. Sci. (Paris) 146, </a:t>
            </a:r>
            <a:r>
              <a:rPr lang="ru-RU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530–533 (1908)</a:t>
            </a:r>
            <a:r>
              <a:rPr lang="en-US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].</a:t>
            </a:r>
            <a:r>
              <a:rPr lang="ru-RU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5214950"/>
            <a:ext cx="8643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where </a:t>
            </a:r>
            <a:r>
              <a:rPr lang="en-US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 is mass, </a:t>
            </a:r>
            <a:r>
              <a:rPr lang="en-US" dirty="0">
                <a:latin typeface="Symbol" pitchFamily="18" charset="2"/>
                <a:ea typeface="Times New Roman" pitchFamily="18" charset="0"/>
                <a:cs typeface="Arial" pitchFamily="34" charset="0"/>
              </a:rPr>
              <a:t>m 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is viscosity,     is radius of particle, </a:t>
            </a:r>
            <a:r>
              <a:rPr lang="en-US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 is random force.</a:t>
            </a:r>
            <a:endParaRPr lang="ru-RU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4736" y="5249240"/>
            <a:ext cx="152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357158" y="5643578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In terms of velocity the equation (</a:t>
            </a:r>
            <a:r>
              <a:rPr lang="en-US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) can be rewritten as  </a:t>
            </a:r>
            <a:endParaRPr lang="ru-RU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500570"/>
            <a:ext cx="422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2000232" y="6072206"/>
          <a:ext cx="4143404" cy="374545"/>
        </p:xfrm>
        <a:graphic>
          <a:graphicData uri="http://schemas.openxmlformats.org/presentationml/2006/ole">
            <p:oleObj spid="_x0000_s15559" name="Формула" r:id="rId5" imgW="53949600" imgH="487680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4" name="Rectangle 24"/>
          <p:cNvSpPr>
            <a:spLocks noChangeArrowheads="1"/>
          </p:cNvSpPr>
          <p:nvPr/>
        </p:nvSpPr>
        <p:spPr bwMode="auto">
          <a:xfrm>
            <a:off x="785786" y="857232"/>
            <a:ext cx="59107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err="1">
                <a:solidFill>
                  <a:schemeClr val="tx1"/>
                </a:solidFill>
              </a:rPr>
              <a:t>First</a:t>
            </a:r>
            <a:r>
              <a:rPr lang="ru-RU" sz="2000" b="1" dirty="0">
                <a:solidFill>
                  <a:schemeClr val="tx1"/>
                </a:solidFill>
              </a:rPr>
              <a:t>: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Bachelier</a:t>
            </a:r>
            <a:r>
              <a:rPr lang="en-US" sz="2000" b="1" dirty="0">
                <a:solidFill>
                  <a:schemeClr val="tx1"/>
                </a:solidFill>
              </a:rPr>
              <a:t> L. </a:t>
            </a:r>
            <a:r>
              <a:rPr lang="en-US" sz="2000" dirty="0">
                <a:solidFill>
                  <a:schemeClr val="tx1"/>
                </a:solidFill>
              </a:rPr>
              <a:t>(1900)  PhD  Thesis</a:t>
            </a:r>
          </a:p>
          <a:p>
            <a:r>
              <a:rPr lang="en-US" sz="2000" b="1" dirty="0"/>
              <a:t>           </a:t>
            </a:r>
            <a:r>
              <a:rPr lang="ru-RU" sz="2000" b="1" dirty="0" err="1"/>
              <a:t>Langevin</a:t>
            </a:r>
            <a:r>
              <a:rPr lang="ru-RU" sz="2000" b="1" dirty="0"/>
              <a:t> P.</a:t>
            </a:r>
            <a:r>
              <a:rPr lang="ru-RU" sz="2000" dirty="0">
                <a:solidFill>
                  <a:schemeClr val="tx1"/>
                </a:solidFill>
              </a:rPr>
              <a:t> (1908) </a:t>
            </a:r>
            <a:r>
              <a:rPr lang="ru-RU" sz="2000" dirty="0" err="1">
                <a:solidFill>
                  <a:schemeClr val="tx1"/>
                </a:solidFill>
              </a:rPr>
              <a:t>Acad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Sci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Paris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146,530-533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1705" name="Rectangle 25"/>
          <p:cNvSpPr>
            <a:spLocks noChangeArrowheads="1"/>
          </p:cNvSpPr>
          <p:nvPr/>
        </p:nvSpPr>
        <p:spPr bwMode="auto">
          <a:xfrm>
            <a:off x="571472" y="1500174"/>
            <a:ext cx="8045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Mathematical papers on </a:t>
            </a:r>
            <a:r>
              <a:rPr lang="en-US" dirty="0" err="1">
                <a:solidFill>
                  <a:schemeClr val="tx1"/>
                </a:solidFill>
              </a:rPr>
              <a:t>Stoch</a:t>
            </a:r>
            <a:r>
              <a:rPr lang="en-US" dirty="0">
                <a:solidFill>
                  <a:schemeClr val="tx1"/>
                </a:solidFill>
              </a:rPr>
              <a:t>. Diff. </a:t>
            </a:r>
            <a:r>
              <a:rPr lang="en-US" dirty="0" err="1">
                <a:solidFill>
                  <a:schemeClr val="tx1"/>
                </a:solidFill>
              </a:rPr>
              <a:t>Eqs</a:t>
            </a:r>
            <a:r>
              <a:rPr lang="en-US" dirty="0">
                <a:solidFill>
                  <a:schemeClr val="tx1"/>
                </a:solidFill>
              </a:rPr>
              <a:t> had only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begun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to appear in 1930s.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706" name="Rectangle 26"/>
          <p:cNvSpPr>
            <a:spLocks noChangeArrowheads="1"/>
          </p:cNvSpPr>
          <p:nvPr/>
        </p:nvSpPr>
        <p:spPr bwMode="auto">
          <a:xfrm>
            <a:off x="571472" y="2195185"/>
            <a:ext cx="8321008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err="1"/>
              <a:t>Pontryagin</a:t>
            </a:r>
            <a:r>
              <a:rPr lang="ru-RU" b="1" dirty="0"/>
              <a:t> L.S., </a:t>
            </a:r>
            <a:r>
              <a:rPr lang="ru-RU" b="1" dirty="0" err="1"/>
              <a:t>Andronov</a:t>
            </a:r>
            <a:r>
              <a:rPr lang="ru-RU" b="1" dirty="0"/>
              <a:t> A.A., </a:t>
            </a:r>
            <a:r>
              <a:rPr lang="ru-RU" b="1" dirty="0" err="1"/>
              <a:t>Vitt</a:t>
            </a:r>
            <a:r>
              <a:rPr lang="ru-RU" b="1" dirty="0"/>
              <a:t> A.A.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(1933)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err="1">
                <a:solidFill>
                  <a:schemeClr val="tx1"/>
                </a:solidFill>
              </a:rPr>
              <a:t>J.exp.&amp;theor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phys</a:t>
            </a:r>
            <a:r>
              <a:rPr lang="ru-RU" dirty="0">
                <a:solidFill>
                  <a:schemeClr val="tx1"/>
                </a:solidFill>
              </a:rPr>
              <a:t>., 3(3), 165-180)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/>
              <a:t>Bernstein S.N. </a:t>
            </a:r>
            <a:r>
              <a:rPr lang="en-US" dirty="0"/>
              <a:t>(1934) (Trudy </a:t>
            </a:r>
            <a:r>
              <a:rPr lang="en-US" dirty="0" err="1"/>
              <a:t>fiz</a:t>
            </a:r>
            <a:r>
              <a:rPr lang="en-US" dirty="0"/>
              <a:t>.-mat. Inst. </a:t>
            </a:r>
            <a:r>
              <a:rPr lang="en-US" dirty="0" err="1"/>
              <a:t>Steklov</a:t>
            </a:r>
            <a:r>
              <a:rPr lang="en-US" dirty="0"/>
              <a:t>, No 5, 95-124)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chemeClr val="tx1"/>
                </a:solidFill>
              </a:rPr>
              <a:t>Bogolubov</a:t>
            </a:r>
            <a:r>
              <a:rPr lang="en-US" b="1" dirty="0">
                <a:solidFill>
                  <a:schemeClr val="tx1"/>
                </a:solidFill>
              </a:rPr>
              <a:t> N.N., </a:t>
            </a:r>
            <a:r>
              <a:rPr lang="en-US" b="1" dirty="0" err="1"/>
              <a:t>K</a:t>
            </a:r>
            <a:r>
              <a:rPr lang="en-US" b="1" dirty="0" err="1">
                <a:solidFill>
                  <a:schemeClr val="tx1"/>
                </a:solidFill>
              </a:rPr>
              <a:t>rylov</a:t>
            </a:r>
            <a:r>
              <a:rPr lang="en-US" b="1" dirty="0">
                <a:solidFill>
                  <a:schemeClr val="tx1"/>
                </a:solidFill>
              </a:rPr>
              <a:t> N.M.</a:t>
            </a:r>
            <a:r>
              <a:rPr lang="en-US" dirty="0">
                <a:solidFill>
                  <a:schemeClr val="tx1"/>
                </a:solidFill>
              </a:rPr>
              <a:t> (1939) (</a:t>
            </a:r>
            <a:r>
              <a:rPr lang="en-US" dirty="0" err="1">
                <a:solidFill>
                  <a:schemeClr val="tx1"/>
                </a:solidFill>
              </a:rPr>
              <a:t>Zapiski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kaf</a:t>
            </a:r>
            <a:r>
              <a:rPr lang="en-US" dirty="0">
                <a:solidFill>
                  <a:schemeClr val="tx1"/>
                </a:solidFill>
              </a:rPr>
              <a:t>. Mat. </a:t>
            </a:r>
            <a:r>
              <a:rPr lang="en-US" dirty="0" err="1">
                <a:solidFill>
                  <a:schemeClr val="tx1"/>
                </a:solidFill>
              </a:rPr>
              <a:t>Fiz</a:t>
            </a:r>
            <a:r>
              <a:rPr lang="en-US" dirty="0">
                <a:solidFill>
                  <a:schemeClr val="tx1"/>
                </a:solidFill>
              </a:rPr>
              <a:t>. AN USSR, No 4, 5-158)</a:t>
            </a:r>
          </a:p>
          <a:p>
            <a:pPr>
              <a:lnSpc>
                <a:spcPct val="150000"/>
              </a:lnSpc>
            </a:pPr>
            <a:r>
              <a:rPr lang="en-US" b="1" dirty="0"/>
              <a:t>Wolfgang </a:t>
            </a:r>
            <a:r>
              <a:rPr lang="en-US" b="1" dirty="0" err="1"/>
              <a:t>Döblin</a:t>
            </a:r>
            <a:r>
              <a:rPr lang="en-US" b="1" dirty="0"/>
              <a:t> </a:t>
            </a:r>
            <a:r>
              <a:rPr lang="en-US" dirty="0"/>
              <a:t>(known as  </a:t>
            </a:r>
            <a:r>
              <a:rPr lang="en-US" b="1" dirty="0"/>
              <a:t>Vincent Doblin</a:t>
            </a:r>
            <a:r>
              <a:rPr lang="en-US" dirty="0"/>
              <a:t>) (1940) (Sur </a:t>
            </a:r>
            <a:r>
              <a:rPr lang="en-US" dirty="0" err="1"/>
              <a:t>L'équation</a:t>
            </a:r>
            <a:r>
              <a:rPr lang="en-US" dirty="0"/>
              <a:t> de </a:t>
            </a:r>
            <a:r>
              <a:rPr lang="en-US" dirty="0" err="1"/>
              <a:t>Kolmogoroff</a:t>
            </a:r>
            <a:r>
              <a:rPr lang="en-US" dirty="0"/>
              <a:t>)</a:t>
            </a: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chemeClr val="tx1"/>
                </a:solidFill>
              </a:rPr>
              <a:t>Gikhman</a:t>
            </a:r>
            <a:r>
              <a:rPr lang="en-US" b="1" dirty="0">
                <a:solidFill>
                  <a:schemeClr val="tx1"/>
                </a:solidFill>
              </a:rPr>
              <a:t> I.I.</a:t>
            </a:r>
            <a:r>
              <a:rPr lang="en-US" dirty="0">
                <a:solidFill>
                  <a:schemeClr val="tx1"/>
                </a:solidFill>
              </a:rPr>
              <a:t> (1941)(</a:t>
            </a:r>
            <a:r>
              <a:rPr lang="en-US" dirty="0" err="1">
                <a:solidFill>
                  <a:schemeClr val="tx1"/>
                </a:solidFill>
              </a:rPr>
              <a:t>Nauchn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Zapiski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Kievskogo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univ-ta</a:t>
            </a:r>
            <a:r>
              <a:rPr lang="en-US" dirty="0">
                <a:solidFill>
                  <a:schemeClr val="tx1"/>
                </a:solidFill>
              </a:rPr>
              <a:t>, No 5, 119-132; 141-149)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Ito K. </a:t>
            </a:r>
            <a:r>
              <a:rPr lang="en-US" dirty="0"/>
              <a:t>(1942) Diff. </a:t>
            </a:r>
            <a:r>
              <a:rPr lang="en-US" dirty="0" err="1"/>
              <a:t>eqs</a:t>
            </a:r>
            <a:r>
              <a:rPr lang="en-US" dirty="0"/>
              <a:t>. det. </a:t>
            </a:r>
            <a:r>
              <a:rPr lang="en-US" dirty="0" err="1"/>
              <a:t>Markoff</a:t>
            </a:r>
            <a:r>
              <a:rPr lang="en-US" dirty="0"/>
              <a:t> proc. </a:t>
            </a:r>
            <a:r>
              <a:rPr lang="ru-RU" dirty="0"/>
              <a:t>(</a:t>
            </a:r>
            <a:r>
              <a:rPr lang="en-US" dirty="0"/>
              <a:t>J. Pan-Japan Math. Coll. (1077): 1352–1400</a:t>
            </a:r>
            <a:r>
              <a:rPr lang="ru-RU" dirty="0"/>
              <a:t>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 err="1"/>
              <a:t>Gikhman</a:t>
            </a:r>
            <a:r>
              <a:rPr lang="en-US" b="1" dirty="0"/>
              <a:t> I.I. </a:t>
            </a:r>
            <a:r>
              <a:rPr lang="en-US" dirty="0"/>
              <a:t>(1947) </a:t>
            </a:r>
            <a:r>
              <a:rPr lang="en-US" dirty="0" err="1"/>
              <a:t>Doklady</a:t>
            </a:r>
            <a:r>
              <a:rPr lang="en-US" dirty="0"/>
              <a:t> </a:t>
            </a:r>
            <a:r>
              <a:rPr lang="en-US" dirty="0" err="1"/>
              <a:t>Akad</a:t>
            </a:r>
            <a:r>
              <a:rPr lang="en-US" dirty="0"/>
              <a:t>. </a:t>
            </a:r>
            <a:r>
              <a:rPr lang="en-US" dirty="0" err="1"/>
              <a:t>Nauk</a:t>
            </a:r>
            <a:r>
              <a:rPr lang="en-US" dirty="0"/>
              <a:t> SSSR, 58, 961-964)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en-US" b="1" dirty="0" err="1"/>
              <a:t>Gikhman</a:t>
            </a:r>
            <a:r>
              <a:rPr lang="en-US" b="1" dirty="0"/>
              <a:t> I.I.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(1950) On some diff. </a:t>
            </a:r>
            <a:r>
              <a:rPr lang="en-US" dirty="0" err="1"/>
              <a:t>eqs</a:t>
            </a:r>
            <a:r>
              <a:rPr lang="en-US" dirty="0"/>
              <a:t>. with rand. </a:t>
            </a:r>
            <a:r>
              <a:rPr lang="en-US" dirty="0" err="1"/>
              <a:t>funct</a:t>
            </a:r>
            <a:r>
              <a:rPr lang="en-US" dirty="0"/>
              <a:t>-s (Ukraine Math. J., 2(3), 45-69)</a:t>
            </a:r>
          </a:p>
          <a:p>
            <a:pPr>
              <a:lnSpc>
                <a:spcPct val="150000"/>
              </a:lnSpc>
            </a:pPr>
            <a:r>
              <a:rPr lang="en-US" b="1" dirty="0" err="1"/>
              <a:t>Gikhman</a:t>
            </a:r>
            <a:r>
              <a:rPr lang="en-US" b="1" dirty="0"/>
              <a:t> I.I.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(1950) On theory of diff. </a:t>
            </a:r>
            <a:r>
              <a:rPr lang="en-US" dirty="0" err="1"/>
              <a:t>eqs</a:t>
            </a:r>
            <a:r>
              <a:rPr lang="en-US" dirty="0"/>
              <a:t>. </a:t>
            </a:r>
            <a:r>
              <a:rPr lang="en-US" dirty="0" err="1"/>
              <a:t>stoch</a:t>
            </a:r>
            <a:r>
              <a:rPr lang="en-US" dirty="0"/>
              <a:t>. proc. (Ukraine Math. J., 2(4), 37-63)</a:t>
            </a:r>
          </a:p>
          <a:p>
            <a:pPr>
              <a:lnSpc>
                <a:spcPct val="150000"/>
              </a:lnSpc>
            </a:pPr>
            <a:r>
              <a:rPr lang="en-US" b="1" dirty="0" err="1"/>
              <a:t>Gikhman</a:t>
            </a:r>
            <a:r>
              <a:rPr lang="en-US" b="1" dirty="0"/>
              <a:t> I.I.</a:t>
            </a:r>
            <a:r>
              <a:rPr lang="en-US" dirty="0"/>
              <a:t> (1951) )On theory of diff. </a:t>
            </a:r>
            <a:r>
              <a:rPr lang="en-US" dirty="0" err="1"/>
              <a:t>eqs</a:t>
            </a:r>
            <a:r>
              <a:rPr lang="en-US" dirty="0"/>
              <a:t>. </a:t>
            </a:r>
            <a:r>
              <a:rPr lang="en-US" dirty="0" err="1"/>
              <a:t>stoch</a:t>
            </a:r>
            <a:r>
              <a:rPr lang="en-US" dirty="0"/>
              <a:t>. proc (</a:t>
            </a:r>
            <a:r>
              <a:rPr lang="en-US" dirty="0" err="1"/>
              <a:t>Ukrain</a:t>
            </a:r>
            <a:r>
              <a:rPr lang="en-US" dirty="0"/>
              <a:t>. Math. J. 3(3), 317-339)</a:t>
            </a:r>
          </a:p>
          <a:p>
            <a:pPr>
              <a:lnSpc>
                <a:spcPct val="150000"/>
              </a:lnSpc>
            </a:pPr>
            <a:r>
              <a:rPr lang="en-US" b="1" dirty="0"/>
              <a:t>Ito K.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(1951) On Stochastic Diff. Equations (Memories of Amer. Math. Soc. 4. 1-51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Background: </a:t>
            </a:r>
            <a:r>
              <a:rPr lang="en-US" sz="2800" b="1" dirty="0"/>
              <a:t>Stochastic differential equations:  </a:t>
            </a:r>
            <a:r>
              <a:rPr lang="en-US" sz="2800" b="1" dirty="0">
                <a:solidFill>
                  <a:schemeClr val="bg1"/>
                </a:solidFill>
              </a:rPr>
              <a:t>Papers</a:t>
            </a:r>
          </a:p>
          <a:p>
            <a:r>
              <a:rPr lang="en-US" sz="1000" b="1" dirty="0">
                <a:solidFill>
                  <a:schemeClr val="bg1"/>
                </a:solidFill>
              </a:rPr>
              <a:t>  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571472" y="1928802"/>
            <a:ext cx="8045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err="1" smtClean="0"/>
              <a:t>Kolmogoroff</a:t>
            </a:r>
            <a:r>
              <a:rPr lang="ru-RU" b="1" dirty="0" smtClean="0"/>
              <a:t> </a:t>
            </a:r>
            <a:r>
              <a:rPr lang="en-US" b="1" dirty="0" smtClean="0"/>
              <a:t>A.N.</a:t>
            </a:r>
            <a:r>
              <a:rPr lang="en-US" dirty="0" smtClean="0"/>
              <a:t> (1931) (Math. Ann. 104, 415–458)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7241</TotalTime>
  <Words>1853</Words>
  <Application>Microsoft Office PowerPoint</Application>
  <PresentationFormat>Экран (4:3)</PresentationFormat>
  <Paragraphs>167</Paragraphs>
  <Slides>31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Тема Office</vt:lpstr>
      <vt:lpstr>MathType 4.0 Equation</vt:lpstr>
      <vt:lpstr>Формула</vt:lpstr>
      <vt:lpstr>On the stability of solutions of certain systems of two nonlinear differential equations perturbed by white noise</vt:lpstr>
      <vt:lpstr>Content</vt:lpstr>
      <vt:lpstr>Motivation</vt:lpstr>
      <vt:lpstr>Motivation</vt:lpstr>
      <vt:lpstr>Motivation</vt:lpstr>
      <vt:lpstr>Motivation</vt:lpstr>
      <vt:lpstr>Motivation</vt:lpstr>
      <vt:lpstr>Слайд 8</vt:lpstr>
      <vt:lpstr>Слайд 9</vt:lpstr>
      <vt:lpstr>Слайд 10</vt:lpstr>
      <vt:lpstr>Слайд 11</vt:lpstr>
      <vt:lpstr>Слайд 12</vt:lpstr>
      <vt:lpstr>Слайд 13</vt:lpstr>
      <vt:lpstr>Stochastic stability: Definitions</vt:lpstr>
      <vt:lpstr>Illustrations of Stochastic Stability </vt:lpstr>
      <vt:lpstr>The Subject of the Study </vt:lpstr>
      <vt:lpstr>The Subject of the Study </vt:lpstr>
      <vt:lpstr>Stochastic stability of systems (dim=2)</vt:lpstr>
      <vt:lpstr>Stochastic stability of systems (dim=2)</vt:lpstr>
      <vt:lpstr>Stochastic stability of systems (dim=2)</vt:lpstr>
      <vt:lpstr>Stochastic stability of systems (dim=2)</vt:lpstr>
      <vt:lpstr>Stochastic stability of systems (dim=2)</vt:lpstr>
      <vt:lpstr>Stochastic stability of systems (dim=2)</vt:lpstr>
      <vt:lpstr>Stochastic stability of systems (dim=2)</vt:lpstr>
      <vt:lpstr>Stochastic stability of systems (dim=2)</vt:lpstr>
      <vt:lpstr>Stochastic stability of systems (dim=2)</vt:lpstr>
      <vt:lpstr>Generalized Langevin Equation</vt:lpstr>
      <vt:lpstr>Stochastic stability of generalized  Langevin equation</vt:lpstr>
      <vt:lpstr>Stochastic stability of Lienard stochastic system </vt:lpstr>
      <vt:lpstr>Active area of research</vt:lpstr>
      <vt:lpstr>Слайд 31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Stability of the Second-Order Non-linear Differential Equations perturbed by “white noise”</dc:title>
  <dc:creator>пользователь</dc:creator>
  <cp:lastModifiedBy>Lenovo</cp:lastModifiedBy>
  <cp:revision>643</cp:revision>
  <dcterms:created xsi:type="dcterms:W3CDTF">2021-12-01T15:33:22Z</dcterms:created>
  <dcterms:modified xsi:type="dcterms:W3CDTF">2025-06-01T14:38:02Z</dcterms:modified>
</cp:coreProperties>
</file>