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61" r:id="rId3"/>
    <p:sldId id="257" r:id="rId4"/>
    <p:sldId id="265" r:id="rId5"/>
    <p:sldId id="260" r:id="rId6"/>
    <p:sldId id="262" r:id="rId7"/>
    <p:sldId id="263" r:id="rId8"/>
    <p:sldId id="259" r:id="rId9"/>
    <p:sldId id="264" r:id="rId10"/>
    <p:sldId id="281" r:id="rId11"/>
    <p:sldId id="300" r:id="rId12"/>
    <p:sldId id="293" r:id="rId13"/>
    <p:sldId id="290" r:id="rId14"/>
    <p:sldId id="292" r:id="rId15"/>
    <p:sldId id="305" r:id="rId16"/>
    <p:sldId id="306" r:id="rId17"/>
    <p:sldId id="268" r:id="rId18"/>
    <p:sldId id="280" r:id="rId19"/>
    <p:sldId id="297" r:id="rId20"/>
    <p:sldId id="298" r:id="rId21"/>
    <p:sldId id="269" r:id="rId22"/>
    <p:sldId id="267" r:id="rId23"/>
    <p:sldId id="278" r:id="rId24"/>
    <p:sldId id="318" r:id="rId25"/>
    <p:sldId id="319" r:id="rId26"/>
    <p:sldId id="320" r:id="rId27"/>
    <p:sldId id="321" r:id="rId28"/>
    <p:sldId id="273" r:id="rId29"/>
    <p:sldId id="274" r:id="rId30"/>
    <p:sldId id="275" r:id="rId31"/>
    <p:sldId id="270" r:id="rId32"/>
    <p:sldId id="271" r:id="rId33"/>
    <p:sldId id="276" r:id="rId34"/>
    <p:sldId id="285" r:id="rId35"/>
    <p:sldId id="282" r:id="rId36"/>
    <p:sldId id="284" r:id="rId37"/>
    <p:sldId id="310" r:id="rId38"/>
    <p:sldId id="313" r:id="rId39"/>
    <p:sldId id="314" r:id="rId40"/>
    <p:sldId id="315" r:id="rId41"/>
    <p:sldId id="303" r:id="rId42"/>
    <p:sldId id="286" r:id="rId43"/>
    <p:sldId id="291" r:id="rId44"/>
    <p:sldId id="302" r:id="rId45"/>
    <p:sldId id="304" r:id="rId46"/>
    <p:sldId id="308" r:id="rId47"/>
    <p:sldId id="326" r:id="rId48"/>
    <p:sldId id="327" r:id="rId49"/>
    <p:sldId id="324" r:id="rId50"/>
    <p:sldId id="325" r:id="rId51"/>
    <p:sldId id="289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-114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4" Type="http://schemas.openxmlformats.org/officeDocument/2006/relationships/image" Target="../media/image1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57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12" Type="http://schemas.openxmlformats.org/officeDocument/2006/relationships/image" Target="../media/image56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emf"/><Relationship Id="rId11" Type="http://schemas.openxmlformats.org/officeDocument/2006/relationships/image" Target="../media/image55.wmf"/><Relationship Id="rId5" Type="http://schemas.openxmlformats.org/officeDocument/2006/relationships/image" Target="../media/image49.wmf"/><Relationship Id="rId15" Type="http://schemas.openxmlformats.org/officeDocument/2006/relationships/image" Target="../media/image59.wmf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Relationship Id="rId1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101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95.wmf"/><Relationship Id="rId11" Type="http://schemas.openxmlformats.org/officeDocument/2006/relationships/image" Target="../media/image100.wmf"/><Relationship Id="rId5" Type="http://schemas.openxmlformats.org/officeDocument/2006/relationships/image" Target="../media/image94.emf"/><Relationship Id="rId10" Type="http://schemas.openxmlformats.org/officeDocument/2006/relationships/image" Target="../media/image99.wmf"/><Relationship Id="rId4" Type="http://schemas.openxmlformats.org/officeDocument/2006/relationships/image" Target="../media/image93.emf"/><Relationship Id="rId9" Type="http://schemas.openxmlformats.org/officeDocument/2006/relationships/image" Target="../media/image9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92.emf"/><Relationship Id="rId7" Type="http://schemas.openxmlformats.org/officeDocument/2006/relationships/image" Target="../media/image105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104.wmf"/><Relationship Id="rId5" Type="http://schemas.openxmlformats.org/officeDocument/2006/relationships/image" Target="../media/image103.emf"/><Relationship Id="rId4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3B97A-D411-4FEC-9DDB-39E531814F20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75B6B-EBA6-4FC4-A20A-BB32ECFE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4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75B6B-EBA6-4FC4-A20A-BB32ECFE571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08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35513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3028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0350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47609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14209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34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9311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4304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10358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7723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FCCB-5C35-4DC3-B621-EB1489D4C792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5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AD53-663D-4582-AB26-7FE077B6A284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73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2A99-4218-48EE-ABB2-53BFB8CA1018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3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C89B6-219C-4F37-8D30-FD3AAFD2CE1C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2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083D-2749-4F30-A0C2-81498990D81D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1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A081F-BDD6-4376-9D44-79C2BF92DC83}" type="datetime1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88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450-B8F1-4D18-9DF0-816727704D9A}" type="datetime1">
              <a:rPr lang="ru-RU" smtClean="0"/>
              <a:t>22.05.2025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7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77F2-73AF-47B7-8C94-A47B98A1EF96}" type="datetime1">
              <a:rPr lang="ru-RU" smtClean="0"/>
              <a:t>22.05.2025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BAE-E702-454A-AA27-870C5C254441}" type="datetime1">
              <a:rPr lang="ru-RU" smtClean="0"/>
              <a:t>22.05.2025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7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6D25-3D2C-4FCE-982E-6AB57194BB7F}" type="datetime1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1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D4A9-0D0D-41FC-AB1A-ABD5294812CE}" type="datetime1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2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A0E1-887E-4DB8-8B94-AD86AABEC93D}" type="datetime1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FC8B0-4911-47FF-B7B5-26EF4AE28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98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2.w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0.wmf"/><Relationship Id="rId2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51.wmf"/><Relationship Id="rId26" Type="http://schemas.openxmlformats.org/officeDocument/2006/relationships/image" Target="../media/image55.wmf"/><Relationship Id="rId3" Type="http://schemas.openxmlformats.org/officeDocument/2006/relationships/image" Target="../media/image2.jpeg"/><Relationship Id="rId21" Type="http://schemas.openxmlformats.org/officeDocument/2006/relationships/oleObject" Target="../embeddings/oleObject17.bin"/><Relationship Id="rId34" Type="http://schemas.openxmlformats.org/officeDocument/2006/relationships/image" Target="../media/image59.wm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3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emf"/><Relationship Id="rId20" Type="http://schemas.openxmlformats.org/officeDocument/2006/relationships/image" Target="../media/image52.wmf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54.wmf"/><Relationship Id="rId32" Type="http://schemas.openxmlformats.org/officeDocument/2006/relationships/image" Target="../media/image58.wmf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56.wmf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16.bin"/><Relationship Id="rId31" Type="http://schemas.openxmlformats.org/officeDocument/2006/relationships/oleObject" Target="../embeddings/oleObject22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9.wmf"/><Relationship Id="rId22" Type="http://schemas.openxmlformats.org/officeDocument/2006/relationships/image" Target="../media/image53.wmf"/><Relationship Id="rId27" Type="http://schemas.openxmlformats.org/officeDocument/2006/relationships/oleObject" Target="../embeddings/oleObject20.bin"/><Relationship Id="rId30" Type="http://schemas.openxmlformats.org/officeDocument/2006/relationships/image" Target="../media/image5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8.png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66.wmf"/><Relationship Id="rId15" Type="http://schemas.openxmlformats.org/officeDocument/2006/relationships/image" Target="../media/image2.jpeg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78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.jpeg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11" Type="http://schemas.openxmlformats.org/officeDocument/2006/relationships/image" Target="../media/image2.jpeg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75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72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4.wmf"/><Relationship Id="rId18" Type="http://schemas.openxmlformats.org/officeDocument/2006/relationships/oleObject" Target="../embeddings/oleObject41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.jpeg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0.bin"/><Relationship Id="rId20" Type="http://schemas.openxmlformats.org/officeDocument/2006/relationships/image" Target="../media/image2.jpe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87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3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96.emf"/><Relationship Id="rId26" Type="http://schemas.openxmlformats.org/officeDocument/2006/relationships/image" Target="../media/image100.wmf"/><Relationship Id="rId3" Type="http://schemas.openxmlformats.org/officeDocument/2006/relationships/image" Target="../media/image2.jpeg"/><Relationship Id="rId21" Type="http://schemas.openxmlformats.org/officeDocument/2006/relationships/oleObject" Target="../embeddings/oleObject50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93.emf"/><Relationship Id="rId17" Type="http://schemas.openxmlformats.org/officeDocument/2006/relationships/oleObject" Target="../embeddings/oleObject48.bin"/><Relationship Id="rId25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5.wmf"/><Relationship Id="rId20" Type="http://schemas.openxmlformats.org/officeDocument/2006/relationships/image" Target="../media/image97.wmf"/><Relationship Id="rId29" Type="http://schemas.openxmlformats.org/officeDocument/2006/relationships/image" Target="../media/image101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90.emf"/><Relationship Id="rId11" Type="http://schemas.openxmlformats.org/officeDocument/2006/relationships/oleObject" Target="../embeddings/oleObject45.bin"/><Relationship Id="rId24" Type="http://schemas.openxmlformats.org/officeDocument/2006/relationships/image" Target="../media/image99.wmf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23" Type="http://schemas.openxmlformats.org/officeDocument/2006/relationships/oleObject" Target="../embeddings/oleObject51.bin"/><Relationship Id="rId28" Type="http://schemas.openxmlformats.org/officeDocument/2006/relationships/oleObject" Target="../embeddings/oleObject53.bin"/><Relationship Id="rId10" Type="http://schemas.openxmlformats.org/officeDocument/2006/relationships/image" Target="../media/image92.e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94.emf"/><Relationship Id="rId22" Type="http://schemas.openxmlformats.org/officeDocument/2006/relationships/image" Target="../media/image98.wmf"/><Relationship Id="rId27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105.emf"/><Relationship Id="rId3" Type="http://schemas.openxmlformats.org/officeDocument/2006/relationships/image" Target="../media/image2.jpeg"/><Relationship Id="rId21" Type="http://schemas.openxmlformats.org/officeDocument/2006/relationships/image" Target="../media/image107.png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94.emf"/><Relationship Id="rId1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90.e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92.emf"/><Relationship Id="rId19" Type="http://schemas.openxmlformats.org/officeDocument/2006/relationships/oleObject" Target="../embeddings/oleObject61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0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8.wmf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2.bin"/><Relationship Id="rId11" Type="http://schemas.microsoft.com/office/2007/relationships/hdphoto" Target="../media/hdphoto3.wdp"/><Relationship Id="rId5" Type="http://schemas.openxmlformats.org/officeDocument/2006/relationships/image" Target="../media/image111.png"/><Relationship Id="rId15" Type="http://schemas.openxmlformats.org/officeDocument/2006/relationships/image" Target="../media/image110.wmf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09.wmf"/><Relationship Id="rId14" Type="http://schemas.openxmlformats.org/officeDocument/2006/relationships/oleObject" Target="../embeddings/oleObject6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109.wmf"/><Relationship Id="rId18" Type="http://schemas.openxmlformats.org/officeDocument/2006/relationships/oleObject" Target="../embeddings/oleObject69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3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115.wmf"/><Relationship Id="rId5" Type="http://schemas.openxmlformats.org/officeDocument/2006/relationships/image" Target="../media/image111.png"/><Relationship Id="rId15" Type="http://schemas.microsoft.com/office/2007/relationships/hdphoto" Target="../media/hdphoto3.wdp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110.wmf"/><Relationship Id="rId4" Type="http://schemas.openxmlformats.org/officeDocument/2006/relationships/image" Target="../media/image107.png"/><Relationship Id="rId9" Type="http://schemas.openxmlformats.org/officeDocument/2006/relationships/image" Target="../media/image114.wmf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13" Type="http://schemas.openxmlformats.org/officeDocument/2006/relationships/image" Target="../media/image2.jpe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4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126.wmf"/><Relationship Id="rId4" Type="http://schemas.openxmlformats.org/officeDocument/2006/relationships/image" Target="../media/image128.png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38.png"/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12" Type="http://schemas.openxmlformats.org/officeDocument/2006/relationships/image" Target="../media/image3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net.rssi.ru/" TargetMode="External"/><Relationship Id="rId11" Type="http://schemas.openxmlformats.org/officeDocument/2006/relationships/image" Target="../media/image2.jpeg"/><Relationship Id="rId5" Type="http://schemas.openxmlformats.org/officeDocument/2006/relationships/image" Target="../media/image133.emf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Relationship Id="rId1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2.jpeg"/><Relationship Id="rId7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7.png"/><Relationship Id="rId4" Type="http://schemas.openxmlformats.org/officeDocument/2006/relationships/image" Target="../media/image3.jpeg"/><Relationship Id="rId9" Type="http://schemas.openxmlformats.org/officeDocument/2006/relationships/image" Target="../media/image1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0.png"/><Relationship Id="rId4" Type="http://schemas.openxmlformats.org/officeDocument/2006/relationships/image" Target="../media/image14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0.png"/><Relationship Id="rId4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3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52.jpe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7.wm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3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image" Target="../media/image167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1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3.w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3.jpeg"/><Relationship Id="rId10" Type="http://schemas.openxmlformats.org/officeDocument/2006/relationships/image" Target="../media/image165.wmf"/><Relationship Id="rId4" Type="http://schemas.openxmlformats.org/officeDocument/2006/relationships/image" Target="../media/image162.wmf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eimages.gsfc.nasa.gov/1326/S1998282101838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2" y="-15506"/>
            <a:ext cx="12192000" cy="6824900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7658" y="97845"/>
            <a:ext cx="4724400" cy="5588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CONFERENCE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STOCHASTIC METODS (ICSM-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0484" y="5064393"/>
            <a:ext cx="10602273" cy="134489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Алла Валерьевна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д.т.н., профессор, Донской государственный технический университет, г. Ростов-на-Дону; Южный федеральный университет,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«НИЦ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супер-ЭВМ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нейрокомпьютеров», г. Таганрог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Короткова А.С., г. Ростов-на-Дону, Чистяков А.Е.,  г. Ростов-на-Дону, Никитина А.В., г. Таганрог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Работа выполнена при финансовой поддержке РФФИ (проект 25-71-20001)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3213" y="1316094"/>
            <a:ext cx="10505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разлива нефти в Азово-Черноморском бассейне на основе численного </a:t>
            </a:r>
            <a:r>
              <a:rPr lang="ru-RU" sz="3200" b="1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стохастического </a:t>
            </a: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подхода*</a:t>
            </a:r>
            <a:endParaRPr lang="ru-RU" sz="3200" b="1" dirty="0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9858" y="6428613"/>
            <a:ext cx="866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2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500" y="103399"/>
            <a:ext cx="8797925" cy="119200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Математическая модель биогеохимических циклов </a:t>
            </a:r>
          </a:p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 мелководном водоеме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499" y="1087066"/>
            <a:ext cx="11253179" cy="558837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518" y="98678"/>
            <a:ext cx="108522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модель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биохимической трансформации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биогенных веществ мелководных водоемов</a:t>
            </a:r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18" y="1215484"/>
            <a:ext cx="10661332" cy="5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500" y="103399"/>
            <a:ext cx="8797925" cy="119200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Математическая модель биогеохимических циклов </a:t>
            </a:r>
          </a:p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 мелководном водоеме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333" y="1098769"/>
            <a:ext cx="10296241" cy="56157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10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8177" y="42660"/>
            <a:ext cx="1243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формы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продуктивности фитопланктона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224" y="1748832"/>
            <a:ext cx="7939293" cy="4625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1150" y="1566270"/>
            <a:ext cx="3333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Зависимости</a:t>
            </a:r>
            <a:r>
              <a:rPr lang="ru-RU" dirty="0">
                <a:latin typeface="Book Antiqua" panose="02040602050305030304" pitchFamily="18" charset="0"/>
              </a:rPr>
              <a:t>, используемые в моделях наблюдений для учета влияния солености, температуры и освещенности на функцию продуктивности фитопланктона в </a:t>
            </a:r>
            <a:r>
              <a:rPr lang="ru-RU" dirty="0" smtClean="0">
                <a:latin typeface="Book Antiqua" panose="02040602050305030304" pitchFamily="18" charset="0"/>
              </a:rPr>
              <a:t>мелководной системе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38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500" y="103399"/>
            <a:ext cx="8797925" cy="119200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Математическая модель биогеохимических циклов </a:t>
            </a:r>
          </a:p>
          <a:p>
            <a:pPr algn="ctr">
              <a:defRPr/>
            </a:pPr>
            <a:r>
              <a:rPr kumimoji="1"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 мелководном водоеме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788" y="1053879"/>
            <a:ext cx="11168458" cy="5538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85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2205" t="61321" r="15581" b="27422"/>
          <a:stretch/>
        </p:blipFill>
        <p:spPr>
          <a:xfrm>
            <a:off x="2875101" y="5742910"/>
            <a:ext cx="8943583" cy="10681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3016" y="12526"/>
            <a:ext cx="10955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биодеструкции нефти в мелководном водоеме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7" name="Рисунок 6" descr="ÐÐ°ÑÑÐ¸Ð½ÐºÐ¸ Ð¿Ð¾ Ð·Ð°Ð¿ÑÐ¾ÑÑ Ð±Ð¸Ð¾ÑÐµÐ¼ÐµÐ´Ð¸ÑÐ°ÑÐ¸Ð¸ Ð½ÐµÑÑÑÐ½Ð¾Ð³Ð¾ ÑÐ»Ð¸ÐºÐ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5977" y="1650525"/>
            <a:ext cx="2468846" cy="21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±Ð¸Ð¾ÑÐµÐ¼ÐµÐ´Ð¸ÑÐ°ÑÐ¸Ð¸ Ð½ÐµÑÑÑÐ½Ð¾Ð³Ð¾ ÑÐ»Ð¸ÐºÐ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337" y="4357197"/>
            <a:ext cx="4404154" cy="14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04225" y="737064"/>
            <a:ext cx="8480120" cy="722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0485" indent="180340" algn="ctr">
              <a:lnSpc>
                <a:spcPct val="117000"/>
              </a:lnSpc>
              <a:spcAft>
                <a:spcPts val="600"/>
              </a:spcAft>
            </a:pPr>
            <a:r>
              <a:rPr lang="ru-RU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New York"/>
              </a:rPr>
              <a:t>Процесс биоремедитации </a:t>
            </a:r>
            <a:r>
              <a:rPr lang="ru-RU" b="1" dirty="0">
                <a:latin typeface="Book Antiqua" panose="02040602050305030304" pitchFamily="18" charset="0"/>
                <a:ea typeface="Times New Roman" panose="02020603050405020304" pitchFamily="18" charset="0"/>
                <a:cs typeface="New York"/>
              </a:rPr>
              <a:t>нефтяного слика, включая процессы испарения, растворения, </a:t>
            </a:r>
            <a:r>
              <a:rPr lang="ru-RU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биологического </a:t>
            </a: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  <a:t>окисления микроорганизмами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73" t="30240" r="10744" b="28758"/>
          <a:stretch/>
        </p:blipFill>
        <p:spPr>
          <a:xfrm>
            <a:off x="39542" y="1502560"/>
            <a:ext cx="9553755" cy="27384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014452" y="4257599"/>
            <a:ext cx="6804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  <a:t>Учет пищевого таксиса (движения микроорганизмов в направлении увеличения концентрации </a:t>
            </a:r>
            <a:b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  <a:t>пищи – фракций нефти)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45966" t="53146" r="15581" b="39762"/>
          <a:stretch/>
        </p:blipFill>
        <p:spPr>
          <a:xfrm>
            <a:off x="5160675" y="5126235"/>
            <a:ext cx="6658009" cy="6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198" y="-19693"/>
            <a:ext cx="1034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биодеструкции нефти в мелководном водоеме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1310" y="816664"/>
            <a:ext cx="7761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  <a:t>Процесс микробиологической деструкции нефтяного загрязнения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0" name="Рисунок 9" descr="ÐÐ¾ÑÐ¾Ð¶ÐµÐµ Ð¸Ð·Ð¾Ð±ÑÐ°Ð¶ÐµÐ½Ð¸Ð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6422" y="1718910"/>
            <a:ext cx="2752564" cy="177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Ð°ÑÑÐ¸Ð½ÐºÐ¸ Ð¿Ð¾ Ð·Ð°Ð¿ÑÐ¾ÑÑ ÑÐ»Ð¾ÑÐµÐ»Ð»Ð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258" y="4157414"/>
            <a:ext cx="3198313" cy="21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5094" t="32689" r="10112" b="27750"/>
          <a:stretch/>
        </p:blipFill>
        <p:spPr>
          <a:xfrm>
            <a:off x="80748" y="1499133"/>
            <a:ext cx="8925466" cy="24243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20945" t="30243" r="5884" b="32901"/>
          <a:stretch/>
        </p:blipFill>
        <p:spPr>
          <a:xfrm>
            <a:off x="3746090" y="4077244"/>
            <a:ext cx="8112896" cy="220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16632"/>
            <a:ext cx="9001125" cy="617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Дискретизация задачи</a:t>
            </a:r>
            <a:endParaRPr lang="ru-RU" sz="28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1158529"/>
            <a:ext cx="11620500" cy="5661025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      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При моделировании гидробиологических процессов возникает необходимость решать задачу </a:t>
            </a:r>
            <a:b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диффузии-конвекции-реакции. Для дискретизации задачи используется </a:t>
            </a:r>
            <a:r>
              <a:rPr lang="ru-RU" altLang="ru-RU" sz="1600" dirty="0" err="1" smtClean="0">
                <a:latin typeface="Book Antiqua" panose="02040602050305030304" pitchFamily="18" charset="0"/>
                <a:cs typeface="Times New Roman" pitchFamily="18" charset="0"/>
              </a:rPr>
              <a:t>интегро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-интерполяционный метод, в котором учитывается степень заполненности контрольных ячеек.</a:t>
            </a:r>
          </a:p>
          <a:p>
            <a:pPr marL="0" indent="0" algn="just">
              <a:buNone/>
              <a:defRPr/>
            </a:pPr>
            <a:r>
              <a:rPr lang="en-US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     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Задача транспорта загрязняющих веществ (ЗВ) в мелководных системах может быть представлена уравнением диффузии-конвекции:</a:t>
            </a:r>
          </a:p>
          <a:p>
            <a:pPr marL="0" indent="0" algn="just">
              <a:buNone/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			</a:t>
            </a:r>
          </a:p>
          <a:p>
            <a:pPr marL="0" indent="0" algn="just">
              <a:buNone/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с соответствующими начальными</a:t>
            </a:r>
          </a:p>
          <a:p>
            <a:pPr marL="0" indent="0" algn="just">
              <a:buNone/>
              <a:defRPr/>
            </a:pPr>
            <a:endParaRPr lang="ru-RU" alt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граничными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условиями:                                                                             </a:t>
            </a:r>
          </a:p>
          <a:p>
            <a:pPr marL="0" indent="0" algn="just">
              <a:buNone/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где  </a:t>
            </a:r>
            <a:r>
              <a:rPr lang="en-US" altLang="ru-RU" sz="1600" i="1" dirty="0">
                <a:latin typeface="Book Antiqua" panose="02040602050305030304" pitchFamily="18" charset="0"/>
                <a:cs typeface="Times New Roman" pitchFamily="18" charset="0"/>
              </a:rPr>
              <a:t>c</a:t>
            </a:r>
            <a:r>
              <a:rPr lang="ru-RU" altLang="ru-RU" sz="1600" i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концентрация загрязняющего вещества; </a:t>
            </a:r>
            <a:r>
              <a:rPr lang="en-US" altLang="ru-RU" sz="1600" i="1" dirty="0">
                <a:latin typeface="Book Antiqua" panose="02040602050305030304" pitchFamily="18" charset="0"/>
                <a:cs typeface="Times New Roman" pitchFamily="18" charset="0"/>
              </a:rPr>
              <a:t>u, v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 составляющие вектора скорости водного потока; </a:t>
            </a:r>
            <a:r>
              <a:rPr lang="en-US" altLang="ru-RU" sz="1600" i="1" dirty="0">
                <a:latin typeface="Book Antiqua" panose="02040602050305030304" pitchFamily="18" charset="0"/>
                <a:cs typeface="Times New Roman" pitchFamily="18" charset="0"/>
              </a:rPr>
              <a:t>f</a:t>
            </a:r>
            <a:r>
              <a:rPr lang="ru-RU" altLang="ru-RU" sz="1600" i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функция-источник ЗВ; </a:t>
            </a:r>
            <a:r>
              <a:rPr lang="ru-RU" altLang="ru-RU" sz="1600" i="1" dirty="0">
                <a:latin typeface="Book Antiqua" panose="02040602050305030304" pitchFamily="18" charset="0"/>
                <a:cs typeface="Times New Roman" pitchFamily="18" charset="0"/>
              </a:rPr>
              <a:t>μ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коэффициент диффузионного (турбулентного)  обмена.</a:t>
            </a:r>
            <a:r>
              <a:rPr lang="en-US" altLang="ru-RU" sz="1600" dirty="0">
                <a:latin typeface="Book Antiqua" panose="02040602050305030304" pitchFamily="18" charset="0"/>
                <a:cs typeface="Times New Roman" pitchFamily="18" charset="0"/>
              </a:rPr>
              <a:t>          </a:t>
            </a:r>
            <a:endParaRPr lang="ru-RU" alt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361950" algn="just">
              <a:spcBef>
                <a:spcPct val="0"/>
              </a:spcBef>
              <a:buNone/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Расчетная область вписана в прямоугольник.</a:t>
            </a:r>
          </a:p>
          <a:p>
            <a:pPr marL="0" indent="361950" algn="just">
              <a:spcBef>
                <a:spcPct val="0"/>
              </a:spcBef>
              <a:buNone/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Для численной реализации дискретной математической модели поставленной задачи вводится равномерная сетка: </a:t>
            </a:r>
          </a:p>
          <a:p>
            <a:pPr marL="0" indent="0">
              <a:spcBef>
                <a:spcPct val="0"/>
              </a:spcBef>
              <a:defRPr/>
            </a:pPr>
            <a:endParaRPr lang="en-US" alt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defRPr/>
            </a:pPr>
            <a:endParaRPr lang="ru-RU" alt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ru-RU" altLang="ru-RU" sz="1600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где</a:t>
            </a:r>
            <a:r>
              <a:rPr lang="en-US" altLang="ru-RU" sz="1600" dirty="0">
                <a:latin typeface="Book Antiqua" panose="02040602050305030304" pitchFamily="18" charset="0"/>
                <a:cs typeface="Times New Roman" pitchFamily="18" charset="0"/>
              </a:rPr>
              <a:t>  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  – шаг по времени;</a:t>
            </a:r>
            <a:r>
              <a:rPr lang="en-US" altLang="ru-RU" sz="1600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latin typeface="Book Antiqua" panose="02040602050305030304" pitchFamily="18" charset="0"/>
                <a:cs typeface="Times New Roman" pitchFamily="18" charset="0"/>
              </a:rPr>
              <a:t>       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    – шаги по пространству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;    </a:t>
            </a:r>
            <a:r>
              <a:rPr lang="en-US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верхняя граница по  времени; 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          </a:t>
            </a:r>
            <a:r>
              <a:rPr lang="en-US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границы по пространству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;          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– размеры расчетной области. </a:t>
            </a:r>
            <a:endParaRPr lang="en-US" alt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13316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72" y="2161997"/>
            <a:ext cx="3366027" cy="54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438098"/>
              </p:ext>
            </p:extLst>
          </p:nvPr>
        </p:nvGraphicFramePr>
        <p:xfrm>
          <a:off x="1871679" y="5058866"/>
          <a:ext cx="8664541" cy="46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8" name="Equation" r:id="rId5" imgW="6184800" imgH="330120" progId="Equation.DSMT4">
                  <p:embed/>
                </p:oleObj>
              </mc:Choice>
              <mc:Fallback>
                <p:oleObj name="Equation" r:id="rId5" imgW="6184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679" y="5058866"/>
                        <a:ext cx="8664541" cy="461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219740"/>
              </p:ext>
            </p:extLst>
          </p:nvPr>
        </p:nvGraphicFramePr>
        <p:xfrm>
          <a:off x="1007616" y="5855009"/>
          <a:ext cx="183356" cy="200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" name="Формула" r:id="rId7" imgW="126835" imgH="139518" progId="Equation.3">
                  <p:embed/>
                </p:oleObj>
              </mc:Choice>
              <mc:Fallback>
                <p:oleObj name="Формула" r:id="rId7" imgW="126835" imgH="1395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616" y="5855009"/>
                        <a:ext cx="183356" cy="200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58120"/>
              </p:ext>
            </p:extLst>
          </p:nvPr>
        </p:nvGraphicFramePr>
        <p:xfrm>
          <a:off x="9479667" y="5784421"/>
          <a:ext cx="513398" cy="34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" name="Equation" r:id="rId9" imgW="355446" imgH="241195" progId="Equation.DSMT4">
                  <p:embed/>
                </p:oleObj>
              </mc:Choice>
              <mc:Fallback>
                <p:oleObj name="Equation" r:id="rId9" imgW="355446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9667" y="5784421"/>
                        <a:ext cx="513398" cy="347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099936"/>
              </p:ext>
            </p:extLst>
          </p:nvPr>
        </p:nvGraphicFramePr>
        <p:xfrm>
          <a:off x="6072123" y="5778457"/>
          <a:ext cx="293371" cy="33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" name="Формула" r:id="rId11" imgW="203112" imgH="228501" progId="Equation.3">
                  <p:embed/>
                </p:oleObj>
              </mc:Choice>
              <mc:Fallback>
                <p:oleObj name="Формула" r:id="rId11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23" y="5778457"/>
                        <a:ext cx="293371" cy="33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13211"/>
              </p:ext>
            </p:extLst>
          </p:nvPr>
        </p:nvGraphicFramePr>
        <p:xfrm>
          <a:off x="3013167" y="5804525"/>
          <a:ext cx="658336" cy="34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" name="Формула" r:id="rId13" imgW="457200" imgH="241300" progId="Equation.3">
                  <p:embed/>
                </p:oleObj>
              </mc:Choice>
              <mc:Fallback>
                <p:oleObj name="Формула" r:id="rId13" imgW="457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167" y="5804525"/>
                        <a:ext cx="658336" cy="347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532245"/>
              </p:ext>
            </p:extLst>
          </p:nvPr>
        </p:nvGraphicFramePr>
        <p:xfrm>
          <a:off x="3971788" y="2821142"/>
          <a:ext cx="3800612" cy="362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" name="Equation" r:id="rId15" imgW="3009900" imgH="279400" progId="Equation.DSMT4">
                  <p:embed/>
                </p:oleObj>
              </mc:Choice>
              <mc:Fallback>
                <p:oleObj name="Equation" r:id="rId15" imgW="30099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788" y="2821142"/>
                        <a:ext cx="3800612" cy="362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3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011083"/>
              </p:ext>
            </p:extLst>
          </p:nvPr>
        </p:nvGraphicFramePr>
        <p:xfrm>
          <a:off x="3013167" y="3550083"/>
          <a:ext cx="2910850" cy="340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4" name="Equation" r:id="rId17" imgW="2286000" imgH="266700" progId="Equation.DSMT4">
                  <p:embed/>
                </p:oleObj>
              </mc:Choice>
              <mc:Fallback>
                <p:oleObj name="Equation" r:id="rId17" imgW="22860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167" y="3550083"/>
                        <a:ext cx="2910850" cy="340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4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926455"/>
              </p:ext>
            </p:extLst>
          </p:nvPr>
        </p:nvGraphicFramePr>
        <p:xfrm>
          <a:off x="1972538" y="6035232"/>
          <a:ext cx="474980" cy="356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" name="Equation" r:id="rId19" imgW="355292" imgH="266469" progId="Equation.DSMT4">
                  <p:embed/>
                </p:oleObj>
              </mc:Choice>
              <mc:Fallback>
                <p:oleObj name="Equation" r:id="rId19" imgW="355292" imgH="2664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538" y="6035232"/>
                        <a:ext cx="474980" cy="356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6120" y="6492259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6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32"/>
          <p:cNvSpPr txBox="1">
            <a:spLocks noChangeArrowheads="1"/>
          </p:cNvSpPr>
          <p:nvPr/>
        </p:nvSpPr>
        <p:spPr bwMode="auto">
          <a:xfrm>
            <a:off x="469900" y="46832"/>
            <a:ext cx="11722100" cy="54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Схемы повышенного порядка </a:t>
            </a:r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точности</a:t>
            </a:r>
            <a:endParaRPr lang="ru-RU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0638" y="667661"/>
            <a:ext cx="10274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67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Аппроксимация оператора конвективного переноса        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разностной схемой четвертого порядка 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точности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791872"/>
              </p:ext>
            </p:extLst>
          </p:nvPr>
        </p:nvGraphicFramePr>
        <p:xfrm>
          <a:off x="5257157" y="673503"/>
          <a:ext cx="335839" cy="292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1" name="Equation" r:id="rId5" imgW="215619" imgH="177569" progId="Equation.DSMT4">
                  <p:embed/>
                </p:oleObj>
              </mc:Choice>
              <mc:Fallback>
                <p:oleObj name="Equation" r:id="rId5" imgW="215619" imgH="177569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157" y="673503"/>
                        <a:ext cx="335839" cy="292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20779"/>
              </p:ext>
            </p:extLst>
          </p:nvPr>
        </p:nvGraphicFramePr>
        <p:xfrm>
          <a:off x="271883" y="908576"/>
          <a:ext cx="10687433" cy="682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2" name="Equation" r:id="rId7" imgW="8076960" imgH="507960" progId="Equation.DSMT4">
                  <p:embed/>
                </p:oleObj>
              </mc:Choice>
              <mc:Fallback>
                <p:oleObj name="Equation" r:id="rId7" imgW="8076960" imgH="5079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883" y="908576"/>
                        <a:ext cx="10687433" cy="6823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680582"/>
              </p:ext>
            </p:extLst>
          </p:nvPr>
        </p:nvGraphicFramePr>
        <p:xfrm>
          <a:off x="220541" y="1537480"/>
          <a:ext cx="7159712" cy="70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" name="Equation" r:id="rId9" imgW="5384520" imgH="507960" progId="Equation.DSMT4">
                  <p:embed/>
                </p:oleObj>
              </mc:Choice>
              <mc:Fallback>
                <p:oleObj name="Equation" r:id="rId9" imgW="5384520" imgH="50796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541" y="1537480"/>
                        <a:ext cx="7159712" cy="70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62188"/>
              </p:ext>
            </p:extLst>
          </p:nvPr>
        </p:nvGraphicFramePr>
        <p:xfrm>
          <a:off x="273621" y="2875045"/>
          <a:ext cx="3712739" cy="65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4" name="Equation" r:id="rId11" imgW="2743200" imgH="482400" progId="Equation.DSMT4">
                  <p:embed/>
                </p:oleObj>
              </mc:Choice>
              <mc:Fallback>
                <p:oleObj name="Equation" r:id="rId11" imgW="2743200" imgH="4824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21" y="2875045"/>
                        <a:ext cx="3712739" cy="6597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081853"/>
              </p:ext>
            </p:extLst>
          </p:nvPr>
        </p:nvGraphicFramePr>
        <p:xfrm>
          <a:off x="3988955" y="2857326"/>
          <a:ext cx="3127375" cy="67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5" name="Equation" r:id="rId13" imgW="2082600" imgH="444240" progId="Equation.DSMT4">
                  <p:embed/>
                </p:oleObj>
              </mc:Choice>
              <mc:Fallback>
                <p:oleObj name="Equation" r:id="rId13" imgW="2082600" imgH="4442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8955" y="2857326"/>
                        <a:ext cx="3127375" cy="6739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" name="Rectangle 30"/>
          <p:cNvSpPr>
            <a:spLocks noChangeArrowheads="1"/>
          </p:cNvSpPr>
          <p:nvPr/>
        </p:nvSpPr>
        <p:spPr bwMode="auto">
          <a:xfrm>
            <a:off x="449263" y="148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0" name="Rectangle 19"/>
          <p:cNvSpPr>
            <a:spLocks noChangeArrowheads="1"/>
          </p:cNvSpPr>
          <p:nvPr/>
        </p:nvSpPr>
        <p:spPr bwMode="auto">
          <a:xfrm>
            <a:off x="0" y="3447501"/>
            <a:ext cx="114395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67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Аппроксимация оператора диффузионного переноса           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разностной схемой четвертого порядка 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точности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567909"/>
              </p:ext>
            </p:extLst>
          </p:nvPr>
        </p:nvGraphicFramePr>
        <p:xfrm>
          <a:off x="5282557" y="3426129"/>
          <a:ext cx="487362" cy="36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6" name="Equation" r:id="rId15" imgW="371173" imgH="275895" progId="Equation.DSMT4">
                  <p:embed/>
                </p:oleObj>
              </mc:Choice>
              <mc:Fallback>
                <p:oleObj name="Equation" r:id="rId15" imgW="371173" imgH="2758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82557" y="3426129"/>
                        <a:ext cx="487362" cy="36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791423"/>
              </p:ext>
            </p:extLst>
          </p:nvPr>
        </p:nvGraphicFramePr>
        <p:xfrm>
          <a:off x="164979" y="3864293"/>
          <a:ext cx="4711821" cy="37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7" name="Equation" r:id="rId17" imgW="3060360" imgH="241200" progId="Equation.DSMT4">
                  <p:embed/>
                </p:oleObj>
              </mc:Choice>
              <mc:Fallback>
                <p:oleObj name="Equation" r:id="rId17" imgW="306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4979" y="3864293"/>
                        <a:ext cx="4711821" cy="372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80935"/>
              </p:ext>
            </p:extLst>
          </p:nvPr>
        </p:nvGraphicFramePr>
        <p:xfrm>
          <a:off x="220541" y="4131752"/>
          <a:ext cx="7005759" cy="6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8" name="Equation" r:id="rId19" imgW="4838400" imgH="482400" progId="Equation.DSMT4">
                  <p:embed/>
                </p:oleObj>
              </mc:Choice>
              <mc:Fallback>
                <p:oleObj name="Equation" r:id="rId19" imgW="4838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20541" y="4131752"/>
                        <a:ext cx="7005759" cy="665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Объект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41179"/>
              </p:ext>
            </p:extLst>
          </p:nvPr>
        </p:nvGraphicFramePr>
        <p:xfrm>
          <a:off x="217488" y="4752975"/>
          <a:ext cx="612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9" name="Equation" r:id="rId21" imgW="4889160" imgH="482400" progId="Equation.DSMT4">
                  <p:embed/>
                </p:oleObj>
              </mc:Choice>
              <mc:Fallback>
                <p:oleObj name="Equation" r:id="rId21" imgW="4889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7488" y="4752975"/>
                        <a:ext cx="61245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Объект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99408"/>
              </p:ext>
            </p:extLst>
          </p:nvPr>
        </p:nvGraphicFramePr>
        <p:xfrm>
          <a:off x="6545263" y="4680319"/>
          <a:ext cx="4458037" cy="66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0" name="Equation" r:id="rId23" imgW="2997000" imgH="444240" progId="Equation.DSMT4">
                  <p:embed/>
                </p:oleObj>
              </mc:Choice>
              <mc:Fallback>
                <p:oleObj name="Equation" r:id="rId23" imgW="2997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545263" y="4680319"/>
                        <a:ext cx="4458037" cy="66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Объект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851659"/>
              </p:ext>
            </p:extLst>
          </p:nvPr>
        </p:nvGraphicFramePr>
        <p:xfrm>
          <a:off x="234950" y="5305148"/>
          <a:ext cx="11616930" cy="70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1" name="Equation" r:id="rId25" imgW="8496000" imgH="482400" progId="Equation.DSMT4">
                  <p:embed/>
                </p:oleObj>
              </mc:Choice>
              <mc:Fallback>
                <p:oleObj name="Equation" r:id="rId25" imgW="8496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34950" y="5305148"/>
                        <a:ext cx="11616930" cy="70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Объект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084886"/>
              </p:ext>
            </p:extLst>
          </p:nvPr>
        </p:nvGraphicFramePr>
        <p:xfrm>
          <a:off x="212725" y="6061075"/>
          <a:ext cx="42910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" name="Equation" r:id="rId27" imgW="3238200" imgH="444240" progId="Equation.DSMT4">
                  <p:embed/>
                </p:oleObj>
              </mc:Choice>
              <mc:Fallback>
                <p:oleObj name="Equation" r:id="rId27" imgW="32382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2725" y="6061075"/>
                        <a:ext cx="4291013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906038"/>
              </p:ext>
            </p:extLst>
          </p:nvPr>
        </p:nvGraphicFramePr>
        <p:xfrm>
          <a:off x="4686300" y="6026150"/>
          <a:ext cx="301942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3" name="Equation" r:id="rId29" imgW="2145960" imgH="444240" progId="Equation.DSMT4">
                  <p:embed/>
                </p:oleObj>
              </mc:Choice>
              <mc:Fallback>
                <p:oleObj name="Equation" r:id="rId29" imgW="21459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86300" y="6026150"/>
                        <a:ext cx="3019425" cy="62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912733"/>
              </p:ext>
            </p:extLst>
          </p:nvPr>
        </p:nvGraphicFramePr>
        <p:xfrm>
          <a:off x="7729538" y="5997575"/>
          <a:ext cx="298291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4" name="Equation" r:id="rId31" imgW="2120760" imgH="482400" progId="Equation.DSMT4">
                  <p:embed/>
                </p:oleObj>
              </mc:Choice>
              <mc:Fallback>
                <p:oleObj name="Equation" r:id="rId31" imgW="2120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729538" y="5997575"/>
                        <a:ext cx="2982912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Объект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060614"/>
              </p:ext>
            </p:extLst>
          </p:nvPr>
        </p:nvGraphicFramePr>
        <p:xfrm>
          <a:off x="212725" y="2183700"/>
          <a:ext cx="7939088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" name="Equation" r:id="rId33" imgW="5892480" imgH="507960" progId="Equation.DSMT4">
                  <p:embed/>
                </p:oleObj>
              </mc:Choice>
              <mc:Fallback>
                <p:oleObj name="Equation" r:id="rId33" imgW="5892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2725" y="2183700"/>
                        <a:ext cx="7939088" cy="6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Номер слайда 61"/>
          <p:cNvSpPr>
            <a:spLocks noGrp="1"/>
          </p:cNvSpPr>
          <p:nvPr>
            <p:ph type="sldNum" sz="quarter" idx="12"/>
          </p:nvPr>
        </p:nvSpPr>
        <p:spPr>
          <a:xfrm>
            <a:off x="9441923" y="6483041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2229" y="131970"/>
            <a:ext cx="9727951" cy="12126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Математическая модель транспорта нефти и нефтепродуктов в Азово-Черноморском бассейне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1204119"/>
            <a:ext cx="55245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895" y="2592294"/>
            <a:ext cx="981366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Основные факторы, определяющие 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распространенность и количество бактерий в </a:t>
            </a: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водоеме </a:t>
            </a:r>
            <a:r>
              <a:rPr lang="ru-RU" sz="1700" dirty="0">
                <a:solidFill>
                  <a:srgbClr val="000000"/>
                </a:solidFill>
                <a:latin typeface="Book Antiqua" panose="02040602050305030304" pitchFamily="18" charset="0"/>
              </a:rPr>
              <a:t>– </a:t>
            </a: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доступный 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пищевой субстрат, прежде всего, органического вещества, температура водоема, соленость, содержание кислорода, наличие анаэробных газов (метана, сероводорода и т.п.), окислительно-восстановительный потенциал водоема, освещенность. </a:t>
            </a:r>
            <a:endParaRPr lang="ru-RU" sz="1700" dirty="0" smtClean="0">
              <a:uFill>
                <a:solidFill>
                  <a:srgbClr val="222222"/>
                </a:solidFill>
              </a:uFill>
              <a:latin typeface="Book Antiqua" panose="0204060205030503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endParaRPr lang="ru-RU" sz="1700" dirty="0">
              <a:uFill>
                <a:solidFill>
                  <a:srgbClr val="222222"/>
                </a:solidFill>
              </a:uFill>
              <a:latin typeface="Book Antiqua" panose="0204060205030503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Для 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каждого вида микроорганизма важно сочетание экологических факторов в ближайшем его окружении, а также гидродинамических характеристик водоема и метеоусловий, характерных для исследуемого объекта. </a:t>
            </a:r>
          </a:p>
          <a:p>
            <a:pPr algn="just">
              <a:spcAft>
                <a:spcPts val="0"/>
              </a:spcAft>
            </a:pPr>
            <a:endParaRPr lang="ru-RU" sz="1700" dirty="0" smtClean="0">
              <a:uFill>
                <a:solidFill>
                  <a:srgbClr val="222222"/>
                </a:solidFill>
              </a:uFill>
              <a:latin typeface="Book Antiqua" panose="0204060205030503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Пространственная 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структура, численность и видовое разнообразие водной микробиоты определяется условиями географического расположения </a:t>
            </a: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водоема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, его гидродинамическими и метеорологическими особенностями (микробиологическая диффузия, ветровые напряжения, стоки рек, уровень освещенности и солености водоема и т.п.), антропогенными факторами (судоходство, сброс сточных вод, стоки удобрений и т.п</a:t>
            </a: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.), 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биохимическими показателями водоема, включая условия, в которых осуществляется цикл углерода и других биогенных </a:t>
            </a:r>
            <a:r>
              <a:rPr lang="ru-RU" sz="1700" dirty="0" smtClean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элементов.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 </a:t>
            </a:r>
            <a:endParaRPr lang="ru-RU" sz="1700" dirty="0">
              <a:effectLst/>
              <a:uFill>
                <a:solidFill>
                  <a:srgbClr val="222222"/>
                </a:solidFill>
              </a:uFill>
              <a:latin typeface="Book Antiqua" panose="0204060205030503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52294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95" y="4787900"/>
            <a:ext cx="1953620" cy="189305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1620" y="670115"/>
            <a:ext cx="1160706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Одним из приоритетных направлений развития современной науки в России является исследование гидробиологических процессов, внутри- и межвидового взаимодействия гидробиоценозов мелководных систем, в условиях активных климатических изменений, интенсивной антропогенной деятельности и пр. Особый интерес представляет изучение динамики гидрохимических характеристик мелководных систем в весенне-летний период. Важную роль в устойчивой биологической продуктивности водоема играет его кислородный режим. Кислород </a:t>
            </a:r>
            <a:r>
              <a:rPr lang="ru-RU" sz="1700" dirty="0">
                <a:solidFill>
                  <a:srgbClr val="000000"/>
                </a:solidFill>
                <a:latin typeface="Book Antiqua" panose="02040602050305030304" pitchFamily="18" charset="0"/>
              </a:rPr>
              <a:t>–</a:t>
            </a:r>
            <a:r>
              <a:rPr lang="ru-RU" sz="1700" dirty="0">
                <a:uFill>
                  <a:solidFill>
                    <a:srgbClr val="222222"/>
                  </a:solidFill>
                </a:uFill>
                <a:latin typeface="Book Antiqua" panose="02040602050305030304" pitchFamily="18" charset="0"/>
                <a:ea typeface="SimSun" panose="02010600030101010101" pitchFamily="2" charset="-122"/>
              </a:rPr>
              <a:t> источник дыхания гидробионтов, а также основной фактор, влияющий на полноту и скорость минерализации органических веществ в водоеме.</a:t>
            </a:r>
          </a:p>
        </p:txBody>
      </p:sp>
      <p:pic>
        <p:nvPicPr>
          <p:cNvPr id="21506" name="Picture 2" descr="Водоросли Посидони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5"/>
          <a:stretch/>
        </p:blipFill>
        <p:spPr bwMode="auto">
          <a:xfrm>
            <a:off x="148120" y="2795956"/>
            <a:ext cx="1941018" cy="17580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98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8318" y="344952"/>
            <a:ext cx="10852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ru-RU" sz="2400" b="1" dirty="0">
                <a:latin typeface="Times New Roman" pitchFamily="18" charset="0"/>
                <a:cs typeface="Times New Roman" pitchFamily="18" charset="0"/>
              </a:rPr>
              <a:t>Математическая модель транспорта нефти и нефтепродуктов в Азово-Черноморском бассейне 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1"/>
          <a:stretch/>
        </p:blipFill>
        <p:spPr>
          <a:xfrm>
            <a:off x="1105040" y="1139129"/>
            <a:ext cx="8439010" cy="2787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438" y="3804557"/>
            <a:ext cx="7841026" cy="30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99" y="2903368"/>
            <a:ext cx="1707970" cy="3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53" y="3703616"/>
            <a:ext cx="295485" cy="3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64" y="3733961"/>
            <a:ext cx="731619" cy="28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3" y="3830410"/>
            <a:ext cx="2977895" cy="24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21210"/>
          <a:stretch>
            <a:fillRect/>
          </a:stretch>
        </p:blipFill>
        <p:spPr bwMode="auto">
          <a:xfrm>
            <a:off x="5004895" y="4087657"/>
            <a:ext cx="4540421" cy="184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50" y="6112709"/>
            <a:ext cx="299601" cy="33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78" y="6122401"/>
            <a:ext cx="462924" cy="27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2"/>
          <p:cNvSpPr>
            <a:spLocks noChangeArrowheads="1"/>
          </p:cNvSpPr>
          <p:nvPr/>
        </p:nvSpPr>
        <p:spPr bwMode="auto">
          <a:xfrm>
            <a:off x="1360303" y="-22702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 sz="3200">
              <a:cs typeface="Arial" pitchFamily="34" charset="0"/>
            </a:endParaRPr>
          </a:p>
        </p:txBody>
      </p:sp>
      <p:graphicFrame>
        <p:nvGraphicFramePr>
          <p:cNvPr id="1434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488675"/>
              </p:ext>
            </p:extLst>
          </p:nvPr>
        </p:nvGraphicFramePr>
        <p:xfrm>
          <a:off x="521102" y="1453846"/>
          <a:ext cx="5593563" cy="682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" name="Equation" r:id="rId11" imgW="3225800" imgH="393700" progId="Equation.DSMT4">
                  <p:embed/>
                </p:oleObj>
              </mc:Choice>
              <mc:Fallback>
                <p:oleObj name="Equation" r:id="rId11" imgW="3225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102" y="1453846"/>
                        <a:ext cx="5593563" cy="682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Rectangle 4"/>
          <p:cNvSpPr>
            <a:spLocks noChangeArrowheads="1"/>
          </p:cNvSpPr>
          <p:nvPr/>
        </p:nvSpPr>
        <p:spPr bwMode="auto">
          <a:xfrm>
            <a:off x="1360303" y="-22702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 sz="3200">
              <a:cs typeface="Arial" pitchFamily="34" charset="0"/>
            </a:endParaRPr>
          </a:p>
        </p:txBody>
      </p:sp>
      <p:graphicFrame>
        <p:nvGraphicFramePr>
          <p:cNvPr id="143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588523"/>
              </p:ext>
            </p:extLst>
          </p:nvPr>
        </p:nvGraphicFramePr>
        <p:xfrm>
          <a:off x="504080" y="2156472"/>
          <a:ext cx="8639822" cy="69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" name="Equation" r:id="rId13" imgW="5118100" imgH="393700" progId="Equation.DSMT4">
                  <p:embed/>
                </p:oleObj>
              </mc:Choice>
              <mc:Fallback>
                <p:oleObj name="Equation" r:id="rId13" imgW="51181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80" y="2156472"/>
                        <a:ext cx="8639822" cy="696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68577" y="6150390"/>
            <a:ext cx="332263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Расположение </a:t>
            </a:r>
            <a:r>
              <a:rPr lang="ru-RU" altLang="ru-RU" sz="1600" b="1" dirty="0">
                <a:latin typeface="Book Antiqua" panose="02040602050305030304" pitchFamily="18" charset="0"/>
                <a:cs typeface="Times New Roman" pitchFamily="18" charset="0"/>
              </a:rPr>
              <a:t>узлов 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Book Antiqua" panose="02040602050305030304" pitchFamily="18" charset="0"/>
                <a:cs typeface="Times New Roman" pitchFamily="18" charset="0"/>
              </a:rPr>
              <a:t>относительно ячеек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060" y="997182"/>
            <a:ext cx="9235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latin typeface="Book Antiqua" panose="02040602050305030304" pitchFamily="18" charset="0"/>
                <a:cs typeface="Times New Roman" pitchFamily="18" charset="0"/>
              </a:rPr>
              <a:t>Аппроксимация операторов диффузионного и конвективного переносов: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6050" y="2861861"/>
            <a:ext cx="7851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latin typeface="Book Antiqua" panose="02040602050305030304" pitchFamily="18" charset="0"/>
                <a:cs typeface="Times New Roman" pitchFamily="18" charset="0"/>
              </a:rPr>
              <a:t>в случае граничного условия третьего рода                                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614" y="3695613"/>
            <a:ext cx="8460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latin typeface="Book Antiqua" panose="02040602050305030304" pitchFamily="18" charset="0"/>
                <a:cs typeface="Times New Roman" pitchFamily="18" charset="0"/>
              </a:rPr>
              <a:t>Коэффициенты заполненности контрольных областей: </a:t>
            </a:r>
            <a:r>
              <a:rPr lang="ru-RU" altLang="ru-RU" dirty="0" smtClean="0">
                <a:latin typeface="Book Antiqua" panose="02040602050305030304" pitchFamily="18" charset="0"/>
                <a:cs typeface="Times New Roman" pitchFamily="18" charset="0"/>
              </a:rPr>
              <a:t>       </a:t>
            </a:r>
            <a:r>
              <a:rPr lang="ru-RU" altLang="ru-RU" dirty="0">
                <a:latin typeface="Book Antiqua" panose="02040602050305030304" pitchFamily="18" charset="0"/>
                <a:cs typeface="Times New Roman" pitchFamily="18" charset="0"/>
              </a:rPr>
              <a:t>,            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9514" y="6030699"/>
            <a:ext cx="4325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dirty="0">
                <a:latin typeface="Book Antiqua" panose="02040602050305030304" pitchFamily="18" charset="0"/>
                <a:cs typeface="Times New Roman" pitchFamily="18" charset="0"/>
              </a:rPr>
              <a:t>	</a:t>
            </a:r>
            <a:r>
              <a:rPr lang="ru-RU" altLang="ru-RU" dirty="0">
                <a:latin typeface="Book Antiqua" panose="02040602050305030304" pitchFamily="18" charset="0"/>
                <a:cs typeface="Times New Roman" pitchFamily="18" charset="0"/>
              </a:rPr>
              <a:t>- заполненность ячейки         . </a:t>
            </a:r>
            <a:endParaRPr lang="ru-RU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703388" y="116632"/>
            <a:ext cx="9001125" cy="617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Дискретизация задачи</a:t>
            </a:r>
            <a:endParaRPr lang="ru-RU" sz="28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0" y="5119687"/>
            <a:ext cx="11849100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44500" algn="just">
              <a:defRPr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Полученные с учетом ограничения минимальных масштабов дополнительные члены по сути не меняют решений, использующих классические постановки. Они выступают лишь в качестве физически обоснованных </a:t>
            </a:r>
            <a:r>
              <a:rPr lang="ru-RU" sz="1600" dirty="0" err="1">
                <a:latin typeface="Book Antiqua" panose="02040602050305030304" pitchFamily="18" charset="0"/>
                <a:cs typeface="Times New Roman" pitchFamily="18" charset="0"/>
              </a:rPr>
              <a:t>регуляризаторов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, сглаживающих физически необоснованные эффекты, получающиеся при численном решении. В этой связи конкретное значение величин, входящих в виде коэффициентов в регуляризирующие члены, уже не играет особой роли. Важно, чтобы они находились в правильном диапазоне лишь по </a:t>
            </a:r>
            <a:r>
              <a:rPr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порядку величины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. Этот факт существенно облегчает </a:t>
            </a:r>
            <a:r>
              <a:rPr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практическое использование  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указанного подхода.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81059"/>
              </p:ext>
            </p:extLst>
          </p:nvPr>
        </p:nvGraphicFramePr>
        <p:xfrm>
          <a:off x="1033260" y="3056240"/>
          <a:ext cx="3360939" cy="55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" name="Equation" r:id="rId3" imgW="2349500" imgH="393700" progId="Equation.DSMT4">
                  <p:embed/>
                </p:oleObj>
              </mc:Choice>
              <mc:Fallback>
                <p:oleObj name="Equation" r:id="rId3" imgW="2349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260" y="3056240"/>
                        <a:ext cx="3360939" cy="55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012478" y="2593491"/>
            <a:ext cx="279114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Уравнение транспорта ЗВ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202395"/>
              </p:ext>
            </p:extLst>
          </p:nvPr>
        </p:nvGraphicFramePr>
        <p:xfrm>
          <a:off x="7148243" y="3101536"/>
          <a:ext cx="4375349" cy="58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" name="Equation" r:id="rId5" imgW="2857500" imgH="419100" progId="Equation.DSMT4">
                  <p:embed/>
                </p:oleObj>
              </mc:Choice>
              <mc:Fallback>
                <p:oleObj name="Equation" r:id="rId5" imgW="2857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243" y="3101536"/>
                        <a:ext cx="4375349" cy="58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7098769" y="2582424"/>
            <a:ext cx="432593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Уравнение транспорта ЗВ с учетом слагаемых-</a:t>
            </a:r>
            <a:r>
              <a:rPr lang="ru-RU" sz="1600" b="1" dirty="0" err="1">
                <a:latin typeface="Book Antiqua" panose="02040602050305030304" pitchFamily="18" charset="0"/>
                <a:cs typeface="Times New Roman" pitchFamily="18" charset="0"/>
              </a:rPr>
              <a:t>регуляризаторов</a:t>
            </a:r>
            <a:endParaRPr lang="ru-RU" sz="16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4144439" y="3874845"/>
            <a:ext cx="33020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Book Antiqua" panose="02040602050305030304" pitchFamily="18" charset="0"/>
                <a:cs typeface="Times New Roman" pitchFamily="18" charset="0"/>
              </a:rPr>
              <a:t>Условия устойчивости </a:t>
            </a: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376501" y="4219473"/>
            <a:ext cx="2821606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Для задачи транспорта ЗВ</a:t>
            </a: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7332929" y="4082343"/>
            <a:ext cx="421798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Для задачи транспорта ЗВ с учетом слагаемых-</a:t>
            </a:r>
            <a:r>
              <a:rPr lang="ru-RU" sz="1600" b="1" dirty="0" err="1">
                <a:latin typeface="Book Antiqua" panose="02040602050305030304" pitchFamily="18" charset="0"/>
                <a:cs typeface="Times New Roman" pitchFamily="18" charset="0"/>
              </a:rPr>
              <a:t>регуляризаторов</a:t>
            </a:r>
            <a:endParaRPr lang="ru-RU" sz="16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01669"/>
              </p:ext>
            </p:extLst>
          </p:nvPr>
        </p:nvGraphicFramePr>
        <p:xfrm>
          <a:off x="2241447" y="4634925"/>
          <a:ext cx="9445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" name="Equation" r:id="rId7" imgW="736600" imgH="279400" progId="Equation.DSMT4">
                  <p:embed/>
                </p:oleObj>
              </mc:Choice>
              <mc:Fallback>
                <p:oleObj name="Equation" r:id="rId7" imgW="736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447" y="4634925"/>
                        <a:ext cx="9445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782763"/>
              </p:ext>
            </p:extLst>
          </p:nvPr>
        </p:nvGraphicFramePr>
        <p:xfrm>
          <a:off x="9082096" y="4634933"/>
          <a:ext cx="108902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" name="Equation" r:id="rId9" imgW="812447" imgH="279279" progId="Equation.DSMT4">
                  <p:embed/>
                </p:oleObj>
              </mc:Choice>
              <mc:Fallback>
                <p:oleObj name="Equation" r:id="rId9" imgW="812447" imgH="27927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096" y="4634933"/>
                        <a:ext cx="1089025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1466850" y="37209"/>
            <a:ext cx="8915400" cy="5984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Регуляризованные схемы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22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" y="786629"/>
            <a:ext cx="115908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Для повышения запаса устойчивости явных схем </a:t>
            </a:r>
            <a:r>
              <a:rPr lang="ru-RU" altLang="ru-RU" sz="1600" dirty="0" err="1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Четверушкиным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Б.Н. было предложено использовать явные </a:t>
            </a:r>
            <a:r>
              <a:rPr lang="ru-RU" altLang="ru-RU" sz="1600" dirty="0" err="1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регуляризованные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схемы. Для построения явной </a:t>
            </a:r>
            <a:r>
              <a:rPr lang="ru-RU" altLang="ru-RU" sz="1600" dirty="0" err="1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регуляризованной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схемы уравнения диффузии-конвекции использовалось модифицированное уравнение:</a:t>
            </a:r>
          </a:p>
          <a:p>
            <a:pPr indent="263525" algn="just"/>
            <a:endParaRPr lang="ru-RU" altLang="ru-RU" sz="1600" dirty="0">
              <a:latin typeface="Book Antiqua" panose="020406020503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63525" algn="just"/>
            <a:endParaRPr lang="ru-RU" altLang="ru-RU" sz="1600" dirty="0">
              <a:latin typeface="Book Antiqua" panose="020406020503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altLang="ru-RU" sz="1600" dirty="0">
              <a:latin typeface="Book Antiqua" panose="020406020503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ru-RU" altLang="ru-RU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6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–</a:t>
            </a:r>
            <a:r>
              <a:rPr lang="ru-RU" altLang="ru-RU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параметр регуляризации; </a:t>
            </a:r>
            <a:r>
              <a:rPr lang="en-US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600" dirty="0">
                <a:latin typeface="Book Antiqua" panose="02040602050305030304" pitchFamily="18" charset="0"/>
                <a:cs typeface="Arial" panose="020B0604020202020204" pitchFamily="34" charset="0"/>
              </a:rPr>
              <a:t>– 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шаг сетки;</a:t>
            </a:r>
            <a:r>
              <a:rPr lang="en-US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1600" dirty="0">
                <a:latin typeface="Book Antiqua" panose="02040602050305030304" pitchFamily="18" charset="0"/>
                <a:cs typeface="Arial" panose="020B0604020202020204" pitchFamily="34" charset="0"/>
              </a:rPr>
              <a:t>– </a:t>
            </a:r>
            <a:r>
              <a:rPr lang="ru-RU" altLang="ru-RU" sz="1600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скорость звука в воде. </a:t>
            </a: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808595"/>
              </p:ext>
            </p:extLst>
          </p:nvPr>
        </p:nvGraphicFramePr>
        <p:xfrm>
          <a:off x="3431924" y="1594585"/>
          <a:ext cx="4097057" cy="62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" name="Equation" r:id="rId13" imgW="2298600" imgH="355320" progId="Equation.DSMT4">
                  <p:embed/>
                </p:oleObj>
              </mc:Choice>
              <mc:Fallback>
                <p:oleObj name="Equation" r:id="rId13" imgW="22986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1924" y="1594585"/>
                        <a:ext cx="4097057" cy="626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889438"/>
              </p:ext>
            </p:extLst>
          </p:nvPr>
        </p:nvGraphicFramePr>
        <p:xfrm>
          <a:off x="240666" y="2251633"/>
          <a:ext cx="887913" cy="30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" name="Equation" r:id="rId15" imgW="532937" imgH="177646" progId="Equation.DSMT4">
                  <p:embed/>
                </p:oleObj>
              </mc:Choice>
              <mc:Fallback>
                <p:oleObj name="Equation" r:id="rId15" imgW="532937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6" y="2251633"/>
                        <a:ext cx="887913" cy="3012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676610"/>
              </p:ext>
            </p:extLst>
          </p:nvPr>
        </p:nvGraphicFramePr>
        <p:xfrm>
          <a:off x="3783140" y="2268675"/>
          <a:ext cx="202489" cy="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" name="Equation" r:id="rId17" imgW="114151" imgH="164885" progId="Equation.DSMT4">
                  <p:embed/>
                </p:oleObj>
              </mc:Choice>
              <mc:Fallback>
                <p:oleObj name="Equation" r:id="rId17" imgW="114151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140" y="2268675"/>
                        <a:ext cx="202489" cy="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726303"/>
              </p:ext>
            </p:extLst>
          </p:nvPr>
        </p:nvGraphicFramePr>
        <p:xfrm>
          <a:off x="5185074" y="2249900"/>
          <a:ext cx="253112" cy="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" name="Equation" r:id="rId19" imgW="139579" imgH="177646" progId="Equation.DSMT4">
                  <p:embed/>
                </p:oleObj>
              </mc:Choice>
              <mc:Fallback>
                <p:oleObj name="Equation" r:id="rId19" imgW="13957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5074" y="2249900"/>
                        <a:ext cx="253112" cy="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8986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05818" y="753783"/>
            <a:ext cx="8929688" cy="478980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Консервативность схем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повышенного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порядка точности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818" y="1141613"/>
            <a:ext cx="11946482" cy="4953667"/>
          </a:xfrm>
        </p:spPr>
        <p:txBody>
          <a:bodyPr/>
          <a:lstStyle/>
          <a:p>
            <a:pPr marL="0" indent="361950" algn="just">
              <a:spcBef>
                <a:spcPts val="0"/>
              </a:spcBef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Консервативность операторов конвективного и диффузионного переноса повышенного порядка точности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рассматривать на основе дискретной одномерной модели транспорта веществ, описывающую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уравнение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диффузии-конвекции:</a:t>
            </a:r>
          </a:p>
          <a:p>
            <a:pPr marL="0" indent="361950" algn="just">
              <a:spcBef>
                <a:spcPts val="0"/>
              </a:spcBef>
              <a:buNone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spcBef>
                <a:spcPts val="0"/>
              </a:spcBef>
              <a:buNone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spcBef>
                <a:spcPts val="0"/>
              </a:spcBef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Проверен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баланс вещества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61950" algn="just">
              <a:spcBef>
                <a:spcPts val="0"/>
              </a:spcBef>
              <a:buNone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где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175" indent="358775" algn="just"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Установлено, что для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 повышенного порядка точности оператор конвективного переноса является консервативным в случае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несжимаемости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среды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662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121632"/>
              </p:ext>
            </p:extLst>
          </p:nvPr>
        </p:nvGraphicFramePr>
        <p:xfrm>
          <a:off x="4255129" y="1598121"/>
          <a:ext cx="3605202" cy="57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4" name="Equation" r:id="rId4" imgW="2120760" imgH="482400" progId="Equation.DSMT4">
                  <p:embed/>
                </p:oleObj>
              </mc:Choice>
              <mc:Fallback>
                <p:oleObj name="Equation" r:id="rId4" imgW="21207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5129" y="1598121"/>
                        <a:ext cx="3605202" cy="579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66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31528"/>
              </p:ext>
            </p:extLst>
          </p:nvPr>
        </p:nvGraphicFramePr>
        <p:xfrm>
          <a:off x="2925709" y="2145273"/>
          <a:ext cx="8635787" cy="518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5" name="Equation" r:id="rId6" imgW="6261100" imgH="431800" progId="Equation.DSMT4">
                  <p:embed/>
                </p:oleObj>
              </mc:Choice>
              <mc:Fallback>
                <p:oleObj name="Equation" r:id="rId6" imgW="62611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09" y="2145273"/>
                        <a:ext cx="8635787" cy="518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66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219069"/>
              </p:ext>
            </p:extLst>
          </p:nvPr>
        </p:nvGraphicFramePr>
        <p:xfrm>
          <a:off x="463112" y="2652617"/>
          <a:ext cx="8215100" cy="59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6" name="Equation" r:id="rId8" imgW="5207000" imgH="495300" progId="Equation.DSMT4">
                  <p:embed/>
                </p:oleObj>
              </mc:Choice>
              <mc:Fallback>
                <p:oleObj name="Equation" r:id="rId8" imgW="52070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12" y="2652617"/>
                        <a:ext cx="8215100" cy="594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05818" y="4306461"/>
            <a:ext cx="12225908" cy="274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5113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Случай разностной аппроксимации схемами повышенного (четвертого) порядка точности для одномерной задачи диффузии-конвекции:</a:t>
            </a:r>
          </a:p>
          <a:p>
            <a:pPr marL="0" indent="36195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Схема абсолютно устойчива при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Ограничение на шаг по времени для явной схемы примет вид: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Ограничение для явной схемы на сеточное число Пекле: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При                        </a:t>
            </a: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703271"/>
              </p:ext>
            </p:extLst>
          </p:nvPr>
        </p:nvGraphicFramePr>
        <p:xfrm>
          <a:off x="5657049" y="5215368"/>
          <a:ext cx="1240271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7" name="Equation" r:id="rId10" imgW="1054100" imgH="279400" progId="Equation.DSMT4">
                  <p:embed/>
                </p:oleObj>
              </mc:Choice>
              <mc:Fallback>
                <p:oleObj name="Equation" r:id="rId10" imgW="10541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049" y="5215368"/>
                        <a:ext cx="1240271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01448"/>
              </p:ext>
            </p:extLst>
          </p:nvPr>
        </p:nvGraphicFramePr>
        <p:xfrm>
          <a:off x="5180395" y="5874605"/>
          <a:ext cx="1484525" cy="65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8" name="Equation" r:id="rId12" imgW="952087" imgH="558558" progId="Equation.DSMT4">
                  <p:embed/>
                </p:oleObj>
              </mc:Choice>
              <mc:Fallback>
                <p:oleObj name="Equation" r:id="rId12" imgW="952087" imgH="55855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395" y="5874605"/>
                        <a:ext cx="1484525" cy="65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768866"/>
              </p:ext>
            </p:extLst>
          </p:nvPr>
        </p:nvGraphicFramePr>
        <p:xfrm>
          <a:off x="2531304" y="4753250"/>
          <a:ext cx="808424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9" name="Equation" r:id="rId14" imgW="6083280" imgH="482400" progId="Equation.DSMT4">
                  <p:embed/>
                </p:oleObj>
              </mc:Choice>
              <mc:Fallback>
                <p:oleObj name="Equation" r:id="rId14" imgW="60832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1304" y="4753250"/>
                        <a:ext cx="8084242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164752"/>
              </p:ext>
            </p:extLst>
          </p:nvPr>
        </p:nvGraphicFramePr>
        <p:xfrm>
          <a:off x="3110148" y="5413767"/>
          <a:ext cx="782842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0" name="Equation" r:id="rId16" imgW="647700" imgH="190500" progId="Equation.DSMT4">
                  <p:embed/>
                </p:oleObj>
              </mc:Choice>
              <mc:Fallback>
                <p:oleObj name="Equation" r:id="rId16" imgW="6477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0148" y="5413767"/>
                        <a:ext cx="782842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930563"/>
              </p:ext>
            </p:extLst>
          </p:nvPr>
        </p:nvGraphicFramePr>
        <p:xfrm>
          <a:off x="679908" y="6458433"/>
          <a:ext cx="3540587" cy="36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1" name="Equation" r:id="rId18" imgW="2616200" imgH="292100" progId="Equation.DSMT4">
                  <p:embed/>
                </p:oleObj>
              </mc:Choice>
              <mc:Fallback>
                <p:oleObj name="Equation" r:id="rId18" imgW="2616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08" y="6458433"/>
                        <a:ext cx="3540587" cy="36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359409" y="3939524"/>
            <a:ext cx="8929688" cy="40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Устойчивость схем 4-го порядка точности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6120" y="6472013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8992" y="97774"/>
            <a:ext cx="8577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Исследование схем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повышенного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порядка точности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080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459794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1387361" cy="946447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Сопоставление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результатов расчета задачи транспорта веществ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основе схем второго и четвертого порядков точности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4" y="894921"/>
            <a:ext cx="11644019" cy="25816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01707" y="3354192"/>
            <a:ext cx="9026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очность численного решения уравнения диффузии на основе конечно-разностных схем второго порядка точности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76" y="3936990"/>
            <a:ext cx="11588823" cy="28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5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478129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25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1387361" cy="946447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Сопоставление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результатов расчета задачи транспорта веществ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основе схем второго и четвертого порядков точности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75" y="929152"/>
            <a:ext cx="119786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1600" b="1" dirty="0" smtClean="0">
                <a:latin typeface="Book Antiqua" panose="02040602050305030304" pitchFamily="18" charset="0"/>
              </a:rPr>
              <a:t>Теорема 1.</a:t>
            </a:r>
            <a:r>
              <a:rPr lang="ru-RU" sz="1600" dirty="0" smtClean="0">
                <a:latin typeface="Book Antiqua" panose="02040602050305030304" pitchFamily="18" charset="0"/>
              </a:rPr>
              <a:t>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В условиях существования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уравнения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диффузии,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представленного в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ряда </a:t>
            </a: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и функции-источника                                           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дискретизации поставленной задачи на основе разработанных конечно-разностных схем второго порядка точности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скорости диффузионных обменов   отличаются на величину</a:t>
            </a:r>
            <a:b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                                                                     и меньше реальных значений для каждой гармоники функции решения      . </a:t>
            </a:r>
          </a:p>
          <a:p>
            <a:pPr algn="just">
              <a:lnSpc>
                <a:spcPct val="140000"/>
              </a:lnSpc>
            </a:pPr>
            <a:r>
              <a:rPr lang="ru-RU" sz="1600" b="1" dirty="0" smtClean="0">
                <a:latin typeface="Book Antiqua" panose="02040602050305030304" pitchFamily="18" charset="0"/>
              </a:rPr>
              <a:t>Доказательство.</a:t>
            </a:r>
          </a:p>
          <a:p>
            <a:pPr lvl="0" algn="just">
              <a:lnSpc>
                <a:spcPct val="140000"/>
              </a:lnSpc>
            </a:pPr>
            <a:r>
              <a:rPr lang="ru-RU" altLang="ru-RU" sz="1600" dirty="0">
                <a:latin typeface="Book Antiqua" panose="02040602050305030304" pitchFamily="18" charset="0"/>
                <a:ea typeface="Times New Roman" panose="02020603050405020304" pitchFamily="18" charset="0"/>
              </a:rPr>
              <a:t>Из выражения (4) </a:t>
            </a:r>
            <a:r>
              <a:rPr lang="ru-RU" altLang="ru-RU" sz="16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при              следует:                                                                                                  .</a:t>
            </a:r>
          </a:p>
          <a:p>
            <a:pPr algn="just">
              <a:lnSpc>
                <a:spcPct val="140000"/>
              </a:lnSpc>
            </a:pPr>
            <a:endParaRPr lang="ru-RU" sz="16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ешение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полученное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 на основе разностной схемы (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), соответствует </a:t>
            </a:r>
            <a:endParaRPr lang="ru-RU" sz="1600" dirty="0" smtClean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решению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уравнения </a:t>
            </a:r>
            <a:endParaRPr lang="ru-RU" sz="1600" dirty="0">
              <a:latin typeface="Book Antiqua" panose="0204060205030503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ru-RU" altLang="ru-RU" sz="1600" dirty="0" smtClean="0">
                <a:latin typeface="Book Antiqua" panose="02040602050305030304" pitchFamily="18" charset="0"/>
              </a:rPr>
              <a:t>Теорема доказана.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Рассмотрим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величину </a:t>
            </a:r>
            <a:endParaRPr lang="ru-RU" sz="1600" dirty="0">
              <a:latin typeface="Book Antiqua" panose="02040602050305030304" pitchFamily="18" charset="0"/>
            </a:endParaRPr>
          </a:p>
          <a:p>
            <a:pPr lvl="0" algn="just">
              <a:lnSpc>
                <a:spcPct val="140000"/>
              </a:lnSpc>
            </a:pPr>
            <a:endParaRPr lang="ru-RU" altLang="ru-RU" sz="1600" dirty="0" smtClean="0">
              <a:latin typeface="Book Antiqua" panose="02040602050305030304" pitchFamily="18" charset="0"/>
            </a:endParaRPr>
          </a:p>
          <a:p>
            <a:pPr lvl="0" algn="just">
              <a:lnSpc>
                <a:spcPct val="140000"/>
              </a:lnSpc>
            </a:pPr>
            <a:endParaRPr lang="ru-RU" altLang="ru-RU" sz="1600" dirty="0">
              <a:latin typeface="Book Antiqua" panose="02040602050305030304" pitchFamily="18" charset="0"/>
            </a:endParaRPr>
          </a:p>
          <a:p>
            <a:pPr algn="just">
              <a:lnSpc>
                <a:spcPct val="140000"/>
              </a:lnSpc>
            </a:pPr>
            <a:endParaRPr lang="ru-RU" sz="1600" dirty="0" smtClean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Имеет место ограничение 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560331"/>
              </p:ext>
            </p:extLst>
          </p:nvPr>
        </p:nvGraphicFramePr>
        <p:xfrm>
          <a:off x="9040764" y="856375"/>
          <a:ext cx="2241853" cy="65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4" name="Equation" r:id="rId5" imgW="1684307" imgH="494956" progId="Equation.DSMT4">
                  <p:embed/>
                </p:oleObj>
              </mc:Choice>
              <mc:Fallback>
                <p:oleObj name="Equation" r:id="rId5" imgW="1684307" imgH="4949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40764" y="856375"/>
                        <a:ext cx="2241853" cy="65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405802"/>
              </p:ext>
            </p:extLst>
          </p:nvPr>
        </p:nvGraphicFramePr>
        <p:xfrm>
          <a:off x="2494209" y="1215546"/>
          <a:ext cx="2161281" cy="65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5" name="Equation" r:id="rId7" imgW="1503396" imgH="494956" progId="Equation.DSMT4">
                  <p:embed/>
                </p:oleObj>
              </mc:Choice>
              <mc:Fallback>
                <p:oleObj name="Equation" r:id="rId7" imgW="1503396" imgH="4949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4209" y="1215546"/>
                        <a:ext cx="2161281" cy="65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3048000" y="25742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878396"/>
              </p:ext>
            </p:extLst>
          </p:nvPr>
        </p:nvGraphicFramePr>
        <p:xfrm>
          <a:off x="9209882" y="1728207"/>
          <a:ext cx="172879" cy="24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6" name="Equation" r:id="rId9" imgW="142787" imgH="199997" progId="Equation.DSMT4">
                  <p:embed/>
                </p:oleObj>
              </mc:Choice>
              <mc:Fallback>
                <p:oleObj name="Equation" r:id="rId9" imgW="142787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9882" y="1728207"/>
                        <a:ext cx="172879" cy="242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857881"/>
              </p:ext>
            </p:extLst>
          </p:nvPr>
        </p:nvGraphicFramePr>
        <p:xfrm>
          <a:off x="322656" y="2010682"/>
          <a:ext cx="3445156" cy="38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7" name="Equation" r:id="rId11" imgW="2436004" imgH="314024" progId="Equation.DSMT4">
                  <p:embed/>
                </p:oleObj>
              </mc:Choice>
              <mc:Fallback>
                <p:oleObj name="Equation" r:id="rId11" imgW="2436004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2656" y="2010682"/>
                        <a:ext cx="3445156" cy="380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332613"/>
              </p:ext>
            </p:extLst>
          </p:nvPr>
        </p:nvGraphicFramePr>
        <p:xfrm>
          <a:off x="10954409" y="2112368"/>
          <a:ext cx="190167" cy="202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8" name="Equation" r:id="rId13" imgW="142787" imgH="152156" progId="Equation.DSMT4">
                  <p:embed/>
                </p:oleObj>
              </mc:Choice>
              <mc:Fallback>
                <p:oleObj name="Equation" r:id="rId13" imgW="142787" imgH="1521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954409" y="2112368"/>
                        <a:ext cx="190167" cy="202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041505"/>
              </p:ext>
            </p:extLst>
          </p:nvPr>
        </p:nvGraphicFramePr>
        <p:xfrm>
          <a:off x="2477093" y="2763146"/>
          <a:ext cx="50292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9" name="Equation" r:id="rId15" imgW="457200" imgH="190500" progId="Equation.DSMT4">
                  <p:embed/>
                </p:oleObj>
              </mc:Choice>
              <mc:Fallback>
                <p:oleObj name="Equation" r:id="rId15" imgW="457200" imgH="1905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7093" y="2763146"/>
                        <a:ext cx="50292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17223"/>
              </p:ext>
            </p:extLst>
          </p:nvPr>
        </p:nvGraphicFramePr>
        <p:xfrm>
          <a:off x="3986046" y="2556000"/>
          <a:ext cx="4859814" cy="668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0" name="Equation" r:id="rId17" imgW="4015649" imgH="552149" progId="Equation.DSMT4">
                  <p:embed/>
                </p:oleObj>
              </mc:Choice>
              <mc:Fallback>
                <p:oleObj name="Equation" r:id="rId17" imgW="4015649" imgH="5521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86046" y="2556000"/>
                        <a:ext cx="4859814" cy="668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956097"/>
              </p:ext>
            </p:extLst>
          </p:nvPr>
        </p:nvGraphicFramePr>
        <p:xfrm>
          <a:off x="2389405" y="3627896"/>
          <a:ext cx="4855972" cy="67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" name="Equation" r:id="rId19" imgW="4012920" imgH="558720" progId="Equation.DSMT4">
                  <p:embed/>
                </p:oleObj>
              </mc:Choice>
              <mc:Fallback>
                <p:oleObj name="Equation" r:id="rId19" imgW="4012920" imgH="55872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405" y="3627896"/>
                        <a:ext cx="4855972" cy="6761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079523" y="42190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71703"/>
              </p:ext>
            </p:extLst>
          </p:nvPr>
        </p:nvGraphicFramePr>
        <p:xfrm>
          <a:off x="2615396" y="4394283"/>
          <a:ext cx="276606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" name="Equation" r:id="rId21" imgW="2514600" imgH="317160" progId="Equation.DSMT4">
                  <p:embed/>
                </p:oleObj>
              </mc:Choice>
              <mc:Fallback>
                <p:oleObj name="Equation" r:id="rId21" imgW="2514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15396" y="4394283"/>
                        <a:ext cx="276606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Объект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028295"/>
              </p:ext>
            </p:extLst>
          </p:nvPr>
        </p:nvGraphicFramePr>
        <p:xfrm>
          <a:off x="138229" y="4731167"/>
          <a:ext cx="687324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3" name="Equation" r:id="rId23" imgW="6248160" imgH="825480" progId="Equation.DSMT4">
                  <p:embed/>
                </p:oleObj>
              </mc:Choice>
              <mc:Fallback>
                <p:oleObj name="Equation" r:id="rId23" imgW="62481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38229" y="4731167"/>
                        <a:ext cx="6873240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797882"/>
              </p:ext>
            </p:extLst>
          </p:nvPr>
        </p:nvGraphicFramePr>
        <p:xfrm>
          <a:off x="2865857" y="5812701"/>
          <a:ext cx="845185" cy="23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4" name="Equation" r:id="rId25" imgW="698400" imgH="190440" progId="Equation.DSMT4">
                  <p:embed/>
                </p:oleObj>
              </mc:Choice>
              <mc:Fallback>
                <p:oleObj name="Equation" r:id="rId25" imgW="6984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65857" y="5812701"/>
                        <a:ext cx="845185" cy="23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" name="Рисунок 53"/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846328" y="2972697"/>
            <a:ext cx="4338794" cy="278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Прямоугольник 56"/>
          <p:cNvSpPr/>
          <p:nvPr/>
        </p:nvSpPr>
        <p:spPr>
          <a:xfrm>
            <a:off x="7245376" y="5844344"/>
            <a:ext cx="4939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График </a:t>
            </a:r>
            <a:r>
              <a:rPr lang="ru-RU" sz="1400" b="1" dirty="0">
                <a:latin typeface="Book Antiqua" panose="02040602050305030304" pitchFamily="18" charset="0"/>
                <a:cs typeface="Times New Roman" pitchFamily="18" charset="0"/>
              </a:rPr>
              <a:t>зависимости погрешности аппроксимации </a:t>
            </a:r>
            <a:r>
              <a:rPr 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оператора диффузионного переноса разностными схемами  второго </a:t>
            </a: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</a:rPr>
              <a:t>порядка </a:t>
            </a:r>
            <a:r>
              <a:rPr lang="ru-RU" sz="1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точности </a:t>
            </a:r>
            <a:r>
              <a:rPr 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от количества узлов, используемых для описания объекта </a:t>
            </a:r>
            <a:endParaRPr lang="ru-RU" sz="14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91730" y="6051996"/>
            <a:ext cx="716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При описании оператора диффузии конечно-разностными схемами второго порядка точности оценка погрешности расчета в наихудшем случае (точечные источники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         ) составляет 18,9%.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graphicFrame>
        <p:nvGraphicFramePr>
          <p:cNvPr id="66" name="Объект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210413"/>
              </p:ext>
            </p:extLst>
          </p:nvPr>
        </p:nvGraphicFramePr>
        <p:xfrm>
          <a:off x="3143318" y="6594770"/>
          <a:ext cx="472536" cy="21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" name="Equation" r:id="rId28" imgW="390235" imgH="180932" progId="Equation.DSMT4">
                  <p:embed/>
                </p:oleObj>
              </mc:Choice>
              <mc:Fallback>
                <p:oleObj name="Equation" r:id="rId28" imgW="390235" imgH="1809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143318" y="6594770"/>
                        <a:ext cx="472536" cy="218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999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26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1387361" cy="946447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Сопоставление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результатов расчета задачи транспорта веществ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основе схем второго и четвертого порядков точности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75" y="1091380"/>
            <a:ext cx="11978647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1600" b="1" dirty="0" smtClean="0">
                <a:latin typeface="Book Antiqua" panose="02040602050305030304" pitchFamily="18" charset="0"/>
              </a:rPr>
              <a:t>Теорема 2.</a:t>
            </a:r>
            <a:r>
              <a:rPr lang="ru-RU" sz="1600" dirty="0" smtClean="0">
                <a:latin typeface="Book Antiqua" panose="02040602050305030304" pitchFamily="18" charset="0"/>
              </a:rPr>
              <a:t>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В условиях существования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уравнения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диффузии,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представленного в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ряда </a:t>
            </a: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и функции-источника                                            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дискретизации поставленной задачи на основе разработанных конечно-разностных схем повышенного порядка точности</a:t>
            </a: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скорости диффузионных обменов   отличаются на величину</a:t>
            </a:r>
            <a:b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                                                                                      и меньше реальных значений для каждой гармоники функции решения      . </a:t>
            </a:r>
          </a:p>
          <a:p>
            <a:pPr algn="just">
              <a:lnSpc>
                <a:spcPct val="140000"/>
              </a:lnSpc>
            </a:pPr>
            <a:r>
              <a:rPr lang="ru-RU" sz="1600" b="1" dirty="0" smtClean="0">
                <a:latin typeface="Book Antiqua" panose="02040602050305030304" pitchFamily="18" charset="0"/>
              </a:rPr>
              <a:t>Доказательство.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Аналогично теореме 1.</a:t>
            </a:r>
            <a:endParaRPr lang="ru-RU" sz="1600" dirty="0">
              <a:latin typeface="Book Antiqua" panose="0204060205030503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ru-RU" altLang="ru-RU" sz="16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Рассмотрим величину:                                                                                        </a:t>
            </a:r>
          </a:p>
          <a:p>
            <a:pPr algn="just">
              <a:lnSpc>
                <a:spcPct val="140000"/>
              </a:lnSpc>
            </a:pPr>
            <a:endParaRPr lang="ru-RU" sz="16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Функция зависимости погрешности аппроксимации оператора </a:t>
            </a: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диффузии конечно-разностными схемами повышенного (четвертого) </a:t>
            </a: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порядка точности от числа расчетных узлов, используемых </a:t>
            </a: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для описания объекта, имеет вид:</a:t>
            </a:r>
            <a:endParaRPr lang="ru-RU" sz="1600" dirty="0" smtClean="0">
              <a:latin typeface="Book Antiqua" panose="0204060205030503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/>
        </p:nvGraphicFramePr>
        <p:xfrm>
          <a:off x="9040764" y="1018603"/>
          <a:ext cx="2241853" cy="65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0" name="Equation" r:id="rId5" imgW="1684307" imgH="494956" progId="Equation.DSMT4">
                  <p:embed/>
                </p:oleObj>
              </mc:Choice>
              <mc:Fallback>
                <p:oleObj name="Equation" r:id="rId5" imgW="1684307" imgH="4949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40764" y="1018603"/>
                        <a:ext cx="2241853" cy="65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2494209" y="1377774"/>
          <a:ext cx="2161281" cy="65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1" name="Equation" r:id="rId7" imgW="1503396" imgH="494956" progId="Equation.DSMT4">
                  <p:embed/>
                </p:oleObj>
              </mc:Choice>
              <mc:Fallback>
                <p:oleObj name="Equation" r:id="rId7" imgW="1503396" imgH="4949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4209" y="1377774"/>
                        <a:ext cx="2161281" cy="65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3048000" y="27365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/>
        </p:nvGraphicFramePr>
        <p:xfrm>
          <a:off x="9209882" y="1890435"/>
          <a:ext cx="172879" cy="24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2" name="Equation" r:id="rId9" imgW="142787" imgH="199997" progId="Equation.DSMT4">
                  <p:embed/>
                </p:oleObj>
              </mc:Choice>
              <mc:Fallback>
                <p:oleObj name="Equation" r:id="rId9" imgW="142787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9882" y="1890435"/>
                        <a:ext cx="172879" cy="242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773365"/>
              </p:ext>
            </p:extLst>
          </p:nvPr>
        </p:nvGraphicFramePr>
        <p:xfrm>
          <a:off x="11795065" y="2274596"/>
          <a:ext cx="190167" cy="202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3" name="Equation" r:id="rId11" imgW="142787" imgH="152156" progId="Equation.DSMT4">
                  <p:embed/>
                </p:oleObj>
              </mc:Choice>
              <mc:Fallback>
                <p:oleObj name="Equation" r:id="rId11" imgW="142787" imgH="1521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795065" y="2274596"/>
                        <a:ext cx="190167" cy="202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079523" y="42190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02858"/>
              </p:ext>
            </p:extLst>
          </p:nvPr>
        </p:nvGraphicFramePr>
        <p:xfrm>
          <a:off x="242943" y="2173892"/>
          <a:ext cx="4502531" cy="38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4" name="Equation" r:id="rId13" imgW="3720724" imgH="314024" progId="Equation.DSMT4">
                  <p:embed/>
                </p:oleObj>
              </mc:Choice>
              <mc:Fallback>
                <p:oleObj name="Equation" r:id="rId13" imgW="3720724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2943" y="2173892"/>
                        <a:ext cx="4502531" cy="380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93759"/>
              </p:ext>
            </p:extLst>
          </p:nvPr>
        </p:nvGraphicFramePr>
        <p:xfrm>
          <a:off x="2492375" y="3195638"/>
          <a:ext cx="4594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5" name="Equation" r:id="rId15" imgW="3797280" imgH="317160" progId="Equation.DSMT4">
                  <p:embed/>
                </p:oleObj>
              </mc:Choice>
              <mc:Fallback>
                <p:oleObj name="Equation" r:id="rId15" imgW="37972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92375" y="3195638"/>
                        <a:ext cx="4594225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015640"/>
              </p:ext>
            </p:extLst>
          </p:nvPr>
        </p:nvGraphicFramePr>
        <p:xfrm>
          <a:off x="455135" y="3526874"/>
          <a:ext cx="6436852" cy="38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6" name="Equation" r:id="rId17" imgW="5319431" imgH="314024" progId="Equation.DSMT4">
                  <p:embed/>
                </p:oleObj>
              </mc:Choice>
              <mc:Fallback>
                <p:oleObj name="Equation" r:id="rId17" imgW="5319431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5135" y="3526874"/>
                        <a:ext cx="6436852" cy="380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34614"/>
              </p:ext>
            </p:extLst>
          </p:nvPr>
        </p:nvGraphicFramePr>
        <p:xfrm>
          <a:off x="1352550" y="5286375"/>
          <a:ext cx="4779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7" name="Equation" r:id="rId19" imgW="3949560" imgH="317160" progId="Equation.DSMT4">
                  <p:embed/>
                </p:oleObj>
              </mc:Choice>
              <mc:Fallback>
                <p:oleObj name="Equation" r:id="rId19" imgW="3949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52550" y="5286375"/>
                        <a:ext cx="4779963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24698" y="5678149"/>
            <a:ext cx="7130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При описании диффузионных слагаемых конечно-разностными схемами повышенного (четвертого) порядка точности значение погрешности аппроксимации в наихудшем случае задания функции источников составляет </a:t>
            </a:r>
            <a:r>
              <a:rPr lang="ru-RU" sz="1600" i="1" dirty="0">
                <a:latin typeface="Book Antiqua" panose="02040602050305030304" pitchFamily="18" charset="0"/>
                <a:ea typeface="Calibri" panose="020F0502020204030204" pitchFamily="34" charset="0"/>
              </a:rPr>
              <a:t>5,4%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 для данных операторов.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417989" y="2579794"/>
            <a:ext cx="4713255" cy="296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433189" y="5543686"/>
            <a:ext cx="47848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</a:rPr>
              <a:t>График зависимости погрешности аппроксимации </a:t>
            </a:r>
            <a:r>
              <a:rPr lang="ru-RU" sz="1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оператора диффузионного переноса </a:t>
            </a: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</a:rPr>
              <a:t>разностными схемами от количества расчетных узлов: </a:t>
            </a:r>
            <a:endParaRPr lang="ru-RU" sz="1400" b="1" dirty="0" smtClean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1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1 </a:t>
            </a: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</a:rPr>
              <a:t>– схемы четвертого порядка точности, </a:t>
            </a:r>
            <a:endParaRPr lang="ru-RU" sz="1400" b="1" dirty="0" smtClean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1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2 </a:t>
            </a: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</a:rPr>
              <a:t>– схемы второго порядка точности</a:t>
            </a:r>
            <a:endParaRPr lang="ru-RU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1387361" cy="121443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разностных схем.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Сопоставление результатов расчета задачи транспорта веществ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основе схем второго и четвертого порядков точности</a:t>
            </a:r>
          </a:p>
        </p:txBody>
      </p:sp>
      <p:pic>
        <p:nvPicPr>
          <p:cNvPr id="2150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1539130"/>
            <a:ext cx="3932193" cy="24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Прямоугольник 6"/>
          <p:cNvSpPr>
            <a:spLocks noChangeArrowheads="1"/>
          </p:cNvSpPr>
          <p:nvPr/>
        </p:nvSpPr>
        <p:spPr bwMode="auto">
          <a:xfrm>
            <a:off x="4160838" y="5602024"/>
            <a:ext cx="7874000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Графики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зависимости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погрешности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аппроксимации операторов </a:t>
            </a:r>
          </a:p>
          <a:p>
            <a:pPr>
              <a:defRPr/>
            </a:pP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диффузионного (сверху) и конвективного (снизу) переносов </a:t>
            </a:r>
            <a:endParaRPr lang="ru-RU" sz="1500" b="1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разностными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схемами от количества узлов, используемых для описания объекта: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1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– схемы четвертого порядка точности,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2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– схемы второго порядка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точности</a:t>
            </a:r>
            <a:endParaRPr lang="ru-RU" sz="15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21509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4133106"/>
            <a:ext cx="3973513" cy="265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4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6" name="Rectangle 1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32327"/>
              </p:ext>
            </p:extLst>
          </p:nvPr>
        </p:nvGraphicFramePr>
        <p:xfrm>
          <a:off x="6414561" y="3549934"/>
          <a:ext cx="473392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1" name="Equation" r:id="rId6" imgW="3949560" imgH="317160" progId="Equation.DSMT4">
                  <p:embed/>
                </p:oleObj>
              </mc:Choice>
              <mc:Fallback>
                <p:oleObj name="Equation" r:id="rId6" imgW="39495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561" y="3549934"/>
                        <a:ext cx="473392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Rectangle 1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98391"/>
              </p:ext>
            </p:extLst>
          </p:nvPr>
        </p:nvGraphicFramePr>
        <p:xfrm>
          <a:off x="6411216" y="3189120"/>
          <a:ext cx="3310108" cy="384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name="Equation" r:id="rId8" imgW="2705100" imgH="317500" progId="Equation.DSMT4">
                  <p:embed/>
                </p:oleObj>
              </mc:Choice>
              <mc:Fallback>
                <p:oleObj name="Equation" r:id="rId8" imgW="27051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216" y="3189120"/>
                        <a:ext cx="3310108" cy="384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Прямоугольник 24"/>
          <p:cNvSpPr>
            <a:spLocks noChangeArrowheads="1"/>
          </p:cNvSpPr>
          <p:nvPr/>
        </p:nvSpPr>
        <p:spPr bwMode="auto">
          <a:xfrm>
            <a:off x="4348970" y="3947898"/>
            <a:ext cx="7836153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узлов, приходящихся на половину периода волны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описания исследуемого объекта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Из полученных оценок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получить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численные значения выигрышей во времени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32033" y="1406398"/>
            <a:ext cx="73316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ru-RU" b="1" dirty="0" smtClean="0">
                <a:latin typeface="Book Antiqua" panose="02040602050305030304" pitchFamily="18" charset="0"/>
                <a:cs typeface="Times New Roman" pitchFamily="18" charset="0"/>
              </a:rPr>
              <a:t>Разностные схемы для оператора диффузионного переноса с учетом частичной заполненности контрольных ячеек:</a:t>
            </a:r>
          </a:p>
          <a:p>
            <a:pPr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</a:p>
          <a:p>
            <a:pPr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2"/>
          <a:stretch/>
        </p:blipFill>
        <p:spPr>
          <a:xfrm>
            <a:off x="4432033" y="2049661"/>
            <a:ext cx="5545312" cy="10252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67088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27</a:t>
            </a:fld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851518"/>
              </p:ext>
            </p:extLst>
          </p:nvPr>
        </p:nvGraphicFramePr>
        <p:xfrm>
          <a:off x="7093995" y="4450096"/>
          <a:ext cx="1275461" cy="32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name="Equation" r:id="rId14" imgW="1054080" imgH="266400" progId="Equation.DSMT4">
                  <p:embed/>
                </p:oleObj>
              </mc:Choice>
              <mc:Fallback>
                <p:oleObj name="Equation" r:id="rId14" imgW="1054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93995" y="4450096"/>
                        <a:ext cx="1275461" cy="322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96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1387361" cy="121443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разностных схем.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Сопоставление результатов расчета задачи транспорта веществ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основе схем второго и четвертого порядков точности</a:t>
            </a:r>
          </a:p>
        </p:txBody>
      </p:sp>
      <p:pic>
        <p:nvPicPr>
          <p:cNvPr id="2150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1539130"/>
            <a:ext cx="3932193" cy="24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Прямоугольник 6"/>
          <p:cNvSpPr>
            <a:spLocks noChangeArrowheads="1"/>
          </p:cNvSpPr>
          <p:nvPr/>
        </p:nvSpPr>
        <p:spPr bwMode="auto">
          <a:xfrm>
            <a:off x="4318000" y="5816550"/>
            <a:ext cx="7874000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Графики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зависимости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погрешности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аппроксимации операторов </a:t>
            </a:r>
          </a:p>
          <a:p>
            <a:pPr>
              <a:defRPr/>
            </a:pP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диффузионного (сверху) и конвективного (снизу) переносов </a:t>
            </a:r>
            <a:endParaRPr lang="ru-RU" sz="1500" b="1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разностными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схемами от количества узлов, используемых для описания объекта: </a:t>
            </a:r>
            <a:endParaRPr lang="ru-RU" sz="1500" b="1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1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– схемы четвертого порядка точности,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2 </a:t>
            </a:r>
            <a:r>
              <a:rPr lang="ru-RU" sz="1500" b="1" dirty="0">
                <a:latin typeface="Book Antiqua" panose="02040602050305030304" pitchFamily="18" charset="0"/>
                <a:cs typeface="Times New Roman" pitchFamily="18" charset="0"/>
              </a:rPr>
              <a:t>– схемы второго порядка </a:t>
            </a:r>
            <a:r>
              <a:rPr 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точности</a:t>
            </a:r>
            <a:endParaRPr lang="ru-RU" sz="15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21509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4133106"/>
            <a:ext cx="3973513" cy="265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89168"/>
              </p:ext>
            </p:extLst>
          </p:nvPr>
        </p:nvGraphicFramePr>
        <p:xfrm>
          <a:off x="6288449" y="4329524"/>
          <a:ext cx="2550751" cy="31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" name="Equation" r:id="rId6" imgW="2159000" imgH="266700" progId="Equation.DSMT4">
                  <p:embed/>
                </p:oleObj>
              </mc:Choice>
              <mc:Fallback>
                <p:oleObj name="Equation" r:id="rId6" imgW="21590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449" y="4329524"/>
                        <a:ext cx="2550751" cy="313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757157"/>
              </p:ext>
            </p:extLst>
          </p:nvPr>
        </p:nvGraphicFramePr>
        <p:xfrm>
          <a:off x="6285121" y="4640458"/>
          <a:ext cx="4116179" cy="35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" name="Equation" r:id="rId8" imgW="3416300" imgH="292100" progId="Equation.DSMT4">
                  <p:embed/>
                </p:oleObj>
              </mc:Choice>
              <mc:Fallback>
                <p:oleObj name="Equation" r:id="rId8" imgW="34163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5121" y="4640458"/>
                        <a:ext cx="4116179" cy="355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6" name="Rectangle 1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871556"/>
              </p:ext>
            </p:extLst>
          </p:nvPr>
        </p:nvGraphicFramePr>
        <p:xfrm>
          <a:off x="6300897" y="3973058"/>
          <a:ext cx="4748103" cy="376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" name="Equation" r:id="rId10" imgW="3962400" imgH="317500" progId="Equation.DSMT4">
                  <p:embed/>
                </p:oleObj>
              </mc:Choice>
              <mc:Fallback>
                <p:oleObj name="Equation" r:id="rId10" imgW="39624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897" y="3973058"/>
                        <a:ext cx="4748103" cy="376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Rectangle 1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5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221582"/>
              </p:ext>
            </p:extLst>
          </p:nvPr>
        </p:nvGraphicFramePr>
        <p:xfrm>
          <a:off x="6303793" y="3612699"/>
          <a:ext cx="3310108" cy="384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" name="Equation" r:id="rId12" imgW="2705100" imgH="317500" progId="Equation.DSMT4">
                  <p:embed/>
                </p:oleObj>
              </mc:Choice>
              <mc:Fallback>
                <p:oleObj name="Equation" r:id="rId12" imgW="27051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793" y="3612699"/>
                        <a:ext cx="3310108" cy="384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Прямоугольник 24"/>
          <p:cNvSpPr>
            <a:spLocks noChangeArrowheads="1"/>
          </p:cNvSpPr>
          <p:nvPr/>
        </p:nvSpPr>
        <p:spPr bwMode="auto">
          <a:xfrm>
            <a:off x="4241547" y="4870474"/>
            <a:ext cx="7836153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узлов, приходящихся на половину периода волны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описания исследуемого объекта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Из полученных оценок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получить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численные значения выигрышей во времени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32033" y="1406398"/>
            <a:ext cx="73316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ru-RU" b="1" dirty="0" smtClean="0">
                <a:latin typeface="Book Antiqua" panose="02040602050305030304" pitchFamily="18" charset="0"/>
                <a:cs typeface="Times New Roman" pitchFamily="18" charset="0"/>
              </a:rPr>
              <a:t>Разностные схемы для операторов конвекции и диффузии с учетом частичной заполненности контрольных ячеек:</a:t>
            </a:r>
          </a:p>
          <a:p>
            <a:pPr hangingPunct="0"/>
            <a:endParaRPr lang="ru-RU" sz="16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</a:p>
          <a:p>
            <a:pPr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104045"/>
            <a:ext cx="5545312" cy="15317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67088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28</a:t>
            </a:fld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801997"/>
              </p:ext>
            </p:extLst>
          </p:nvPr>
        </p:nvGraphicFramePr>
        <p:xfrm>
          <a:off x="6986572" y="5372672"/>
          <a:ext cx="1275461" cy="32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" name="Equation" r:id="rId18" imgW="1054080" imgH="266400" progId="Equation.DSMT4">
                  <p:embed/>
                </p:oleObj>
              </mc:Choice>
              <mc:Fallback>
                <p:oleObj name="Equation" r:id="rId18" imgW="1054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86572" y="5372672"/>
                        <a:ext cx="1275461" cy="322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9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454720" y="256544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Решение задачи диффузии-конвекции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последовательности сгущающихся сеток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Прямоугольник 7"/>
          <p:cNvSpPr>
            <a:spLocks noChangeArrowheads="1"/>
          </p:cNvSpPr>
          <p:nvPr/>
        </p:nvSpPr>
        <p:spPr bwMode="auto">
          <a:xfrm>
            <a:off x="101520" y="1456679"/>
            <a:ext cx="974668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Таблица 1. 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Зависимость погрешности от времени для </a:t>
            </a:r>
            <a:endParaRPr lang="ru-RU" sz="1600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задачи 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диффузии-конвекции</a:t>
            </a:r>
          </a:p>
        </p:txBody>
      </p:sp>
      <p:sp>
        <p:nvSpPr>
          <p:cNvPr id="28677" name="Прямоугольник 8"/>
          <p:cNvSpPr>
            <a:spLocks noChangeArrowheads="1"/>
          </p:cNvSpPr>
          <p:nvPr/>
        </p:nvSpPr>
        <p:spPr bwMode="auto">
          <a:xfrm>
            <a:off x="152400" y="4382886"/>
            <a:ext cx="70739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Таблица 2. 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Погрешность расчета задачи диффузии-конвекции </a:t>
            </a:r>
            <a:endParaRPr lang="ru-RU" sz="1600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на </a:t>
            </a: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различных сетках</a:t>
            </a: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0609"/>
            <a:ext cx="6794798" cy="20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2" y="4896225"/>
            <a:ext cx="5867351" cy="15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29</a:t>
            </a:fld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51" y="2354893"/>
            <a:ext cx="5058869" cy="281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77717" y="5417360"/>
            <a:ext cx="3940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latin typeface="Book Antiqua" panose="02040602050305030304" pitchFamily="18" charset="0"/>
                <a:ea typeface="Calibri" pitchFamily="34" charset="0"/>
                <a:cs typeface="Times New Roman" pitchFamily="18" charset="0"/>
              </a:rPr>
              <a:t>Фрагменты кодов </a:t>
            </a:r>
            <a:r>
              <a:rPr lang="ru-RU" altLang="ru-RU" sz="1400" b="1" dirty="0" smtClean="0">
                <a:latin typeface="Book Antiqua" panose="02040602050305030304" pitchFamily="18" charset="0"/>
                <a:ea typeface="Calibri" pitchFamily="34" charset="0"/>
                <a:cs typeface="Times New Roman" pitchFamily="18" charset="0"/>
              </a:rPr>
              <a:t>программных </a:t>
            </a:r>
            <a:r>
              <a:rPr lang="ru-RU" altLang="ru-RU" sz="1400" b="1" dirty="0">
                <a:latin typeface="Book Antiqua" panose="02040602050305030304" pitchFamily="18" charset="0"/>
                <a:ea typeface="Calibri" pitchFamily="34" charset="0"/>
                <a:cs typeface="Times New Roman" pitchFamily="18" charset="0"/>
              </a:rPr>
              <a:t>реализаций задачи диффузии-конвекции на основе схем второго и четвертого порядка 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30436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 Экологическая пирами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282" y="4166882"/>
            <a:ext cx="2990656" cy="226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294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384" y="678711"/>
            <a:ext cx="712069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Фитопланктон </a:t>
            </a:r>
            <a:r>
              <a:rPr lang="ru-RU" sz="17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–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это микроскопические растительные организмы,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которые растут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, размножаются и дрейфуют в освещенных солнцем поверхностных водах большинства водоемов Земли. Название «фитопланктон» представляет собой сочетание двух греческих слов: «</a:t>
            </a:r>
            <a:r>
              <a:rPr lang="ru-RU" sz="1700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фитон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(«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растение») и «</a:t>
            </a:r>
            <a:r>
              <a:rPr lang="ru-RU" sz="1700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планктос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(«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бродяга»).</a:t>
            </a:r>
            <a:endParaRPr lang="ru-RU" sz="17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7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Фитопланктон</a:t>
            </a:r>
            <a:r>
              <a:rPr lang="ru-RU" sz="17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первичный продуцент </a:t>
            </a:r>
            <a:r>
              <a:rPr lang="ru-RU" sz="1700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–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до 90% биомассы 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моря </a:t>
            </a:r>
            <a:r>
              <a:rPr lang="ru-RU" sz="17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стоит в основании трофической пирамиды, образуя 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зоопланктоном 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основу </a:t>
            </a:r>
            <a:r>
              <a:rPr lang="ru-RU" sz="17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 рыб и бентоса. </a:t>
            </a:r>
            <a:r>
              <a:rPr lang="ru-RU" sz="17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благоприятных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температуры, солнечного света и состава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воды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взрывной рост и размножение увеличивают их количество в геометрической прогрессии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. Эти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периоды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дают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зеленый или бирюзовый цвет в воде и на воде, известный как «цветение фитопланктона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497" y="970780"/>
            <a:ext cx="4398545" cy="293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18" y="4607313"/>
            <a:ext cx="2428289" cy="182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92807" y="4514960"/>
            <a:ext cx="6513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жизнедеятельности и отмирания фитопланктона образуется детрит, который при наличии замкнутых вихревых течений </a:t>
            </a:r>
            <a:r>
              <a:rPr lang="ru-RU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локализуется </a:t>
            </a: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Центрально-Восточной части Азовского моря. При штилевых ветровых условиях в этой области образуются анаэробные зоны, что приводит к возникновению опасных ситуаций и </a:t>
            </a:r>
            <a:r>
              <a:rPr lang="ru-RU" dirty="0" err="1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заморных</a:t>
            </a: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явлений, массовой гибели ценных и промысловых рыб.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43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-698500" y="5587857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alt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Погрешность </a:t>
            </a:r>
            <a:r>
              <a:rPr kumimoji="1" lang="ru-RU" sz="1400" b="1" dirty="0">
                <a:latin typeface="Book Antiqua" panose="02040602050305030304" pitchFamily="18" charset="0"/>
                <a:cs typeface="Times New Roman" pitchFamily="18" charset="0"/>
              </a:rPr>
              <a:t>расчетов для задачи транспорта веществ</a:t>
            </a:r>
            <a:r>
              <a:rPr kumimoji="1" lang="ru-RU" sz="1400" dirty="0">
                <a:latin typeface="Book Antiqua" panose="02040602050305030304" pitchFamily="18" charset="0"/>
                <a:cs typeface="Times New Roman" pitchFamily="18" charset="0"/>
              </a:rPr>
              <a:t>: </a:t>
            </a:r>
          </a:p>
          <a:p>
            <a:pPr algn="ctr">
              <a:buFont typeface="Wingdings" pitchFamily="2" charset="2"/>
              <a:buNone/>
              <a:defRPr/>
            </a:pPr>
            <a:r>
              <a:rPr kumimoji="1" lang="ru-RU" sz="1400" dirty="0">
                <a:latin typeface="Book Antiqua" panose="02040602050305030304" pitchFamily="18" charset="0"/>
                <a:cs typeface="Times New Roman" pitchFamily="18" charset="0"/>
              </a:rPr>
              <a:t>сверху – для задачи диффузии, снизу – для задачи диффузии-конвекции </a:t>
            </a:r>
          </a:p>
          <a:p>
            <a:pPr algn="ctr">
              <a:buFont typeface="Wingdings" pitchFamily="2" charset="2"/>
              <a:buNone/>
              <a:defRPr/>
            </a:pPr>
            <a:r>
              <a:rPr kumimoji="1" lang="ru-RU" sz="1400" dirty="0">
                <a:latin typeface="Book Antiqua" panose="02040602050305030304" pitchFamily="18" charset="0"/>
                <a:cs typeface="Times New Roman" pitchFamily="18" charset="0"/>
              </a:rPr>
              <a:t>(слева – схемы второго порядка точности, </a:t>
            </a:r>
            <a:endParaRPr kumimoji="1" lang="ru-RU" sz="1400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kumimoji="1" lang="ru-RU" sz="1400" dirty="0" smtClean="0">
                <a:latin typeface="Book Antiqua" panose="02040602050305030304" pitchFamily="18" charset="0"/>
                <a:cs typeface="Times New Roman" pitchFamily="18" charset="0"/>
              </a:rPr>
              <a:t>справа </a:t>
            </a:r>
            <a:r>
              <a:rPr kumimoji="1" lang="ru-RU" sz="1400" dirty="0">
                <a:latin typeface="Book Antiqua" panose="02040602050305030304" pitchFamily="18" charset="0"/>
                <a:cs typeface="Times New Roman" pitchFamily="18" charset="0"/>
              </a:rPr>
              <a:t>– схемы четвертого порядка точности)</a:t>
            </a:r>
            <a:endParaRPr lang="ru-RU" altLang="ru-RU" sz="1400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3176" y="1512337"/>
            <a:ext cx="5610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1" lang="ru-RU" sz="1600" dirty="0" smtClean="0">
                <a:latin typeface="Times New Roman" pitchFamily="18" charset="0"/>
                <a:cs typeface="Times New Roman" pitchFamily="18" charset="0"/>
              </a:rPr>
              <a:t>Параметры моделирования: расчетная сетка 100</a:t>
            </a:r>
            <a:r>
              <a:rPr kumimoji="1" lang="en-US" sz="16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100 расчетных </a:t>
            </a:r>
            <a:r>
              <a:rPr kumimoji="1" lang="ru-RU" sz="1600" dirty="0" smtClean="0">
                <a:latin typeface="Times New Roman" pitchFamily="18" charset="0"/>
                <a:cs typeface="Times New Roman" pitchFamily="18" charset="0"/>
              </a:rPr>
              <a:t>узлов; размеры 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расчетной области </a:t>
            </a:r>
            <a:r>
              <a:rPr kumimoji="1" lang="en-US" sz="16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GB" sz="16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=100 м, </a:t>
            </a:r>
            <a:r>
              <a:rPr kumimoji="1" lang="en-GB" sz="1600" i="1" dirty="0" err="1">
                <a:latin typeface="Times New Roman" pitchFamily="18" charset="0"/>
                <a:cs typeface="Times New Roman" pitchFamily="18" charset="0"/>
              </a:rPr>
              <a:t>ly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=100 </a:t>
            </a:r>
            <a:r>
              <a:rPr kumimoji="1" lang="ru-RU" sz="1600" i="1" dirty="0" smtClean="0">
                <a:latin typeface="Times New Roman" pitchFamily="18" charset="0"/>
                <a:cs typeface="Times New Roman" pitchFamily="18" charset="0"/>
              </a:rPr>
              <a:t>м,</a:t>
            </a:r>
            <a:r>
              <a:rPr kumimoji="1"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по времени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GB" sz="1600" i="1" dirty="0">
                <a:latin typeface="Times New Roman" pitchFamily="18" charset="0"/>
                <a:cs typeface="Times New Roman" pitchFamily="18" charset="0"/>
              </a:rPr>
              <a:t>ht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=0.001 с; 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временной интервал – </a:t>
            </a:r>
            <a:r>
              <a:rPr kumimoji="1" lang="ru-RU" sz="1600" i="1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kumimoji="1"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горизонтальная составляющая поля течений – </a:t>
            </a:r>
            <a:r>
              <a:rPr kumimoji="1" lang="ru-RU" sz="16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м/с; вертикальная – 3 м/с; коэффициент турбулентного обмена – 2 м</a:t>
            </a:r>
            <a:r>
              <a:rPr kumimoji="1" lang="ru-RU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ru-RU" sz="1600" dirty="0">
                <a:latin typeface="Times New Roman" pitchFamily="18" charset="0"/>
                <a:cs typeface="Times New Roman" pitchFamily="18" charset="0"/>
              </a:rPr>
              <a:t>/с.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1120" y="185341"/>
            <a:ext cx="962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Сопоставление результатов расчета задачи транспорта веществ для схем второго и четвертого порядка точностей  </a:t>
            </a:r>
            <a:endParaRPr kumimoji="1" lang="ru-RU" sz="28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6335461" y="3488320"/>
            <a:ext cx="5483223" cy="18158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defRPr/>
            </a:pPr>
            <a:r>
              <a:rPr lang="ru-RU" altLang="ru-RU" sz="1600" dirty="0" smtClean="0">
                <a:cs typeface="Times New Roman" pitchFamily="18" charset="0"/>
              </a:rPr>
              <a:t>При сопоставлении </a:t>
            </a:r>
            <a:r>
              <a:rPr lang="ru-RU" altLang="ru-RU" sz="1600" dirty="0">
                <a:cs typeface="Times New Roman" pitchFamily="18" charset="0"/>
              </a:rPr>
              <a:t>результатов численных экспериментов на основе схем второго и четвертого порядков </a:t>
            </a:r>
            <a:r>
              <a:rPr lang="ru-RU" altLang="ru-RU" sz="1600" dirty="0" smtClean="0">
                <a:cs typeface="Times New Roman" pitchFamily="18" charset="0"/>
              </a:rPr>
              <a:t>точности получено, </a:t>
            </a:r>
            <a:r>
              <a:rPr lang="ru-RU" altLang="ru-RU" sz="1600" dirty="0">
                <a:cs typeface="Times New Roman" pitchFamily="18" charset="0"/>
              </a:rPr>
              <a:t>что для задачи диффузии удалось повысить точность в </a:t>
            </a:r>
            <a:r>
              <a:rPr lang="ru-RU" altLang="ru-RU" sz="1600" b="1" dirty="0" smtClean="0">
                <a:cs typeface="Times New Roman" pitchFamily="18" charset="0"/>
              </a:rPr>
              <a:t>66,7</a:t>
            </a:r>
            <a:r>
              <a:rPr lang="ru-RU" altLang="ru-RU" sz="1600" dirty="0" smtClean="0">
                <a:cs typeface="Times New Roman" pitchFamily="18" charset="0"/>
              </a:rPr>
              <a:t> </a:t>
            </a:r>
            <a:r>
              <a:rPr lang="ru-RU" altLang="ru-RU" sz="1600" dirty="0">
                <a:cs typeface="Times New Roman" pitchFamily="18" charset="0"/>
              </a:rPr>
              <a:t>раз, </a:t>
            </a:r>
            <a:r>
              <a:rPr lang="ru-RU" altLang="ru-RU" sz="1600" dirty="0" smtClean="0">
                <a:cs typeface="Times New Roman" pitchFamily="18" charset="0"/>
              </a:rPr>
              <a:t>для </a:t>
            </a:r>
            <a:r>
              <a:rPr lang="ru-RU" altLang="ru-RU" sz="1600" dirty="0">
                <a:cs typeface="Times New Roman" pitchFamily="18" charset="0"/>
              </a:rPr>
              <a:t>задачи диффузии-конвекции – </a:t>
            </a:r>
            <a:r>
              <a:rPr lang="ru-RU" altLang="ru-RU" sz="1600" dirty="0" smtClean="0">
                <a:cs typeface="Times New Roman" pitchFamily="18" charset="0"/>
              </a:rPr>
              <a:t/>
            </a:r>
            <a:br>
              <a:rPr lang="ru-RU" altLang="ru-RU" sz="1600" dirty="0" smtClean="0">
                <a:cs typeface="Times New Roman" pitchFamily="18" charset="0"/>
              </a:rPr>
            </a:br>
            <a:r>
              <a:rPr lang="ru-RU" altLang="ru-RU" sz="1600" dirty="0" smtClean="0">
                <a:cs typeface="Times New Roman" pitchFamily="18" charset="0"/>
              </a:rPr>
              <a:t>в </a:t>
            </a:r>
            <a:r>
              <a:rPr lang="ru-RU" altLang="ru-RU" sz="1600" b="1" dirty="0" smtClean="0">
                <a:cs typeface="Times New Roman" pitchFamily="18" charset="0"/>
              </a:rPr>
              <a:t>48,7</a:t>
            </a:r>
            <a:r>
              <a:rPr lang="ru-RU" altLang="ru-RU" sz="1600" dirty="0" smtClean="0">
                <a:cs typeface="Times New Roman" pitchFamily="18" charset="0"/>
              </a:rPr>
              <a:t> </a:t>
            </a:r>
            <a:r>
              <a:rPr lang="ru-RU" altLang="ru-RU" sz="1600" dirty="0">
                <a:cs typeface="Times New Roman" pitchFamily="18" charset="0"/>
              </a:rPr>
              <a:t>раз, что соответствует повышению быстродействия программного комплекса в </a:t>
            </a:r>
            <a:r>
              <a:rPr lang="ru-RU" altLang="ru-RU" sz="1600" dirty="0" smtClean="0">
                <a:cs typeface="Times New Roman" pitchFamily="18" charset="0"/>
              </a:rPr>
              <a:t>10 – 30 </a:t>
            </a:r>
            <a:r>
              <a:rPr lang="ru-RU" altLang="ru-RU" sz="1600" dirty="0">
                <a:cs typeface="Times New Roman" pitchFamily="18" charset="0"/>
              </a:rPr>
              <a:t>раз при тех же </a:t>
            </a:r>
            <a:r>
              <a:rPr lang="ru-RU" altLang="ru-RU" sz="1600" dirty="0" smtClean="0">
                <a:cs typeface="Times New Roman" pitchFamily="18" charset="0"/>
              </a:rPr>
              <a:t>ограничениях на </a:t>
            </a:r>
            <a:r>
              <a:rPr lang="ru-RU" altLang="ru-RU" sz="1600" dirty="0">
                <a:cs typeface="Times New Roman" pitchFamily="18" charset="0"/>
              </a:rPr>
              <a:t>точность схем.</a:t>
            </a:r>
          </a:p>
        </p:txBody>
      </p:sp>
      <p:pic>
        <p:nvPicPr>
          <p:cNvPr id="23558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47237"/>
            <a:ext cx="6037435" cy="41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2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2"/>
          <p:cNvSpPr>
            <a:spLocks noChangeArrowheads="1"/>
          </p:cNvSpPr>
          <p:nvPr/>
        </p:nvSpPr>
        <p:spPr bwMode="auto">
          <a:xfrm>
            <a:off x="5511926" y="5878405"/>
            <a:ext cx="4736597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ru-RU" alt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Динамика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распространения </a:t>
            </a:r>
            <a:r>
              <a:rPr kumimoji="0" lang="ru-RU" alt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веществ при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наличие конвективного переноса </a:t>
            </a:r>
            <a:r>
              <a:rPr kumimoji="0" lang="ru-RU" altLang="ru-RU" sz="1400" b="1" dirty="0" smtClean="0">
                <a:latin typeface="Book Antiqua" panose="02040602050305030304" pitchFamily="18" charset="0"/>
                <a:cs typeface="Times New Roman" pitchFamily="18" charset="0"/>
              </a:rPr>
              <a:t>(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временной интервал равен 1,</a:t>
            </a:r>
            <a:r>
              <a:rPr kumimoji="0" lang="en-US" altLang="ru-RU" sz="1400" b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3,</a:t>
            </a:r>
            <a:r>
              <a:rPr kumimoji="0" lang="en-US" altLang="ru-RU" sz="1400" b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5,</a:t>
            </a:r>
            <a:r>
              <a:rPr kumimoji="0" lang="en-US" altLang="ru-RU" sz="1400" b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7,</a:t>
            </a:r>
            <a:r>
              <a:rPr kumimoji="0" lang="en-US" altLang="ru-RU" sz="1400" b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10,</a:t>
            </a:r>
            <a:r>
              <a:rPr kumimoji="0" lang="en-US" altLang="ru-RU" sz="1400" b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kumimoji="0" lang="ru-RU" altLang="ru-RU" sz="1400" b="1" dirty="0">
                <a:latin typeface="Book Antiqua" panose="02040602050305030304" pitchFamily="18" charset="0"/>
                <a:cs typeface="Times New Roman" pitchFamily="18" charset="0"/>
              </a:rPr>
              <a:t>20с)</a:t>
            </a:r>
          </a:p>
        </p:txBody>
      </p:sp>
      <p:sp>
        <p:nvSpPr>
          <p:cNvPr id="10" name="Rectangle 1032"/>
          <p:cNvSpPr txBox="1">
            <a:spLocks noChangeArrowheads="1"/>
          </p:cNvSpPr>
          <p:nvPr/>
        </p:nvSpPr>
        <p:spPr bwMode="auto">
          <a:xfrm>
            <a:off x="1598613" y="-26988"/>
            <a:ext cx="9358312" cy="5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Результаты численных экспериментов</a:t>
            </a:r>
          </a:p>
        </p:txBody>
      </p:sp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6108169" y="1142784"/>
            <a:ext cx="5316537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indent="4508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265113" algn="ctr">
              <a:defRPr/>
            </a:pPr>
            <a:r>
              <a:rPr lang="ru-RU" altLang="ru-RU" sz="1800" b="1" dirty="0" smtClean="0">
                <a:latin typeface="Book Antiqua" panose="02040602050305030304" pitchFamily="18" charset="0"/>
                <a:cs typeface="Times New Roman" pitchFamily="18" charset="0"/>
              </a:rPr>
              <a:t>Моделирование </a:t>
            </a:r>
            <a:r>
              <a:rPr lang="ru-RU" altLang="ru-RU" sz="1800" b="1" dirty="0">
                <a:latin typeface="Book Antiqua" panose="02040602050305030304" pitchFamily="18" charset="0"/>
                <a:cs typeface="Times New Roman" pitchFamily="18" charset="0"/>
              </a:rPr>
              <a:t>транспорта </a:t>
            </a:r>
            <a:r>
              <a:rPr lang="ru-RU" altLang="ru-RU" sz="1800" b="1" dirty="0" smtClean="0">
                <a:latin typeface="Book Antiqua" panose="02040602050305030304" pitchFamily="18" charset="0"/>
                <a:cs typeface="Times New Roman" pitchFamily="18" charset="0"/>
              </a:rPr>
              <a:t>веществ</a:t>
            </a:r>
            <a:endParaRPr lang="ru-RU" altLang="ru-RU" sz="18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pPr indent="265113" algn="just">
              <a:defRPr/>
            </a:pPr>
            <a:endParaRPr lang="ru-RU" altLang="ru-RU" sz="1600" dirty="0" smtClean="0">
              <a:latin typeface="Book Antiqua" panose="02040602050305030304" pitchFamily="18" charset="0"/>
              <a:cs typeface="Times New Roman" pitchFamily="18" charset="0"/>
            </a:endParaRPr>
          </a:p>
          <a:p>
            <a:pPr indent="265113" algn="just">
              <a:defRPr/>
            </a:pP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Начальное 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распределение задавалось функцией:</a:t>
            </a: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1524001" y="709196"/>
            <a:ext cx="68480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08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400">
                <a:cs typeface="Times New Roman" pitchFamily="18" charset="0"/>
              </a:rPr>
              <a:t> </a:t>
            </a:r>
            <a:endParaRPr lang="ru-RU" altLang="ru-RU" sz="600"/>
          </a:p>
          <a:p>
            <a:endParaRPr lang="ru-RU" altLang="ru-RU"/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5973260" y="3302680"/>
            <a:ext cx="5977602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indent="4508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algn="just">
              <a:defRPr/>
            </a:pPr>
            <a:r>
              <a:rPr lang="ru-RU" altLang="ru-RU" sz="1500" b="1" dirty="0" smtClean="0">
                <a:latin typeface="Book Antiqua" panose="02040602050305030304" pitchFamily="18" charset="0"/>
                <a:cs typeface="Times New Roman" pitchFamily="18" charset="0"/>
              </a:rPr>
              <a:t>Параметры моделирования: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 размеры 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сеток модельной области: 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100</a:t>
            </a:r>
            <a:r>
              <a:rPr lang="en-US" altLang="ru-RU" sz="1500" dirty="0">
                <a:latin typeface="Book Antiqua" panose="02040602050305030304" pitchFamily="18" charset="0"/>
                <a:cs typeface="Times New Roman" pitchFamily="18" charset="0"/>
              </a:rPr>
              <a:t>x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100, 200</a:t>
            </a:r>
            <a:r>
              <a:rPr lang="en-US" altLang="ru-RU" sz="1500" dirty="0">
                <a:latin typeface="Book Antiqua" panose="02040602050305030304" pitchFamily="18" charset="0"/>
                <a:cs typeface="Times New Roman" pitchFamily="18" charset="0"/>
              </a:rPr>
              <a:t>x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200, 400</a:t>
            </a:r>
            <a:r>
              <a:rPr lang="en-US" altLang="ru-RU" sz="1500" dirty="0">
                <a:latin typeface="Book Antiqua" panose="02040602050305030304" pitchFamily="18" charset="0"/>
                <a:cs typeface="Times New Roman" pitchFamily="18" charset="0"/>
              </a:rPr>
              <a:t>x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400, 800</a:t>
            </a:r>
            <a:r>
              <a:rPr lang="en-US" altLang="ru-RU" sz="1500" dirty="0">
                <a:latin typeface="Book Antiqua" panose="02040602050305030304" pitchFamily="18" charset="0"/>
                <a:cs typeface="Times New Roman" pitchFamily="18" charset="0"/>
              </a:rPr>
              <a:t>x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800 расчетных 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узлов; размеры 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расчетной области по 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пространству  </a:t>
            </a:r>
            <a:r>
              <a:rPr lang="en-US" altLang="ru-RU" sz="1500" i="1" dirty="0" smtClean="0">
                <a:latin typeface="Book Antiqua" panose="02040602050305030304" pitchFamily="18" charset="0"/>
                <a:cs typeface="Times New Roman" pitchFamily="18" charset="0"/>
              </a:rPr>
              <a:t>l</a:t>
            </a:r>
            <a:r>
              <a:rPr lang="en-GB" altLang="ru-RU" sz="1500" i="1" dirty="0">
                <a:latin typeface="Book Antiqua" panose="02040602050305030304" pitchFamily="18" charset="0"/>
                <a:cs typeface="Times New Roman" pitchFamily="18" charset="0"/>
              </a:rPr>
              <a:t>x</a:t>
            </a:r>
            <a:r>
              <a:rPr lang="ru-RU" altLang="ru-RU" sz="1500" i="1" dirty="0">
                <a:latin typeface="Book Antiqua" panose="02040602050305030304" pitchFamily="18" charset="0"/>
                <a:cs typeface="Times New Roman" pitchFamily="18" charset="0"/>
              </a:rPr>
              <a:t>=100 м, </a:t>
            </a:r>
            <a:r>
              <a:rPr lang="en-GB" altLang="ru-RU" sz="1500" i="1" dirty="0" err="1">
                <a:latin typeface="Book Antiqua" panose="02040602050305030304" pitchFamily="18" charset="0"/>
                <a:cs typeface="Times New Roman" pitchFamily="18" charset="0"/>
              </a:rPr>
              <a:t>ly</a:t>
            </a:r>
            <a:r>
              <a:rPr lang="ru-RU" altLang="ru-RU" sz="1500" i="1" dirty="0">
                <a:latin typeface="Book Antiqua" panose="02040602050305030304" pitchFamily="18" charset="0"/>
                <a:cs typeface="Times New Roman" pitchFamily="18" charset="0"/>
              </a:rPr>
              <a:t>=100 </a:t>
            </a:r>
            <a:r>
              <a:rPr lang="ru-RU" altLang="ru-RU" sz="1500" i="1" dirty="0" smtClean="0">
                <a:latin typeface="Book Antiqua" panose="02040602050305030304" pitchFamily="18" charset="0"/>
                <a:cs typeface="Times New Roman" pitchFamily="18" charset="0"/>
              </a:rPr>
              <a:t>м, 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по 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времени</a:t>
            </a:r>
            <a:r>
              <a:rPr lang="ru-RU" altLang="ru-RU" sz="1500" i="1" dirty="0"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en-GB" altLang="ru-RU" sz="1500" i="1" dirty="0" err="1">
                <a:latin typeface="Book Antiqua" panose="02040602050305030304" pitchFamily="18" charset="0"/>
                <a:cs typeface="Times New Roman" pitchFamily="18" charset="0"/>
              </a:rPr>
              <a:t>ht</a:t>
            </a:r>
            <a:r>
              <a:rPr lang="ru-RU" altLang="ru-RU" sz="1500" i="1" dirty="0">
                <a:latin typeface="Book Antiqua" panose="02040602050305030304" pitchFamily="18" charset="0"/>
                <a:cs typeface="Times New Roman" pitchFamily="18" charset="0"/>
              </a:rPr>
              <a:t>=0,001 с; 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горизонтальная составляющая поля течений –</a:t>
            </a:r>
            <a:r>
              <a:rPr lang="ru-RU" altLang="ru-RU" sz="1500" dirty="0" smtClean="0">
                <a:latin typeface="Book Antiqua" panose="02040602050305030304" pitchFamily="18" charset="0"/>
                <a:cs typeface="Times New Roman" pitchFamily="18" charset="0"/>
              </a:rPr>
              <a:t> 4 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м/с; вертикальная – 3 м/с; коэффициент турбулентного обмена – 2 м</a:t>
            </a:r>
            <a:r>
              <a:rPr lang="ru-RU" altLang="ru-RU" sz="1500" baseline="30000" dirty="0">
                <a:latin typeface="Book Antiqua" panose="02040602050305030304" pitchFamily="18" charset="0"/>
                <a:cs typeface="Times New Roman" pitchFamily="18" charset="0"/>
              </a:rPr>
              <a:t>2</a:t>
            </a:r>
            <a:r>
              <a:rPr lang="ru-RU" altLang="ru-RU" sz="1500" dirty="0">
                <a:latin typeface="Book Antiqua" panose="02040602050305030304" pitchFamily="18" charset="0"/>
                <a:cs typeface="Times New Roman" pitchFamily="18" charset="0"/>
              </a:rPr>
              <a:t>/с (числа Пекле близки к 2).</a:t>
            </a:r>
          </a:p>
        </p:txBody>
      </p:sp>
      <p:pic>
        <p:nvPicPr>
          <p:cNvPr id="15369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" y="1076945"/>
            <a:ext cx="5041900" cy="56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204686"/>
              </p:ext>
            </p:extLst>
          </p:nvPr>
        </p:nvGraphicFramePr>
        <p:xfrm>
          <a:off x="6797910" y="2004558"/>
          <a:ext cx="4328303" cy="108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Equation" r:id="rId5" imgW="3936960" imgH="952200" progId="Equation.DSMT4">
                  <p:embed/>
                </p:oleObj>
              </mc:Choice>
              <mc:Fallback>
                <p:oleObj name="Equation" r:id="rId5" imgW="39369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910" y="2004558"/>
                        <a:ext cx="4328303" cy="1083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491550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12"/>
          <p:cNvSpPr>
            <a:spLocks noChangeArrowheads="1"/>
          </p:cNvSpPr>
          <p:nvPr/>
        </p:nvSpPr>
        <p:spPr bwMode="auto">
          <a:xfrm>
            <a:off x="183623" y="140345"/>
            <a:ext cx="1200150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605F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ru-RU" altLang="ru-RU" sz="2800" b="1" dirty="0" smtClean="0">
                <a:latin typeface="Times New Roman" pitchFamily="18" charset="0"/>
                <a:cs typeface="Times New Roman" pitchFamily="18" charset="0"/>
              </a:rPr>
              <a:t>Сопоставление </a:t>
            </a:r>
            <a:r>
              <a:rPr kumimoji="0" lang="ru-RU" altLang="ru-RU" sz="2800" b="1" dirty="0">
                <a:latin typeface="Times New Roman" pitchFamily="18" charset="0"/>
                <a:cs typeface="Times New Roman" pitchFamily="18" charset="0"/>
              </a:rPr>
              <a:t>результатов численных экспериментов </a:t>
            </a:r>
            <a:endParaRPr kumimoji="0"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kumimoji="0" lang="ru-RU" altLang="ru-RU" sz="2800" b="1" dirty="0">
                <a:latin typeface="Times New Roman" pitchFamily="18" charset="0"/>
                <a:cs typeface="Times New Roman" pitchFamily="18" charset="0"/>
              </a:rPr>
              <a:t>последовательности сгущающихся сеток </a:t>
            </a:r>
            <a:endParaRPr kumimoji="0"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2477819" y="1413849"/>
            <a:ext cx="1305165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000" b="1" dirty="0">
                <a:latin typeface="Book Antiqua" panose="02040602050305030304" pitchFamily="18" charset="0"/>
                <a:cs typeface="Times New Roman" pitchFamily="18" charset="0"/>
              </a:rPr>
              <a:t>Решение</a:t>
            </a:r>
          </a:p>
        </p:txBody>
      </p:sp>
      <p:sp>
        <p:nvSpPr>
          <p:cNvPr id="9222" name="Прямоугольник 7"/>
          <p:cNvSpPr>
            <a:spLocks noChangeArrowheads="1"/>
          </p:cNvSpPr>
          <p:nvPr/>
        </p:nvSpPr>
        <p:spPr bwMode="auto">
          <a:xfrm>
            <a:off x="8006647" y="1380723"/>
            <a:ext cx="1875835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000" b="1" dirty="0">
                <a:latin typeface="Book Antiqua" panose="02040602050305030304" pitchFamily="18" charset="0"/>
                <a:cs typeface="Times New Roman" pitchFamily="18" charset="0"/>
              </a:rPr>
              <a:t>Погрешность</a:t>
            </a:r>
          </a:p>
        </p:txBody>
      </p:sp>
      <p:sp>
        <p:nvSpPr>
          <p:cNvPr id="9223" name="Прямоугольник 2"/>
          <p:cNvSpPr>
            <a:spLocks noChangeArrowheads="1"/>
          </p:cNvSpPr>
          <p:nvPr/>
        </p:nvSpPr>
        <p:spPr bwMode="auto">
          <a:xfrm>
            <a:off x="381000" y="5934670"/>
            <a:ext cx="11429999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358775" algn="just">
              <a:defRPr/>
            </a:pP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Наибольшая погрешность расчета наблюдалась на сетке размером 100x100 расчетных узлов и составила </a:t>
            </a:r>
            <a:r>
              <a:rPr lang="ru-RU" altLang="ru-RU" sz="1600" dirty="0" smtClean="0">
                <a:latin typeface="Book Antiqua" panose="02040602050305030304" pitchFamily="18" charset="0"/>
                <a:cs typeface="Times New Roman" pitchFamily="18" charset="0"/>
              </a:rPr>
              <a:t>0,65</a:t>
            </a:r>
            <a:r>
              <a:rPr lang="ru-RU" altLang="ru-RU" sz="1600" dirty="0">
                <a:latin typeface="Book Antiqua" panose="02040602050305030304" pitchFamily="18" charset="0"/>
                <a:cs typeface="Times New Roman" pitchFamily="18" charset="0"/>
              </a:rPr>
              <a:t>%. На сетках размерами 200x200, 400x400, 800x800 узлов погрешность расчетов составила 0,16%, 0,04%, 0,01% соответственно.</a:t>
            </a:r>
          </a:p>
        </p:txBody>
      </p:sp>
      <p:pic>
        <p:nvPicPr>
          <p:cNvPr id="16390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62149"/>
            <a:ext cx="5016502" cy="374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862149"/>
            <a:ext cx="5219702" cy="356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1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0" y="5593568"/>
            <a:ext cx="60070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Функция </a:t>
            </a: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правой части (а), численное решение поставленной задачи (б) и поля, </a:t>
            </a:r>
            <a:r>
              <a:rPr 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полученные </a:t>
            </a: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как разность между аналитическим </a:t>
            </a:r>
            <a:r>
              <a:rPr 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и </a:t>
            </a: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численным решением для схем второго (в) </a:t>
            </a:r>
            <a:r>
              <a:rPr 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и </a:t>
            </a: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четвертого порядков точности (г)</a:t>
            </a:r>
            <a:endParaRPr lang="ru-RU" altLang="ru-RU" sz="1600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1479" y="5496222"/>
            <a:ext cx="5728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>
              <a:defRPr/>
            </a:pPr>
            <a:r>
              <a:rPr kumimoji="1" lang="ru-RU" sz="1600" dirty="0">
                <a:latin typeface="Book Antiqua" panose="02040602050305030304" pitchFamily="18" charset="0"/>
                <a:cs typeface="Times New Roman" pitchFamily="18" charset="0"/>
              </a:rPr>
              <a:t>Для двумерной задачи Пуассона схемы четвертого порядка точности для данной модельной задачи в </a:t>
            </a:r>
            <a:r>
              <a:rPr kumimoji="1" lang="ru-RU" sz="1600" b="1" dirty="0">
                <a:latin typeface="Book Antiqua" panose="02040602050305030304" pitchFamily="18" charset="0"/>
                <a:cs typeface="Times New Roman" pitchFamily="18" charset="0"/>
              </a:rPr>
              <a:t>10</a:t>
            </a:r>
            <a:r>
              <a:rPr kumimoji="1" lang="ru-RU" sz="1600" dirty="0">
                <a:latin typeface="Book Antiqua" panose="02040602050305030304" pitchFamily="18" charset="0"/>
                <a:cs typeface="Times New Roman" pitchFamily="18" charset="0"/>
              </a:rPr>
              <a:t> раз точнее, чем второго.</a:t>
            </a:r>
            <a:endParaRPr lang="ru-RU" sz="1600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299" y="84450"/>
            <a:ext cx="10658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Сопоставление результатов расчета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двумерной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Пуассона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схем второго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четвертого порядков точности</a:t>
            </a:r>
            <a:endParaRPr kumimoji="1" lang="ru-RU" sz="28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1" y="1394487"/>
            <a:ext cx="5765318" cy="417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8"/>
          <p:cNvSpPr>
            <a:spLocks noChangeArrowheads="1"/>
          </p:cNvSpPr>
          <p:nvPr/>
        </p:nvSpPr>
        <p:spPr bwMode="auto">
          <a:xfrm>
            <a:off x="6348618" y="4459848"/>
            <a:ext cx="5523707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1" lang="ru-RU" sz="1600" b="1" dirty="0" smtClean="0">
                <a:latin typeface="Book Antiqua" panose="02040602050305030304" pitchFamily="18" charset="0"/>
                <a:cs typeface="Times New Roman" pitchFamily="18" charset="0"/>
              </a:rPr>
              <a:t>Параметры моделирования:</a:t>
            </a:r>
            <a:r>
              <a:rPr kumimoji="1"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  расчетная сетка 100x100 </a:t>
            </a:r>
            <a:r>
              <a:rPr kumimoji="1" lang="ru-RU" sz="1600" dirty="0">
                <a:latin typeface="Book Antiqua" panose="02040602050305030304" pitchFamily="18" charset="0"/>
                <a:cs typeface="Times New Roman" pitchFamily="18" charset="0"/>
              </a:rPr>
              <a:t>расчетных </a:t>
            </a:r>
            <a:r>
              <a:rPr kumimoji="1" lang="ru-RU" sz="1600" dirty="0" smtClean="0">
                <a:latin typeface="Book Antiqua" panose="02040602050305030304" pitchFamily="18" charset="0"/>
                <a:cs typeface="Times New Roman" pitchFamily="18" charset="0"/>
              </a:rPr>
              <a:t>узлов; размеры </a:t>
            </a:r>
            <a:r>
              <a:rPr kumimoji="1" lang="ru-RU" sz="1600" dirty="0">
                <a:latin typeface="Book Antiqua" panose="02040602050305030304" pitchFamily="18" charset="0"/>
                <a:cs typeface="Times New Roman" pitchFamily="18" charset="0"/>
              </a:rPr>
              <a:t>расчетной области: </a:t>
            </a:r>
            <a:r>
              <a:rPr kumimoji="1" lang="ru-RU" sz="1600" i="1" dirty="0" err="1">
                <a:latin typeface="Book Antiqua" panose="02040602050305030304" pitchFamily="18" charset="0"/>
                <a:cs typeface="Times New Roman" pitchFamily="18" charset="0"/>
              </a:rPr>
              <a:t>lx</a:t>
            </a:r>
            <a:r>
              <a:rPr kumimoji="1" lang="ru-RU" sz="1600" i="1" dirty="0">
                <a:latin typeface="Book Antiqua" panose="02040602050305030304" pitchFamily="18" charset="0"/>
                <a:cs typeface="Times New Roman" pitchFamily="18" charset="0"/>
              </a:rPr>
              <a:t>=100 м, </a:t>
            </a:r>
            <a:r>
              <a:rPr kumimoji="1" lang="ru-RU" sz="1600" i="1" dirty="0" err="1">
                <a:latin typeface="Book Antiqua" panose="02040602050305030304" pitchFamily="18" charset="0"/>
                <a:cs typeface="Times New Roman" pitchFamily="18" charset="0"/>
              </a:rPr>
              <a:t>ly</a:t>
            </a:r>
            <a:r>
              <a:rPr kumimoji="1" lang="ru-RU" sz="1600" i="1" dirty="0">
                <a:latin typeface="Book Antiqua" panose="02040602050305030304" pitchFamily="18" charset="0"/>
                <a:cs typeface="Times New Roman" pitchFamily="18" charset="0"/>
              </a:rPr>
              <a:t>=100 м.</a:t>
            </a:r>
          </a:p>
        </p:txBody>
      </p:sp>
      <p:graphicFrame>
        <p:nvGraphicFramePr>
          <p:cNvPr id="2458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797206"/>
              </p:ext>
            </p:extLst>
          </p:nvPr>
        </p:nvGraphicFramePr>
        <p:xfrm>
          <a:off x="6780213" y="1842814"/>
          <a:ext cx="2726760" cy="33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2" name="Equation" r:id="rId5" imgW="2159000" imgH="266700" progId="Equation.DSMT4">
                  <p:embed/>
                </p:oleObj>
              </mc:Choice>
              <mc:Fallback>
                <p:oleObj name="Equation" r:id="rId5" imgW="21590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1842814"/>
                        <a:ext cx="2726760" cy="336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6753226" y="2095505"/>
            <a:ext cx="35369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с граничными условиями</a:t>
            </a:r>
          </a:p>
        </p:txBody>
      </p:sp>
      <p:graphicFrame>
        <p:nvGraphicFramePr>
          <p:cNvPr id="24586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858798"/>
              </p:ext>
            </p:extLst>
          </p:nvPr>
        </p:nvGraphicFramePr>
        <p:xfrm>
          <a:off x="6780213" y="2517698"/>
          <a:ext cx="2376485" cy="27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3" name="Equation" r:id="rId7" imgW="1955800" imgH="228600" progId="Equation.DSMT4">
                  <p:embed/>
                </p:oleObj>
              </mc:Choice>
              <mc:Fallback>
                <p:oleObj name="Equation" r:id="rId7" imgW="1955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2517698"/>
                        <a:ext cx="2376485" cy="279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Rectangle 17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TextBox 20"/>
          <p:cNvSpPr txBox="1"/>
          <p:nvPr/>
        </p:nvSpPr>
        <p:spPr>
          <a:xfrm>
            <a:off x="6715127" y="1426280"/>
            <a:ext cx="4308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Требуется решить уравнение Пуассона</a:t>
            </a:r>
          </a:p>
        </p:txBody>
      </p:sp>
      <p:sp>
        <p:nvSpPr>
          <p:cNvPr id="24589" name="Rectangle 21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4590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556064"/>
              </p:ext>
            </p:extLst>
          </p:nvPr>
        </p:nvGraphicFramePr>
        <p:xfrm>
          <a:off x="6819901" y="3131391"/>
          <a:ext cx="4581143" cy="77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4" name="Equation" r:id="rId9" imgW="3949700" imgH="622300" progId="Equation.DSMT4">
                  <p:embed/>
                </p:oleObj>
              </mc:Choice>
              <mc:Fallback>
                <p:oleObj name="Equation" r:id="rId9" imgW="3949700" imgH="622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901" y="3131391"/>
                        <a:ext cx="4581143" cy="77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753226" y="2792837"/>
            <a:ext cx="4413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Правая часть уравнения задана функцией</a:t>
            </a:r>
          </a:p>
        </p:txBody>
      </p:sp>
      <p:graphicFrame>
        <p:nvGraphicFramePr>
          <p:cNvPr id="24592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18169"/>
              </p:ext>
            </p:extLst>
          </p:nvPr>
        </p:nvGraphicFramePr>
        <p:xfrm>
          <a:off x="6869113" y="3965210"/>
          <a:ext cx="2516187" cy="35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" name="Equation" r:id="rId11" imgW="2095500" imgH="292100" progId="Equation.DSMT4">
                  <p:embed/>
                </p:oleObj>
              </mc:Choice>
              <mc:Fallback>
                <p:oleObj name="Equation" r:id="rId11" imgW="20955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113" y="3965210"/>
                        <a:ext cx="2516187" cy="350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1923" y="6489232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4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88805" y="165976"/>
            <a:ext cx="8223029" cy="4264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реализация</a:t>
            </a:r>
            <a:endParaRPr kumimoji="1"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05" y="981951"/>
            <a:ext cx="2982503" cy="54404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28458" y="1023758"/>
            <a:ext cx="789624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Программное обеспечение, интегрированное в программный комплекс (</a:t>
            </a:r>
            <a:r>
              <a:rPr lang="ru-RU" alt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ПК) </a:t>
            </a:r>
            <a:r>
              <a:rPr lang="ru-RU" alt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«Azov3d</a:t>
            </a:r>
            <a:r>
              <a:rPr lang="ru-RU" alt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»,</a:t>
            </a:r>
            <a:r>
              <a:rPr 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6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моделирования динамики развития </a:t>
            </a:r>
            <a:r>
              <a:rPr 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гидробиологических сообществ, транспорта загрязняющих веществ различной этиологии, биодеградации нефтяных загрязнений, включает:</a:t>
            </a:r>
            <a:endParaRPr lang="ru-RU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/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 hangingPunct="0">
              <a:buFont typeface="Times New Roman" panose="02020603050405020304" pitchFamily="18" charset="0"/>
              <a:buChar char="–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управляющий блок (в данном блоке содержатся функция задания граничных условий, цикл по временной координате, в котором вызывается функция расчета концентраций зоопланктона, загрязняющих веществ и </a:t>
            </a:r>
            <a:r>
              <a:rPr lang="ru-RU" sz="1400" dirty="0" err="1" smtClean="0">
                <a:latin typeface="Book Antiqua" panose="02040602050305030304" pitchFamily="18" charset="0"/>
                <a:ea typeface="Times New Roman" panose="02020603050405020304" pitchFamily="18" charset="0"/>
              </a:rPr>
              <a:t>нефтеуглеродов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, функции ввода–вывода данных);</a:t>
            </a:r>
          </a:p>
          <a:p>
            <a:pPr marL="257175" indent="-257175" algn="just">
              <a:buFont typeface="Times New Roman" panose="02020603050405020304" pitchFamily="18" charset="0"/>
              <a:buChar char="–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блок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ввода начальных данных для расчета концентраций зоопланктона, загрязняющих веществ и </a:t>
            </a:r>
            <a:r>
              <a:rPr lang="ru-RU" sz="1400" dirty="0" err="1" smtClean="0">
                <a:latin typeface="Book Antiqua" panose="02040602050305030304" pitchFamily="18" charset="0"/>
                <a:ea typeface="Times New Roman" panose="02020603050405020304" pitchFamily="18" charset="0"/>
              </a:rPr>
              <a:t>нефтеуглеродов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 (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вводятся значения параметров уравнений, вводится поле трехмерного вектора скорости течения водной среды (гидродинамической составляющей), поля солености и температуры, начальные распределения концентраций зоопланктона, загрязняющих веществ и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нефтеуглеродов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, задается геометрия расчетной области);</a:t>
            </a:r>
          </a:p>
          <a:p>
            <a:pPr marL="257175" indent="-257175" algn="just">
              <a:buFont typeface="Times New Roman" panose="02020603050405020304" pitchFamily="18" charset="0"/>
              <a:buChar char="–"/>
            </a:pP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блок построения сеточных уравнений для концентраций фитопланктона и питательных веществ в соответствии с разностной схемой (считаются и записываются в массив коэффициенты и правая часть соответствующего сеточного уравнения, представленного в канонической форме);</a:t>
            </a:r>
          </a:p>
          <a:p>
            <a:pPr marL="257175" indent="-257175" algn="just">
              <a:buFont typeface="Times New Roman" panose="02020603050405020304" pitchFamily="18" charset="0"/>
              <a:buChar char="–"/>
            </a:pP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блок расчета сеточных уравнений для концентраций фитопланктона и питательных веществ адаптивным попеременно - треугольным методом скорейшего спуска (результатом работы являются значения концентраций зоопланктона, загрязняющих веществ и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нефтеуглеродов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 на следующем временном слое);</a:t>
            </a:r>
          </a:p>
          <a:p>
            <a:pPr marL="257175" indent="-257175" algn="just">
              <a:buFont typeface="Times New Roman" panose="02020603050405020304" pitchFamily="18" charset="0"/>
              <a:buChar char="–"/>
            </a:pP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блок вывода значений концентраций рассчитываемых полей в файлы.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259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20583" t="14241" r="42924" b="29774"/>
          <a:stretch/>
        </p:blipFill>
        <p:spPr>
          <a:xfrm>
            <a:off x="8192893" y="856541"/>
            <a:ext cx="3295313" cy="2843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7700" y="25400"/>
            <a:ext cx="570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Спутниковая интеграция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21"/>
          <p:cNvGrpSpPr/>
          <p:nvPr/>
        </p:nvGrpSpPr>
        <p:grpSpPr>
          <a:xfrm>
            <a:off x="3641725" y="4487970"/>
            <a:ext cx="3270529" cy="1785950"/>
            <a:chOff x="6057259" y="4597064"/>
            <a:chExt cx="3056215" cy="156430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5998" y="4597064"/>
              <a:ext cx="2597476" cy="102036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7259" y="5115479"/>
              <a:ext cx="1647975" cy="10458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641725" y="6320839"/>
            <a:ext cx="3196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Book Antiqua" panose="02040602050305030304" pitchFamily="18" charset="0"/>
              </a:rPr>
              <a:t>«Аналитические ГИС»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6" y="4262988"/>
            <a:ext cx="2481428" cy="187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6142751"/>
            <a:ext cx="3825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Снимок </a:t>
            </a:r>
            <a:r>
              <a:rPr lang="ru-RU" sz="1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Азовского моря в ультрафиолетовом спектре, </a:t>
            </a:r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NASA</a:t>
            </a:r>
            <a:endParaRPr lang="ru-RU" sz="16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11248" y="3048658"/>
            <a:ext cx="500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1600" b="1" cap="all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Ц</a:t>
            </a:r>
            <a:r>
              <a:rPr lang="ru-RU" sz="1600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ветосинтезированные</a:t>
            </a:r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изображения спутников, </a:t>
            </a:r>
            <a:r>
              <a:rPr lang="ru-RU" sz="1600" b="1" cap="all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«Н</a:t>
            </a:r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аучно-исследовательский центр космической гидрометеорологии </a:t>
            </a:r>
            <a:r>
              <a:rPr lang="ru-RU" sz="1600" b="1" cap="all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all" dirty="0">
                <a:latin typeface="Book Antiqua" panose="02040602050305030304" pitchFamily="18" charset="0"/>
                <a:cs typeface="Times New Roman" panose="02020603050405020304" pitchFamily="18" charset="0"/>
              </a:rPr>
              <a:t>ПЛАНЕТА»</a:t>
            </a:r>
            <a:endParaRPr lang="ru-RU" sz="1600" b="1" cap="all" dirty="0">
              <a:latin typeface="Book Antiqua" panose="02040602050305030304" pitchFamily="18" charset="0"/>
              <a:cs typeface="Times New Roman" panose="02020603050405020304" pitchFamily="18" charset="0"/>
              <a:hlinkClick r:id="rId6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5303" y="725400"/>
            <a:ext cx="4353198" cy="2276762"/>
            <a:chOff x="3357068" y="744993"/>
            <a:chExt cx="5694880" cy="3026735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3357068" y="744993"/>
              <a:ext cx="4427130" cy="2552700"/>
              <a:chOff x="4533377" y="629692"/>
              <a:chExt cx="4427130" cy="2552700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95"/>
              <a:stretch/>
            </p:blipFill>
            <p:spPr>
              <a:xfrm>
                <a:off x="4533377" y="629692"/>
                <a:ext cx="3701060" cy="255270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2092" y="943510"/>
                <a:ext cx="2538415" cy="2238881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/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725743" y="1759698"/>
              <a:ext cx="2326205" cy="2012030"/>
            </a:xfrm>
            <a:prstGeom prst="rect">
              <a:avLst/>
            </a:prstGeom>
            <a:noFill/>
            <a:ln w="9525">
              <a:solidFill>
                <a:schemeClr val="tx1">
                  <a:lumMod val="90000"/>
                  <a:lumOff val="1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22" name="Объект 4"/>
          <p:cNvPicPr>
            <a:picLocks noGrp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899" y="4220783"/>
            <a:ext cx="2556346" cy="177550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6788149" y="5980311"/>
            <a:ext cx="5243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Данные дистанционного зондирования Земли: скорость и направление ветра в Азово-Черноморском бассейне </a:t>
            </a:r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(http</a:t>
            </a:r>
            <a:r>
              <a:rPr lang="ru-RU" sz="1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://</a:t>
            </a:r>
            <a:r>
              <a:rPr lang="ru-RU" sz="16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hobitus.com/noaa)</a:t>
            </a:r>
            <a:endParaRPr lang="ru-RU" sz="16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/>
          <a:srcRect l="22779" t="18121" r="16563" b="3884"/>
          <a:stretch/>
        </p:blipFill>
        <p:spPr>
          <a:xfrm>
            <a:off x="4976309" y="883744"/>
            <a:ext cx="2817694" cy="203791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343401" y="2934986"/>
            <a:ext cx="4112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anose="02040602050305030304" pitchFamily="18" charset="0"/>
              </a:rPr>
              <a:t>Снимки </a:t>
            </a:r>
            <a:r>
              <a:rPr lang="ru-RU" sz="1600" b="1" dirty="0">
                <a:latin typeface="Book Antiqua" panose="02040602050305030304" pitchFamily="18" charset="0"/>
              </a:rPr>
              <a:t>с геостационарных метеорологических </a:t>
            </a:r>
            <a:r>
              <a:rPr lang="ru-RU" sz="1600" b="1" dirty="0" smtClean="0">
                <a:latin typeface="Book Antiqua" panose="02040602050305030304" pitchFamily="18" charset="0"/>
              </a:rPr>
              <a:t>спутников,</a:t>
            </a:r>
          </a:p>
          <a:p>
            <a:pPr algn="ctr"/>
            <a:r>
              <a:rPr lang="ru-RU" sz="1600" b="1" dirty="0" smtClean="0">
                <a:latin typeface="Book Antiqua" panose="02040602050305030304" pitchFamily="18" charset="0"/>
              </a:rPr>
              <a:t>Гидрометцентр России</a:t>
            </a: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35</a:t>
            </a:fld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/>
          <a:srcRect l="20304" t="26818" r="38995" b="25009"/>
          <a:stretch/>
        </p:blipFill>
        <p:spPr>
          <a:xfrm>
            <a:off x="8862533" y="1523940"/>
            <a:ext cx="3232777" cy="22589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972956" y="3782845"/>
            <a:ext cx="171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Book Antiqua" panose="02040602050305030304" pitchFamily="18" charset="0"/>
              </a:rPr>
              <a:t>«ЕСИМО»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4442" y="1911523"/>
            <a:ext cx="4306492" cy="31024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26150" y="5057753"/>
            <a:ext cx="5224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Данные НИЦ «Планета», дешифровка нефтяных загрязнений в Азово-Черноморском бассейне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4" y="1158271"/>
            <a:ext cx="4835005" cy="317122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4329492"/>
            <a:ext cx="5000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Дешифрование нефтяных пленок на радиолокационном изображении </a:t>
            </a:r>
            <a:r>
              <a:rPr lang="ru-RU" sz="1600" b="1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ИС3 </a:t>
            </a:r>
            <a:r>
              <a:rPr lang="en-US" sz="1600" b="1" dirty="0" err="1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Envisat</a:t>
            </a:r>
            <a:endParaRPr lang="ru-RU" sz="1600" b="1" dirty="0">
              <a:latin typeface="Book Antiqua" panose="02040602050305030304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39" y="5238039"/>
            <a:ext cx="3779912" cy="1232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36239" y="6470357"/>
            <a:ext cx="37632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657725" algn="l"/>
              </a:tabLst>
              <a:defRPr/>
            </a:pPr>
            <a:r>
              <a:rPr lang="ru-RU" sz="1600" b="1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Деструкция сырой нефти</a:t>
            </a:r>
            <a:endParaRPr lang="ru-RU" sz="1600" b="1" dirty="0">
              <a:latin typeface="Book Antiqua" panose="02040602050305030304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0"/>
            <a:ext cx="570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Спутниковая интеграция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046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48916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37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63500"/>
            <a:ext cx="664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Вычислительные ресурсы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92899" y="684690"/>
            <a:ext cx="542080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Вычислительный ускоритель NVIDIA </a:t>
            </a:r>
            <a:r>
              <a:rPr lang="ru-RU" sz="1600" b="1" dirty="0" err="1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Tesla</a:t>
            </a:r>
            <a:r>
              <a:rPr lang="ru-RU" sz="16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K80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обладающий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высокой вычислительной производительностью и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поддерживающий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современные как закрытые (CUDA), так и открытые технологии (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OpenCL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DirectCompute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400" dirty="0" smtClean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u="sng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Платформа NVIDIA CUDA®:</a:t>
            </a:r>
            <a:endParaRPr lang="ru-RU" sz="1400" u="sng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 – </a:t>
            </a:r>
            <a:r>
              <a:rPr lang="en-US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Windows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(х64)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CUDA </a:t>
            </a:r>
            <a:r>
              <a:rPr lang="ru-RU" sz="1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Toolkit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v10.0.130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Процессор</a:t>
            </a:r>
            <a:r>
              <a:rPr lang="en-US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Intel Core i5-6600 3,3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ГГц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ОЗУ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DDR4 32 Гб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Видеоадаптер NVIDIA </a:t>
            </a:r>
            <a:r>
              <a:rPr lang="ru-RU" sz="1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GeForce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GTX 750 </a:t>
            </a:r>
            <a:r>
              <a:rPr lang="ru-RU" sz="1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2Гб 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640 ядер CUDA</a:t>
            </a:r>
            <a:endParaRPr lang="ru-RU" sz="1400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b="1" u="sng" dirty="0" smtClean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u="sng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NVIDIA </a:t>
            </a:r>
            <a:r>
              <a:rPr lang="ru-RU" sz="1400" b="1" u="sng" dirty="0" err="1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Tesla</a:t>
            </a:r>
            <a:r>
              <a:rPr lang="ru-RU" sz="1400" b="1" u="sng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K80. Технические характеристики:</a:t>
            </a:r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графического процессора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560 МГц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и объем видеопамяти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–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GDDR5 24</a:t>
            </a:r>
            <a:r>
              <a:rPr lang="en-US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видеопамяти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 МГц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Разрядность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шины видеопамяти 768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" y="682824"/>
            <a:ext cx="6665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5113" algn="just"/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Для математического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моделирования гидродинамических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и химико-биологических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процессов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в трехмерной области сложной формы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Азовское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море –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использовались последовательно сгущающиеся прямоугольные сетки размерностями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/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Физические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размеры расчетной области: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площадь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поверхности 37605 км², длина 343 км,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ширина 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231 км.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3736" y="1894050"/>
            <a:ext cx="1286964" cy="989971"/>
          </a:xfrm>
          <a:prstGeom prst="rect">
            <a:avLst/>
          </a:prstGeom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6223" y="4987826"/>
            <a:ext cx="2402601" cy="18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78046" y="4279901"/>
            <a:ext cx="1893632" cy="14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051508"/>
              </p:ext>
            </p:extLst>
          </p:nvPr>
        </p:nvGraphicFramePr>
        <p:xfrm>
          <a:off x="3383479" y="1367807"/>
          <a:ext cx="3309420" cy="27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3" name="Equation" r:id="rId8" imgW="3160676" imgH="227168" progId="Equation.DSMT4">
                  <p:embed/>
                </p:oleObj>
              </mc:Choice>
              <mc:Fallback>
                <p:oleObj name="Equation" r:id="rId8" imgW="3160676" imgH="2271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83479" y="1367807"/>
                        <a:ext cx="3309420" cy="27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9826" y="2066225"/>
            <a:ext cx="6360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Гибридный вычислительный комплекс К-60</a:t>
            </a:r>
          </a:p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Института прикладной математики им. М.В. Келдыша Российской академии наук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254" y="2907903"/>
            <a:ext cx="6244289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Секция </a:t>
            </a:r>
            <a:r>
              <a:rPr lang="ru-RU" sz="1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GPU: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Корпус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19" 2U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85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вычислительных узлов: 2 х 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 Xeon E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5-2690 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ОЗУ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256GB. Диск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1TB.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сетевых карты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Gigabit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Ethernet; 2 сетевых карты 56G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Infiniband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Секция c </a:t>
            </a:r>
            <a:r>
              <a:rPr lang="ru-RU" sz="1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GPU: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Корпус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19" 4U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вычислительных узлов: 2 х 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 Xeon Gold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6142 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  <a:p>
            <a:pPr marL="0" lvl="2">
              <a:lnSpc>
                <a:spcPts val="1470"/>
              </a:lnSpc>
              <a:buSzPts val="1000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ядер).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GPU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x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nVidia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GV100GL. ОЗУ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память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768GB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Диск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2TB.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  <a:buFont typeface="Wingdings" panose="05000000000000000000" pitchFamily="2" charset="2"/>
              <a:buChar char="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сетевых карты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Gigabit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Ethernet; 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>
              <a:lnSpc>
                <a:spcPts val="1470"/>
              </a:lnSpc>
              <a:buSzPts val="1000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сетевых карты 56G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Infiniband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nethome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38TB; /</a:t>
            </a:r>
            <a:r>
              <a:rPr lang="en-US" sz="1400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tmphome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241TB</a:t>
            </a:r>
            <a:r>
              <a:rPr lang="en-US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CentOS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400" dirty="0">
                <a:latin typeface="Book Antiqua" panose="02040602050305030304" pitchFamily="18" charset="0"/>
                <a:cs typeface="Times New Roman" panose="02020603050405020304" pitchFamily="18" charset="0"/>
              </a:rPr>
              <a:t>хранения данных, </a:t>
            </a:r>
          </a:p>
          <a:p>
            <a:r>
              <a:rPr lang="ru-RU" sz="1400" dirty="0">
                <a:latin typeface="Book Antiqua" panose="02040602050305030304" pitchFamily="18" charset="0"/>
                <a:cs typeface="Times New Roman" panose="02020603050405020304" pitchFamily="18" charset="0"/>
              </a:rPr>
              <a:t>общая для обеих секций. </a:t>
            </a:r>
          </a:p>
          <a:p>
            <a:pPr lvl="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Управления Прохождением 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buSzPts val="1000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Пользовательских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 (СУППЗ).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Распараллеливание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вычислений MPI, 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buSzPts val="1000"/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OpenMP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обеих секций, 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buSzPts val="1000"/>
              <a:tabLst>
                <a:tab pos="180340" algn="l"/>
                <a:tab pos="457200" algn="l"/>
              </a:tabLst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CUDA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секции с GPU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ts val="1470"/>
              </a:lnSpc>
              <a:buSzPts val="1000"/>
              <a:tabLst>
                <a:tab pos="180340" algn="l"/>
                <a:tab pos="457200" algn="l"/>
              </a:tabLst>
            </a:pP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17040" t="2648"/>
          <a:stretch/>
        </p:blipFill>
        <p:spPr>
          <a:xfrm>
            <a:off x="3858016" y="4465521"/>
            <a:ext cx="2697306" cy="23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1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66174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38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73395" y="181928"/>
            <a:ext cx="9143999" cy="69270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архитектуры параллельных вычислений NVIDIA CUDA</a:t>
            </a:r>
            <a:endParaRPr kumimoji="1"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27" y="934190"/>
            <a:ext cx="7632334" cy="5070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4926" y="6063962"/>
            <a:ext cx="7327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График зависимости времени решения СЛАУ от порядка</a:t>
            </a:r>
            <a:endParaRPr lang="en-US" sz="1600" b="1" dirty="0">
              <a:latin typeface="Book Antiqua" panose="02040602050305030304" pitchFamily="18" charset="0"/>
            </a:endParaRPr>
          </a:p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квадратной матрицы с заданным числом ненулевых диагоналей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1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39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91729" y="16864"/>
            <a:ext cx="7138805" cy="69270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 формата хранения данных</a:t>
            </a:r>
            <a:endParaRPr kumimoji="1"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097079"/>
            <a:ext cx="121851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Использованием формата хранения матриц CSR (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Compressed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Sparse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Rows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) позволяет уйти от необходимости хранения нулевых элементов. Однако все ненулевые элементы, включая множество повторяющихся, хранятся в соответствующем массиве. </a:t>
            </a:r>
            <a:endParaRPr lang="ru-RU" sz="1400" dirty="0" smtClean="0"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Предлагается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модификация формата CSR для повышения эффективности хранения данных с повторяющейся последовательностью элементов CSR1S. Предлагаемый формат эффективно применяется при моделировании непрерывных гидробиологических процессов методом конечных разностей. При этом для изменения дифференциального оператора вместо многократного поиска и замены значений в массиве ненулевых элементов достаточно просто изменить их в массиве, сохраняющем повторяющуюся последовательность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102087"/>
                  </p:ext>
                </p:extLst>
              </p:nvPr>
            </p:nvGraphicFramePr>
            <p:xfrm>
              <a:off x="1054214" y="2672187"/>
              <a:ext cx="9785235" cy="2909896"/>
            </p:xfrm>
            <a:graphic>
              <a:graphicData uri="http://schemas.openxmlformats.org/drawingml/2006/table">
                <a:tbl>
                  <a:tblPr firstRow="1" firstCol="1" bandRow="1">
                    <a:tableStyleId>{616DA210-FB5B-4158-B5E0-FEB733F419BA}</a:tableStyleId>
                  </a:tblPr>
                  <a:tblGrid>
                    <a:gridCol w="6115771">
                      <a:extLst>
                        <a:ext uri="{9D8B030D-6E8A-4147-A177-3AD203B41FA5}">
                          <a16:colId xmlns:a16="http://schemas.microsoft.com/office/drawing/2014/main" xmlns="" val="1957099078"/>
                        </a:ext>
                      </a:extLst>
                    </a:gridCol>
                    <a:gridCol w="1449665">
                      <a:extLst>
                        <a:ext uri="{9D8B030D-6E8A-4147-A177-3AD203B41FA5}">
                          <a16:colId xmlns:a16="http://schemas.microsoft.com/office/drawing/2014/main" xmlns="" val="2416360984"/>
                        </a:ext>
                      </a:extLst>
                    </a:gridCol>
                    <a:gridCol w="2219799">
                      <a:extLst>
                        <a:ext uri="{9D8B030D-6E8A-4147-A177-3AD203B41FA5}">
                          <a16:colId xmlns:a16="http://schemas.microsoft.com/office/drawing/2014/main" xmlns="" val="1422400023"/>
                        </a:ext>
                      </a:extLst>
                    </a:gridCol>
                  </a:tblGrid>
                  <a:tr h="4186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Характеристика формата хранения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Формат CSR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>
                              <a:effectLst/>
                              <a:latin typeface="Book Antiqua" panose="02040602050305030304" pitchFamily="18" charset="0"/>
                            </a:rPr>
                            <a:t>Формат CSR1S</a:t>
                          </a:r>
                          <a:endParaRPr lang="ru-RU" sz="1400" b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124378233"/>
                      </a:ext>
                    </a:extLst>
                  </a:tr>
                  <a:tr h="33582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Число массивов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>
                              <a:effectLst/>
                              <a:latin typeface="Book Antiqua" panose="02040602050305030304" pitchFamily="18" charset="0"/>
                            </a:rPr>
                            <a:t>3</a:t>
                          </a:r>
                          <a:endParaRPr lang="ru-RU" sz="1400" b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5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43256072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ненулевых элементов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919973123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индексов столбцов, в которых расположены ненулевые элементы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𝑖𝑑𝑥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𝑖𝑑𝑥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509887141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индексов первых ненулевых элементов строк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ru-RU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ru-RU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𝑖𝑑𝑥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ru-RU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ru-RU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𝑖𝑑𝑥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971136672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для хранения повторяющейся последовательности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-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537474395"/>
                      </a:ext>
                    </a:extLst>
                  </a:tr>
                  <a:tr h="5680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для хранения индексов столбцов, в которых расположены первые элементы повторяющейся последовательности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-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ru-RU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ru-RU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𝑖𝑑𝑥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837653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102087"/>
                  </p:ext>
                </p:extLst>
              </p:nvPr>
            </p:nvGraphicFramePr>
            <p:xfrm>
              <a:off x="1054214" y="2672187"/>
              <a:ext cx="9785235" cy="2909896"/>
            </p:xfrm>
            <a:graphic>
              <a:graphicData uri="http://schemas.openxmlformats.org/drawingml/2006/table">
                <a:tbl>
                  <a:tblPr firstRow="1" firstCol="1" bandRow="1">
                    <a:tableStyleId>{616DA210-FB5B-4158-B5E0-FEB733F419BA}</a:tableStyleId>
                  </a:tblPr>
                  <a:tblGrid>
                    <a:gridCol w="611577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957099078"/>
                        </a:ext>
                      </a:extLst>
                    </a:gridCol>
                    <a:gridCol w="144966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416360984"/>
                        </a:ext>
                      </a:extLst>
                    </a:gridCol>
                    <a:gridCol w="221979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422400023"/>
                        </a:ext>
                      </a:extLst>
                    </a:gridCol>
                  </a:tblGrid>
                  <a:tr h="4186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Характеристика формата хранения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Формат CSR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>
                              <a:effectLst/>
                              <a:latin typeface="Book Antiqua" panose="02040602050305030304" pitchFamily="18" charset="0"/>
                            </a:rPr>
                            <a:t>Формат CSR1S</a:t>
                          </a:r>
                          <a:endParaRPr lang="ru-RU" sz="1400" b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124378233"/>
                      </a:ext>
                    </a:extLst>
                  </a:tr>
                  <a:tr h="33582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Число массивов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>
                              <a:effectLst/>
                              <a:latin typeface="Book Antiqua" panose="02040602050305030304" pitchFamily="18" charset="0"/>
                            </a:rPr>
                            <a:t>3</a:t>
                          </a:r>
                          <a:endParaRPr lang="ru-RU" sz="1400" b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5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43256072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ненулевых элементов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422269" t="-198413" r="-154622" b="-4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40548" t="-198413" r="-822" b="-47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91997312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индексов столбцов, в которых расположены ненулевые элементы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422269" t="-264789" r="-154622" b="-318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40548" t="-264789" r="-822" b="-318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509887141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индексов первых ненулевых элементов строк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422269" t="-411111" r="-154622" b="-2587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40548" t="-411111" r="-822" b="-2587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971136672"/>
                      </a:ext>
                    </a:extLst>
                  </a:tr>
                  <a:tr h="3868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для хранения повторяющейся последовательности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-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40548" t="-503125" r="-822" b="-15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537474395"/>
                      </a:ext>
                    </a:extLst>
                  </a:tr>
                  <a:tr h="5680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Размер массива для хранения индексов столбцов, в которых расположены первые элементы повторяющейся последовательности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b="0" dirty="0">
                              <a:effectLst/>
                              <a:latin typeface="Book Antiqua" panose="02040602050305030304" pitchFamily="18" charset="0"/>
                            </a:rPr>
                            <a:t>-</a:t>
                          </a:r>
                          <a:endParaRPr lang="ru-RU" sz="1400" b="0" dirty="0">
                            <a:effectLst/>
                            <a:latin typeface="Book Antiqua" panose="0204060205030503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40548" t="-415054" r="-82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8376533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73164" y="5817947"/>
                <a:ext cx="11575936" cy="987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количество строк матрицы;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𝑠𝑒𝑞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количество строк матрицы, содержащих повторяющуюся </a:t>
                </a:r>
                <a: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последовательность </a:t>
                </a:r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элементов; </a:t>
                </a:r>
                <a: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/>
                </a:r>
                <a:b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количество столбцов матрицы;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𝑛𝑧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количество ненулевых элементов матрицы;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𝑠𝑒𝑞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количество элементов повторяющейся последовательности;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𝑛𝑧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объём памяти, выделяемый для хранения одного ненулевого элемента;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𝑖𝑑𝑥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– объём памяти, выделяемый для хранения одного индекса.</a:t>
                </a:r>
                <a:endParaRPr lang="ru-RU" sz="1400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4" y="5817947"/>
                <a:ext cx="11575936" cy="987322"/>
              </a:xfrm>
              <a:prstGeom prst="rect">
                <a:avLst/>
              </a:prstGeom>
              <a:blipFill rotWithShape="0">
                <a:blip r:embed="rId5"/>
                <a:stretch>
                  <a:fillRect l="-158" r="-158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50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95896" y="74612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Юга России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136" y="608587"/>
            <a:ext cx="79192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Научную и практическую значимость исследований определяют нарастающие в последние десятилетия экологические проблемы водных систем (мелководных в особенной степени), связанные с увеличением темпов индустриализации и природно-климатическими изменениями.</a:t>
            </a:r>
          </a:p>
          <a:p>
            <a:pPr indent="355600" algn="just"/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Катастрофический шторм в ноябре 2007 г. в Керченском проливе привел к крушению более 20 судов и разливам нефти. Соединения нефтепродуктов в виде битумов и смол были обнаружены на побережье Азовского и Черного морей протяженностью более 200 км в период 2008-2011 гг. как одно из последствий катастрофы.</a:t>
            </a:r>
          </a:p>
          <a:p>
            <a:pPr indent="355600" algn="just"/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24-25 сентября 2014 г. вследствие штормового нагона (</a:t>
            </a:r>
            <a:r>
              <a:rPr lang="ru-RU" sz="1600" dirty="0" smtClean="0">
                <a:latin typeface="Book Antiqua" panose="02040602050305030304" pitchFamily="18" charset="0"/>
              </a:rPr>
              <a:t>скорость </a:t>
            </a:r>
            <a:r>
              <a:rPr lang="ru-RU" sz="1600" dirty="0">
                <a:latin typeface="Book Antiqua" panose="02040602050305030304" pitchFamily="18" charset="0"/>
              </a:rPr>
              <a:t>ветра за сутки возросла с 9 до 36 </a:t>
            </a:r>
            <a:r>
              <a:rPr lang="ru-RU" sz="1600" dirty="0" smtClean="0">
                <a:latin typeface="Book Antiqua" panose="02040602050305030304" pitchFamily="18" charset="0"/>
              </a:rPr>
              <a:t>м/с</a:t>
            </a: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) произошло затопление прибрежных районов Азовского моря. Уровень воды в районе порта г. Таганрога поднялся более чем на 4 метра, что нанесло значительный урон экономике региона.</a:t>
            </a:r>
          </a:p>
          <a:p>
            <a:pPr indent="355600" algn="just"/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25 ноября 2019 г. наблюдалось редкое природное явление – резкий отлив Азовского моря в Ростовской области и Краснодарском крае, впервые за несколько десятилетий вследствие сильного ветра. В портах г. Таганрога и Азова возникла сложная навигационная ситуация (непроходимость крупных судов), проблемы с водоснабжением населенных пунктов, возникшие массовые пыльные бури.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104" y="3869206"/>
            <a:ext cx="3333345" cy="1660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13026" y="5547583"/>
            <a:ext cx="3413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Отлив в Таганрогском заливе, 2019 г.</a:t>
            </a:r>
            <a:endParaRPr lang="ru-RU" sz="1400" b="1" dirty="0">
              <a:latin typeface="Book Antiqua" panose="02040602050305030304" pitchFamily="18" charset="0"/>
            </a:endParaRPr>
          </a:p>
        </p:txBody>
      </p:sp>
      <p:pic>
        <p:nvPicPr>
          <p:cNvPr id="3076" name="Picture 4" descr="http://www.donvrem.dspl.ru/files/img/mar/dv/2021/okno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41" y="782536"/>
            <a:ext cx="3123688" cy="254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99882" y="3345986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Ростовская область 24 сентября 2014 </a:t>
            </a:r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г. 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Снимок 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со спутника </a:t>
            </a:r>
            <a:r>
              <a:rPr lang="ru-RU" sz="14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Terra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ru-RU" sz="1400" b="1" dirty="0"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6136" y="52883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/>
            <a:r>
              <a:rPr lang="ru-RU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Ежегодный всплеск роста фитопланктона Азово-Черноморского бассейна, возникающий вследствие активного повышения температуры, отсутствия ветра и пр., вызывает формирование заморов, эвтрофикацию, кислородное голодание и, как следствие, отмирание флоры и фауны водной среды.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1923" y="6486732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36" y="5189316"/>
            <a:ext cx="1992773" cy="15942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47331" y="6328637"/>
            <a:ext cx="353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Book Antiqua" panose="02040602050305030304" pitchFamily="18" charset="0"/>
              </a:rPr>
              <a:t>Фитопланктон </a:t>
            </a:r>
          </a:p>
          <a:p>
            <a:r>
              <a:rPr lang="ru-RU" sz="1400" b="1" dirty="0" smtClean="0">
                <a:latin typeface="Book Antiqua" panose="02040602050305030304" pitchFamily="18" charset="0"/>
              </a:rPr>
              <a:t>Азово-Черноморского бассейна</a:t>
            </a:r>
            <a:endParaRPr lang="ru-RU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07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60056" y="0"/>
            <a:ext cx="7250294" cy="69270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 формата хранения данных</a:t>
            </a:r>
            <a:endParaRPr kumimoji="1"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03" y="1567026"/>
            <a:ext cx="5006791" cy="333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6662225" y="5169218"/>
                <a:ext cx="4762481" cy="973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b="1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График зависимости времени преобразования матрицы из формата CSR1S в формат CSR алгоритмом, использующим технологию </a:t>
                </a:r>
                <a:r>
                  <a:rPr lang="en-US" sz="1400" b="1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NVIDIA CUDA</a:t>
                </a:r>
                <a:r>
                  <a:rPr lang="ru-RU" sz="1400" b="1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,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ru-RU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ru-RU" sz="1400" b="1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ru-RU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𝒔𝒆𝒒</m:t>
                        </m:r>
                      </m:sub>
                    </m:sSub>
                  </m:oMath>
                </a14:m>
                <a:endParaRPr lang="ru-RU" sz="1400" b="1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225" y="5169218"/>
                <a:ext cx="4762481" cy="973472"/>
              </a:xfrm>
              <a:prstGeom prst="rect">
                <a:avLst/>
              </a:prstGeom>
              <a:blipFill rotWithShape="0">
                <a:blip r:embed="rId5"/>
                <a:stretch>
                  <a:fillRect t="-1250"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88863" y="1567026"/>
                <a:ext cx="5061037" cy="2926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55600" algn="just">
                  <a:spcAft>
                    <a:spcPts val="0"/>
                  </a:spcAft>
                </a:pPr>
                <a: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Проведена </a:t>
                </a:r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серия вычислительных экспериментов с пятикратным повторением и фиксацией среднего значения времени расчета. </a:t>
                </a:r>
                <a:endParaRPr lang="ru-RU" sz="1400" dirty="0" smtClean="0">
                  <a:latin typeface="Book Antiqua" panose="02040602050305030304" pitchFamily="18" charset="0"/>
                  <a:ea typeface="Times New Roman" panose="02020603050405020304" pitchFamily="18" charset="0"/>
                </a:endParaRPr>
              </a:p>
              <a:p>
                <a:pPr indent="355600" algn="just">
                  <a:spcAft>
                    <a:spcPts val="0"/>
                  </a:spcAft>
                </a:pPr>
                <a:endParaRPr lang="ru-RU" sz="1400" dirty="0">
                  <a:latin typeface="Book Antiqua" panose="02040602050305030304" pitchFamily="18" charset="0"/>
                  <a:ea typeface="Times New Roman" panose="02020603050405020304" pitchFamily="18" charset="0"/>
                </a:endParaRPr>
              </a:p>
              <a:p>
                <a:pPr indent="355600" algn="just">
                  <a:spcAft>
                    <a:spcPts val="0"/>
                  </a:spcAft>
                </a:pPr>
                <a: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Проведено </a:t>
                </a:r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экспериментальное исследование зависимости времени выполнения алгоритма преобразования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𝑠𝑒𝑞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и </a:t>
                </a:r>
                <a:r>
                  <a:rPr lang="ru-RU" sz="1400" dirty="0" smtClean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коэффициента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 для последовательной реализации, а также параллельной реализации с использованием библиотеки TPL и параллельной реализации с использованием платформы NVIDIA CUDA. Значение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𝑠𝑒𝑞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колебалось от 3 до 19 с шагом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 от 0 до 1 с шагом 0,1 при размерности матрицы равной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1400" dirty="0">
                    <a:latin typeface="Book Antiqua" panose="02040602050305030304" pitchFamily="18" charset="0"/>
                    <a:ea typeface="Times New Roman" panose="02020603050405020304" pitchFamily="18" charset="0"/>
                  </a:rPr>
                  <a:t>.</a:t>
                </a:r>
                <a:endParaRPr lang="ru-RU" sz="1400" dirty="0">
                  <a:effectLst/>
                  <a:latin typeface="Book Antiqua" panose="0204060205030503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3" y="1567026"/>
                <a:ext cx="5061037" cy="2926314"/>
              </a:xfrm>
              <a:prstGeom prst="rect">
                <a:avLst/>
              </a:prstGeom>
              <a:blipFill rotWithShape="0">
                <a:blip r:embed="rId6"/>
                <a:stretch>
                  <a:fillRect l="-361" t="-417" r="-361" b="-14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905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527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41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753206" y="5042110"/>
            <a:ext cx="10216064" cy="67781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600" b="1" dirty="0" smtClean="0">
                <a:latin typeface="Book Antiqua" panose="02040602050305030304" pitchFamily="18" charset="0"/>
              </a:rPr>
              <a:t>	Совместное распределение концентраций синезеленой и зеленой водорослей для временных интервалов </a:t>
            </a:r>
            <a:r>
              <a:rPr lang="en-US" sz="1600" b="1" dirty="0" smtClean="0">
                <a:latin typeface="Book Antiqua" panose="02040602050305030304" pitchFamily="18" charset="0"/>
              </a:rPr>
              <a:t>T</a:t>
            </a:r>
            <a:r>
              <a:rPr lang="ru-RU" sz="1600" b="1" dirty="0" smtClean="0">
                <a:latin typeface="Book Antiqua" panose="02040602050305030304" pitchFamily="18" charset="0"/>
              </a:rPr>
              <a:t>=2, 27, 39, 70, 85, 122 дней. Начальное распределение полей течений  в Азовском море </a:t>
            </a:r>
            <a:br>
              <a:rPr lang="ru-RU" sz="1600" b="1" dirty="0" smtClean="0">
                <a:latin typeface="Book Antiqua" panose="02040602050305030304" pitchFamily="18" charset="0"/>
              </a:rPr>
            </a:br>
            <a:r>
              <a:rPr lang="ru-RU" sz="1600" b="1" dirty="0" smtClean="0">
                <a:latin typeface="Book Antiqua" panose="02040602050305030304" pitchFamily="18" charset="0"/>
              </a:rPr>
              <a:t>для северного ветра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919" y="1163882"/>
            <a:ext cx="7310611" cy="377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39" y="5769457"/>
            <a:ext cx="8985920" cy="10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8679940" y="1284890"/>
            <a:ext cx="432048" cy="576064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Book Antiqua" panose="02040602050305030304" pitchFamily="18" charset="0"/>
            </a:endParaRPr>
          </a:p>
        </p:txBody>
      </p:sp>
      <p:cxnSp>
        <p:nvCxnSpPr>
          <p:cNvPr id="9" name="Прямая соединительная линия 8"/>
          <p:cNvCxnSpPr>
            <a:stCxn id="8" idx="0"/>
            <a:endCxn id="11" idx="0"/>
          </p:cNvCxnSpPr>
          <p:nvPr/>
        </p:nvCxnSpPr>
        <p:spPr>
          <a:xfrm flipV="1">
            <a:off x="8895964" y="1163882"/>
            <a:ext cx="1098613" cy="121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8" idx="4"/>
            <a:endCxn id="11" idx="2"/>
          </p:cNvCxnSpPr>
          <p:nvPr/>
        </p:nvCxnSpPr>
        <p:spPr>
          <a:xfrm>
            <a:off x="8895964" y="1860954"/>
            <a:ext cx="1098613" cy="149928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F:\Nikitina\Image\image_Masha\b_w\x1x2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9" t="8366" r="7354" b="59608"/>
          <a:stretch/>
        </p:blipFill>
        <p:spPr bwMode="auto">
          <a:xfrm>
            <a:off x="9456694" y="1163882"/>
            <a:ext cx="1075765" cy="21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21423" y="53123"/>
            <a:ext cx="58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4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78" y="1709991"/>
            <a:ext cx="2882776" cy="21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438" y="1709992"/>
            <a:ext cx="2968579" cy="21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25444" y="4045358"/>
            <a:ext cx="5499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распространения пленки загрязнения смешанного происхождения в случае наличия конвективного переноса со скорость 5 </a:t>
            </a:r>
            <a:r>
              <a:rPr lang="ru-RU" alt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м/с в </a:t>
            </a:r>
            <a:r>
              <a:rPr lang="ru-RU" altLang="ru-RU" sz="1600" b="1" dirty="0" err="1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Геленджикской</a:t>
            </a:r>
            <a:r>
              <a:rPr lang="ru-RU" alt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бухте Черного моря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(временной </a:t>
            </a:r>
            <a:r>
              <a:rPr lang="ru-RU" altLang="ru-RU" sz="16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интервал равен 1, 15с)</a:t>
            </a:r>
            <a:endParaRPr lang="ru-RU" altLang="ru-RU" sz="2000" b="1" dirty="0">
              <a:latin typeface="Book Antiqua" panose="0204060205030503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1355" y="55306"/>
            <a:ext cx="73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42</a:t>
            </a:fld>
            <a:endParaRPr lang="ru-RU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3" y="1101692"/>
            <a:ext cx="5573729" cy="4403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6447" y="5530863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Book Antiqua" panose="02040602050305030304" pitchFamily="18" charset="0"/>
              </a:rPr>
              <a:t>Динамика  концентрации фитопланктона </a:t>
            </a:r>
            <a:br>
              <a:rPr lang="ru-RU" sz="1600" b="1" dirty="0" smtClean="0">
                <a:latin typeface="Book Antiqua" panose="02040602050305030304" pitchFamily="18" charset="0"/>
              </a:rPr>
            </a:br>
            <a:r>
              <a:rPr lang="ru-RU" sz="1600" b="1" dirty="0" smtClean="0">
                <a:latin typeface="Book Antiqua" panose="02040602050305030304" pitchFamily="18" charset="0"/>
              </a:rPr>
              <a:t>в Азовском море,</a:t>
            </a:r>
          </a:p>
        </p:txBody>
      </p:sp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03" y="6023866"/>
            <a:ext cx="2097087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76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233" y="1467293"/>
            <a:ext cx="2857500" cy="2152650"/>
          </a:xfrm>
          <a:prstGeom prst="rect">
            <a:avLst/>
          </a:prstGeom>
          <a:noFill/>
        </p:spPr>
      </p:pic>
      <p:pic>
        <p:nvPicPr>
          <p:cNvPr id="5" name="Рисунок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205" y="1482799"/>
            <a:ext cx="2743200" cy="2066925"/>
          </a:xfrm>
          <a:prstGeom prst="rect">
            <a:avLst/>
          </a:prstGeom>
          <a:noFill/>
        </p:spPr>
      </p:pic>
      <p:pic>
        <p:nvPicPr>
          <p:cNvPr id="6" name="Рисунок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395" y="3804906"/>
            <a:ext cx="2790825" cy="2076450"/>
          </a:xfrm>
          <a:prstGeom prst="rect">
            <a:avLst/>
          </a:prstGeom>
          <a:noFill/>
        </p:spPr>
      </p:pic>
      <p:pic>
        <p:nvPicPr>
          <p:cNvPr id="7" name="Рисунок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0837" y="3861169"/>
            <a:ext cx="2733675" cy="2047875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237234" y="3567016"/>
            <a:ext cx="466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)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			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б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236040" y="5909723"/>
            <a:ext cx="466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в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)			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г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ourier New" pitchFamily="49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4761" y="1444699"/>
            <a:ext cx="546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Численное моделирование процесса </a:t>
            </a:r>
            <a:r>
              <a:rPr lang="ru-RU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биоремедиации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нефтяных углеводородов с внедрением </a:t>
            </a:r>
            <a:r>
              <a:rPr lang="ru-RU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нефтеразлагающих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бактерий в мелководную систему (Азовское море) </a:t>
            </a:r>
            <a:b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- число итераций)</a:t>
            </a:r>
            <a:endParaRPr lang="ru-RU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9570" y="2896627"/>
            <a:ext cx="563134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ook Antiqua" panose="02040602050305030304" pitchFamily="18" charset="0"/>
              </a:rPr>
              <a:t>а) начальное </a:t>
            </a:r>
            <a:r>
              <a:rPr lang="ru-RU" sz="1600" dirty="0">
                <a:latin typeface="Book Antiqua" panose="02040602050305030304" pitchFamily="18" charset="0"/>
              </a:rPr>
              <a:t>распределение легкой фракции </a:t>
            </a:r>
            <a:r>
              <a:rPr lang="ru-RU" sz="1600" dirty="0" smtClean="0">
                <a:latin typeface="Book Antiqua" panose="02040602050305030304" pitchFamily="18" charset="0"/>
              </a:rPr>
              <a:t>нефти;</a:t>
            </a:r>
            <a:endParaRPr lang="en-US" sz="1600" dirty="0" smtClean="0">
              <a:latin typeface="Book Antiqua" panose="02040602050305030304" pitchFamily="18" charset="0"/>
            </a:endParaRPr>
          </a:p>
          <a:p>
            <a:r>
              <a:rPr lang="ru-RU" sz="1600" dirty="0" smtClean="0">
                <a:latin typeface="Book Antiqua" panose="02040602050305030304" pitchFamily="18" charset="0"/>
              </a:rPr>
              <a:t>б) распределение </a:t>
            </a:r>
            <a:r>
              <a:rPr lang="ru-RU" sz="1600" dirty="0">
                <a:latin typeface="Book Antiqua" panose="02040602050305030304" pitchFamily="18" charset="0"/>
              </a:rPr>
              <a:t>легкой фракции масла (два масляных пятна) (N = 121</a:t>
            </a:r>
            <a:r>
              <a:rPr lang="ru-RU" sz="1600" dirty="0" smtClean="0">
                <a:latin typeface="Book Antiqua" panose="02040602050305030304" pitchFamily="18" charset="0"/>
              </a:rPr>
              <a:t>);</a:t>
            </a:r>
          </a:p>
          <a:p>
            <a:r>
              <a:rPr lang="ru-RU" sz="1600" dirty="0" smtClean="0">
                <a:latin typeface="Book Antiqua" panose="02040602050305030304" pitchFamily="18" charset="0"/>
              </a:rPr>
              <a:t>в) начальное </a:t>
            </a:r>
            <a:r>
              <a:rPr lang="ru-RU" sz="1600" dirty="0">
                <a:latin typeface="Book Antiqua" panose="02040602050305030304" pitchFamily="18" charset="0"/>
              </a:rPr>
              <a:t>распределение тяжелой нефтяной фракции</a:t>
            </a:r>
            <a:r>
              <a:rPr lang="ru-RU" sz="1600" dirty="0" smtClean="0">
                <a:latin typeface="Book Antiqua" panose="02040602050305030304" pitchFamily="18" charset="0"/>
              </a:rPr>
              <a:t>;</a:t>
            </a:r>
          </a:p>
          <a:p>
            <a:r>
              <a:rPr lang="ru-RU" sz="1600" dirty="0" smtClean="0">
                <a:latin typeface="Book Antiqua" panose="02040602050305030304" pitchFamily="18" charset="0"/>
              </a:rPr>
              <a:t>г) распределение </a:t>
            </a:r>
            <a:r>
              <a:rPr lang="ru-RU" sz="1600" dirty="0">
                <a:latin typeface="Book Antiqua" panose="02040602050305030304" pitchFamily="18" charset="0"/>
              </a:rPr>
              <a:t>концентрации тяжелой нефтяной фракции (единичный локализованный разлив с оседанием нефтяных углеводородов на дно воды) </a:t>
            </a:r>
            <a:endParaRPr lang="ru-RU" sz="1600" dirty="0" smtClean="0">
              <a:latin typeface="Book Antiqua" panose="02040602050305030304" pitchFamily="18" charset="0"/>
            </a:endParaRPr>
          </a:p>
          <a:p>
            <a:r>
              <a:rPr lang="ru-RU" sz="1600" dirty="0" smtClean="0">
                <a:latin typeface="Book Antiqua" panose="02040602050305030304" pitchFamily="18" charset="0"/>
              </a:rPr>
              <a:t>(</a:t>
            </a:r>
            <a:r>
              <a:rPr lang="ru-RU" sz="1600" dirty="0">
                <a:latin typeface="Book Antiqua" panose="02040602050305030304" pitchFamily="18" charset="0"/>
              </a:rPr>
              <a:t>N = 148).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67142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Результаты моделирования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040" y="5248833"/>
            <a:ext cx="5668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180340" algn="just">
              <a:spcAft>
                <a:spcPts val="0"/>
              </a:spcAft>
            </a:pPr>
            <a:r>
              <a:rPr lang="ru-RU" sz="1600" dirty="0">
                <a:latin typeface="Book Antiqua" panose="02040602050305030304" pitchFamily="18" charset="0"/>
                <a:ea typeface="Times New Roman" panose="02020603050405020304" pitchFamily="18" charset="0"/>
              </a:rPr>
              <a:t>Временной промежуток – 30 дней. При исходном </a:t>
            </a:r>
            <a:r>
              <a:rPr lang="ru-RU" sz="16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нефтяном загрязнении </a:t>
            </a:r>
            <a:r>
              <a:rPr lang="ru-RU" sz="1600" dirty="0">
                <a:latin typeface="Book Antiqua" panose="02040602050305030304" pitchFamily="18" charset="0"/>
                <a:ea typeface="Times New Roman" panose="02020603050405020304" pitchFamily="18" charset="0"/>
              </a:rPr>
              <a:t>(два нефтяных слика) получено снижение содержания сорбированной нефти на 40%, что соответствует процессу распространения нефти в водоеме </a:t>
            </a:r>
            <a:r>
              <a:rPr lang="ru-RU" sz="16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на </a:t>
            </a:r>
            <a:r>
              <a:rPr lang="ru-RU" sz="1600" dirty="0">
                <a:latin typeface="Book Antiqua" panose="02040602050305030304" pitchFamily="18" charset="0"/>
                <a:ea typeface="Times New Roman" panose="02020603050405020304" pitchFamily="18" charset="0"/>
              </a:rPr>
              <a:t>качественном и количественном уровнях.</a:t>
            </a:r>
          </a:p>
        </p:txBody>
      </p:sp>
    </p:spTree>
    <p:extLst>
      <p:ext uri="{BB962C8B-B14F-4D97-AF65-F5344CB8AC3E}">
        <p14:creationId xmlns:p14="http://schemas.microsoft.com/office/powerpoint/2010/main" val="3598453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58581" y="1622819"/>
            <a:ext cx="3501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Оценка погрешности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665944"/>
              </p:ext>
            </p:extLst>
          </p:nvPr>
        </p:nvGraphicFramePr>
        <p:xfrm>
          <a:off x="1153306" y="2130315"/>
          <a:ext cx="3609688" cy="65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9" name="Equation" r:id="rId3" imgW="3149600" imgH="596900" progId="Equation.DSMT4">
                  <p:embed/>
                </p:oleObj>
              </mc:Choice>
              <mc:Fallback>
                <p:oleObj name="Equation" r:id="rId3" imgW="3149600" imgH="596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306" y="2130315"/>
                        <a:ext cx="3609688" cy="6592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7630" y="5106231"/>
            <a:ext cx="523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Критерий качества калибровки и верификации </a:t>
            </a:r>
          </a:p>
          <a:p>
            <a:pPr marL="0" indent="0" algn="ctr">
              <a:buNone/>
            </a:pPr>
            <a:r>
              <a:rPr lang="ru-RU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(коэффициент несовпадения Г.Тейла)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928812"/>
              </p:ext>
            </p:extLst>
          </p:nvPr>
        </p:nvGraphicFramePr>
        <p:xfrm>
          <a:off x="869930" y="5752204"/>
          <a:ext cx="38322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0" name="Equation" r:id="rId5" imgW="3098520" imgH="571320" progId="Equation.DSMT4">
                  <p:embed/>
                </p:oleObj>
              </mc:Choice>
              <mc:Fallback>
                <p:oleObj name="Equation" r:id="rId5" imgW="309852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30" y="5752204"/>
                        <a:ext cx="3832225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36271" y="2820158"/>
            <a:ext cx="5043759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C605F"/>
              </a:buClr>
              <a:buSzPct val="75000"/>
            </a:pPr>
            <a:r>
              <a:rPr kumimoji="1" lang="ru-RU" sz="1600" kern="0" dirty="0" smtClean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где          – </a:t>
            </a:r>
            <a:r>
              <a:rPr kumimoji="1" lang="ru-RU" sz="1600" kern="0" dirty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значение </a:t>
            </a:r>
            <a:r>
              <a:rPr kumimoji="1" lang="ru-RU" sz="1600" kern="0" dirty="0" smtClean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концентрации, </a:t>
            </a:r>
            <a:r>
              <a:rPr kumimoji="1" lang="ru-RU" sz="1600" kern="0" dirty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полученное на основе натурных измерений; </a:t>
            </a:r>
            <a:endParaRPr kumimoji="1" lang="ru-RU" sz="1600" kern="0" dirty="0" smtClean="0">
              <a:solidFill>
                <a:srgbClr val="080808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  <a:buClr>
                <a:srgbClr val="3C605F"/>
              </a:buClr>
              <a:buSzPct val="75000"/>
            </a:pPr>
            <a:r>
              <a:rPr kumimoji="1" lang="ru-RU" sz="1600" kern="0" dirty="0" smtClean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– </a:t>
            </a:r>
            <a:r>
              <a:rPr kumimoji="1" lang="ru-RU" sz="1600" kern="0" dirty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значение </a:t>
            </a:r>
            <a:r>
              <a:rPr kumimoji="1" lang="ru-RU" sz="1600" kern="0" dirty="0" smtClean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концентрации, </a:t>
            </a:r>
            <a:r>
              <a:rPr kumimoji="1" lang="ru-RU" sz="1600" kern="0" dirty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рассчитанное с помощью разработанного программного комплекса; </a:t>
            </a:r>
            <a:endParaRPr kumimoji="1" lang="ru-RU" sz="1600" kern="0" dirty="0" smtClean="0">
              <a:solidFill>
                <a:srgbClr val="080808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  <a:buClr>
                <a:srgbClr val="3C605F"/>
              </a:buClr>
              <a:buSzPct val="75000"/>
            </a:pPr>
            <a:r>
              <a:rPr kumimoji="1" lang="ru-RU" sz="1600" kern="0" dirty="0" smtClean="0">
                <a:solidFill>
                  <a:srgbClr val="080808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– число замеров.</a:t>
            </a:r>
            <a:endParaRPr kumimoji="1" lang="ru-RU" sz="1600" i="1" kern="0" dirty="0">
              <a:solidFill>
                <a:srgbClr val="080808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131965"/>
              </p:ext>
            </p:extLst>
          </p:nvPr>
        </p:nvGraphicFramePr>
        <p:xfrm>
          <a:off x="869099" y="2943767"/>
          <a:ext cx="498428" cy="270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1" name="Equation" r:id="rId7" imgW="355292" imgH="266469" progId="Equation.DSMT4">
                  <p:embed/>
                </p:oleObj>
              </mc:Choice>
              <mc:Fallback>
                <p:oleObj name="Equation" r:id="rId7" imgW="355292" imgH="2664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099" y="2943767"/>
                        <a:ext cx="498428" cy="2704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887715"/>
              </p:ext>
            </p:extLst>
          </p:nvPr>
        </p:nvGraphicFramePr>
        <p:xfrm>
          <a:off x="625807" y="3396870"/>
          <a:ext cx="281236" cy="2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2" name="Equation" r:id="rId9" imgW="203024" imgH="266469" progId="Equation.DSMT4">
                  <p:embed/>
                </p:oleObj>
              </mc:Choice>
              <mc:Fallback>
                <p:oleObj name="Equation" r:id="rId9" imgW="203024" imgH="2664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07" y="3396870"/>
                        <a:ext cx="281236" cy="2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064347"/>
              </p:ext>
            </p:extLst>
          </p:nvPr>
        </p:nvGraphicFramePr>
        <p:xfrm>
          <a:off x="523582" y="4192307"/>
          <a:ext cx="238776" cy="18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3" name="Equation" r:id="rId11" imgW="139639" imgH="152334" progId="Equation.DSMT4">
                  <p:embed/>
                </p:oleObj>
              </mc:Choice>
              <mc:Fallback>
                <p:oleObj name="Equation" r:id="rId11" imgW="139639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82" y="4192307"/>
                        <a:ext cx="238776" cy="1893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21358" y="5213595"/>
            <a:ext cx="533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а)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спутниковое изображение Азовского моря</a:t>
            </a:r>
            <a:r>
              <a:rPr lang="ru-RU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(НИЦ «Планета»)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;</a:t>
            </a:r>
            <a:b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б)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результаты работы ПК (динамика концентрации фитопланктона в Азовском море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/>
          <a:srcRect b="6939"/>
          <a:stretch/>
        </p:blipFill>
        <p:spPr>
          <a:xfrm>
            <a:off x="6121358" y="2317452"/>
            <a:ext cx="5189703" cy="24462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05406" y="88259"/>
            <a:ext cx="1127039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численных экспериментов по реконструкции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 «цветение» вод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мелководного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водоема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июль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12993" y="4809616"/>
            <a:ext cx="44918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а)</a:t>
            </a:r>
            <a:r>
              <a:rPr lang="en-US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</a:t>
            </a:r>
            <a:r>
              <a:rPr lang="ru-RU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16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б)</a:t>
            </a:r>
            <a:endParaRPr lang="ru-RU" sz="1600" dirty="0">
              <a:latin typeface="Book Antiqua" panose="020406020503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10558" y="1468931"/>
            <a:ext cx="5577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Сравнение результатов работы программного комплекса со спутниковыми 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данными</a:t>
            </a:r>
            <a:endParaRPr lang="ru-RU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56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3610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45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09" r="19062" b="53867"/>
          <a:stretch/>
        </p:blipFill>
        <p:spPr bwMode="auto">
          <a:xfrm>
            <a:off x="387505" y="1511008"/>
            <a:ext cx="6296930" cy="260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9324" y="112222"/>
            <a:ext cx="73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38726" y="4072830"/>
            <a:ext cx="379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а)</a:t>
            </a:r>
            <a:r>
              <a:rPr lang="en-US" sz="14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</a:t>
            </a:r>
            <a:r>
              <a:rPr lang="ru-RU" sz="1400" dirty="0" smtClean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б)</a:t>
            </a:r>
            <a:endParaRPr lang="ru-RU" sz="1400" dirty="0">
              <a:latin typeface="Book Antiqua" panose="020406020503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255" y="4590357"/>
            <a:ext cx="6463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а) спутниковый снимок Азовского моря в ультрафиолетовом спектре, </a:t>
            </a:r>
            <a:r>
              <a:rPr lang="en-US" sz="1400" dirty="0" smtClean="0">
                <a:latin typeface="Book Antiqua" panose="02040602050305030304" pitchFamily="18" charset="0"/>
              </a:rPr>
              <a:t>NASA</a:t>
            </a:r>
            <a:r>
              <a:rPr lang="ru-RU" sz="1400" dirty="0">
                <a:latin typeface="Book Antiqua" panose="0204060205030503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</a:rPr>
              <a:t>(</a:t>
            </a:r>
            <a:r>
              <a:rPr lang="en-US" sz="1400" dirty="0" smtClean="0">
                <a:latin typeface="Book Antiqua" panose="02040602050305030304" pitchFamily="18" charset="0"/>
                <a:hlinkClick r:id="rId6"/>
              </a:rPr>
              <a:t>http://veimages.gsfc.nasa.gov/1326/S1998282101838.jpg</a:t>
            </a:r>
            <a:r>
              <a:rPr lang="ru-RU" sz="1400" dirty="0" smtClean="0">
                <a:latin typeface="Book Antiqua" panose="02040602050305030304" pitchFamily="18" charset="0"/>
              </a:rPr>
              <a:t>)</a:t>
            </a:r>
            <a:r>
              <a:rPr lang="en-US" sz="1400" dirty="0" smtClean="0">
                <a:latin typeface="Book Antiqua" panose="02040602050305030304" pitchFamily="18" charset="0"/>
              </a:rPr>
              <a:t>;</a:t>
            </a:r>
          </a:p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б) результат моделирования с помощью ПК «</a:t>
            </a:r>
            <a:r>
              <a:rPr lang="en-US" sz="1400" dirty="0" smtClean="0">
                <a:latin typeface="Book Antiqua" panose="02040602050305030304" pitchFamily="18" charset="0"/>
              </a:rPr>
              <a:t>Azov3d</a:t>
            </a:r>
            <a:r>
              <a:rPr lang="ru-RU" sz="1400" dirty="0" smtClean="0">
                <a:latin typeface="Book Antiqua" panose="02040602050305030304" pitchFamily="18" charset="0"/>
              </a:rPr>
              <a:t>»: совместное распределение концентраций </a:t>
            </a:r>
            <a:r>
              <a:rPr lang="ru-RU" sz="1400" dirty="0" err="1" smtClean="0">
                <a:latin typeface="Book Antiqua" panose="02040602050305030304" pitchFamily="18" charset="0"/>
              </a:rPr>
              <a:t>синезеленой</a:t>
            </a:r>
            <a:r>
              <a:rPr lang="ru-RU" sz="1400" dirty="0" smtClean="0">
                <a:latin typeface="Book Antiqua" panose="02040602050305030304" pitchFamily="18" charset="0"/>
              </a:rPr>
              <a:t> и зеленой водорослей для временного интервала </a:t>
            </a:r>
            <a:r>
              <a:rPr lang="en-US" sz="1400" dirty="0" smtClean="0">
                <a:latin typeface="Book Antiqua" panose="02040602050305030304" pitchFamily="18" charset="0"/>
              </a:rPr>
              <a:t>T=</a:t>
            </a:r>
            <a:r>
              <a:rPr lang="ru-RU" sz="1400" dirty="0" smtClean="0">
                <a:latin typeface="Book Antiqua" panose="02040602050305030304" pitchFamily="18" charset="0"/>
              </a:rPr>
              <a:t>85 дней, начальное распределение полей течений при северном ветре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4554" y="1283068"/>
            <a:ext cx="494413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Book Antiqua" panose="02040602050305030304" pitchFamily="18" charset="0"/>
              </a:rPr>
              <a:t>Качественное соответствие полей хлорофилла и биомассы фитопланктона, восстановленных по спутниковым данным и рассчитанных по моделям.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Book Antiqua" panose="02040602050305030304" pitchFamily="18" charset="0"/>
              </a:rPr>
              <a:t>Высокая степень пространственной согласованности гидрофизических и гидробиологических показателей.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Book Antiqua" panose="02040602050305030304" pitchFamily="18" charset="0"/>
              </a:rPr>
              <a:t>При тестировании эффективности работы ПК использовались пакеты прикладных программ и библиотеки: </a:t>
            </a:r>
            <a:r>
              <a:rPr lang="en-US" sz="1500" dirty="0" err="1" smtClean="0">
                <a:latin typeface="Book Antiqua" panose="02040602050305030304" pitchFamily="18" charset="0"/>
              </a:rPr>
              <a:t>OpenFoam</a:t>
            </a:r>
            <a:r>
              <a:rPr lang="en-US" sz="1500" dirty="0" smtClean="0">
                <a:latin typeface="Book Antiqua" panose="02040602050305030304" pitchFamily="18" charset="0"/>
              </a:rPr>
              <a:t> (</a:t>
            </a:r>
            <a:r>
              <a:rPr lang="en-US" sz="1500" dirty="0" err="1">
                <a:latin typeface="Book Antiqua" panose="02040602050305030304" pitchFamily="18" charset="0"/>
              </a:rPr>
              <a:t>OpenFoam</a:t>
            </a:r>
            <a:r>
              <a:rPr lang="en-US" sz="1500" dirty="0"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latin typeface="Book Antiqua" panose="02040602050305030304" pitchFamily="18" charset="0"/>
              </a:rPr>
              <a:t> </a:t>
            </a:r>
            <a:r>
              <a:rPr lang="en-US" sz="1500" dirty="0" smtClean="0">
                <a:latin typeface="Book Antiqua" panose="02040602050305030304" pitchFamily="18" charset="0"/>
              </a:rPr>
              <a:t>Foundation), </a:t>
            </a:r>
            <a:r>
              <a:rPr lang="ru-RU" sz="1500" dirty="0" smtClean="0">
                <a:latin typeface="Book Antiqua" panose="02040602050305030304" pitchFamily="18" charset="0"/>
              </a:rPr>
              <a:t>3</a:t>
            </a:r>
            <a:r>
              <a:rPr lang="en-US" sz="1500" dirty="0" smtClean="0">
                <a:latin typeface="Book Antiqua" panose="02040602050305030304" pitchFamily="18" charset="0"/>
              </a:rPr>
              <a:t>D STUDIO MAX, BLAS, LAPACK</a:t>
            </a:r>
            <a:r>
              <a:rPr lang="ru-RU" sz="1500" dirty="0" smtClean="0">
                <a:latin typeface="Book Antiqua" panose="02040602050305030304" pitchFamily="18" charset="0"/>
              </a:rPr>
              <a:t> и др.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Book Antiqua" panose="02040602050305030304" pitchFamily="18" charset="0"/>
              </a:rPr>
              <a:t>Групповой анализ экспериментальных данных проводился с помощью приложения </a:t>
            </a:r>
            <a:r>
              <a:rPr lang="en-US" sz="1500" dirty="0" smtClean="0">
                <a:latin typeface="Book Antiqua" panose="02040602050305030304" pitchFamily="18" charset="0"/>
              </a:rPr>
              <a:t>Hamster</a:t>
            </a:r>
            <a:r>
              <a:rPr lang="ru-RU" sz="1500" dirty="0" smtClean="0">
                <a:latin typeface="Book Antiqua" panose="02040602050305030304" pitchFamily="18" charset="0"/>
              </a:rPr>
              <a:t>, использующего базы научных обзоров, позволяющего проводить верификацию математических моделей, экспериментов и их реальных аналогов, сравнить </a:t>
            </a:r>
            <a:r>
              <a:rPr lang="ru-RU" sz="1600" dirty="0" smtClean="0">
                <a:latin typeface="Book Antiqua" panose="02040602050305030304" pitchFamily="18" charset="0"/>
              </a:rPr>
              <a:t>результаты схожих экспериментов.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09315" y="3420453"/>
            <a:ext cx="64889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3424" y="736233"/>
            <a:ext cx="10262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Сравнение результатов работы программного комплекса со спутниковыми 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данными</a:t>
            </a:r>
            <a:endParaRPr lang="ru-RU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70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46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30563" y="-90641"/>
            <a:ext cx="421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914400" y="321418"/>
            <a:ext cx="9913319" cy="6975720"/>
          </a:xfrm>
        </p:spPr>
        <p:txBody>
          <a:bodyPr>
            <a:noAutofit/>
          </a:bodyPr>
          <a:lstStyle/>
          <a:p>
            <a:pPr marL="0" indent="263525"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Разработаны пространственно-неоднородные математические модели гидробиологических процессов в мелководных системах,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описывающие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изменение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концентраций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фитопланктонных популяций с учетом адвективного и микротурбулентного движения водной среды, стоков и источников на границе, неравномерного распределения температуры и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солености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,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</a:rPr>
              <a:t>распределения загрязняющих веществ, включая нефть и нефтепродукты, с учетом гидродинамических и химико-биологических факторов, 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на основе которых были изучены процессы </a:t>
            </a:r>
            <a:r>
              <a:rPr lang="ru-RU" sz="1400" dirty="0" err="1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биоремедиации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sz="1400" dirty="0" err="1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фиторемедиции</a:t>
            </a:r>
            <a:r>
              <a:rPr lang="ru-RU" sz="1400" dirty="0" smtClean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нефтяных углеводородов в мелководном водоеме. </a:t>
            </a:r>
          </a:p>
          <a:p>
            <a:pPr marL="0" indent="263525"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При дискретизации моделей для повышения запаса устойчивости использовались явные </a:t>
            </a:r>
            <a:r>
              <a:rPr lang="ru-RU" sz="1400" dirty="0" err="1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регуляризованные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по </a:t>
            </a:r>
            <a:r>
              <a:rPr lang="ru-RU" sz="1400" dirty="0" err="1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Четверушкину</a:t>
            </a:r>
            <a:r>
              <a:rPr lang="ru-RU" sz="1400" dirty="0">
                <a:latin typeface="Book Antiqua" panose="02040602050305030304" pitchFamily="18" charset="0"/>
                <a:ea typeface="Tahoma" pitchFamily="34" charset="0"/>
                <a:cs typeface="Tahoma" pitchFamily="34" charset="0"/>
              </a:rPr>
              <a:t> Б.Н. схемы и схемы повышенного порядка точности с учетом заполненности  расчетных ячеек, что позволило существенно повысить точность моделирования и сократить время вычислений.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Получены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распределения концентраций трех видов фитопланктона (зеленых, </a:t>
            </a:r>
            <a:r>
              <a:rPr lang="ru-RU" sz="1400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синезеленых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 и диатомовых водорослей) с учетом влияния внешних и внутренних факторов на динамику их развития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263525" algn="just">
              <a:lnSpc>
                <a:spcPct val="100000"/>
              </a:lnSpc>
              <a:spcBef>
                <a:spcPts val="0"/>
              </a:spcBef>
            </a:pPr>
            <a:r>
              <a:rPr lang="en-US" sz="1400" dirty="0" err="1" smtClean="0">
                <a:latin typeface="Book Antiqua" panose="02040602050305030304" pitchFamily="18" charset="0"/>
              </a:rPr>
              <a:t>Разработан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</a:rPr>
              <a:t>программный модуль, интегрированный в ПК «</a:t>
            </a:r>
            <a:r>
              <a:rPr lang="en-US" sz="1400" dirty="0" smtClean="0">
                <a:latin typeface="Book Antiqua" panose="02040602050305030304" pitchFamily="18" charset="0"/>
              </a:rPr>
              <a:t>Azov3d</a:t>
            </a:r>
            <a:r>
              <a:rPr lang="ru-RU" sz="1400" dirty="0" smtClean="0">
                <a:latin typeface="Book Antiqua" panose="02040602050305030304" pitchFamily="18" charset="0"/>
              </a:rPr>
              <a:t>», 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ru-RU" sz="1400" dirty="0" smtClean="0">
                <a:latin typeface="Book Antiqua" panose="02040602050305030304" pitchFamily="18" charset="0"/>
              </a:rPr>
              <a:t>позволяющий прогнозировать сценарии развития мелководных </a:t>
            </a:r>
            <a:r>
              <a:rPr lang="en-US" sz="1400" dirty="0" err="1" smtClean="0">
                <a:latin typeface="Book Antiqua" panose="02040602050305030304" pitchFamily="18" charset="0"/>
              </a:rPr>
              <a:t>экосистем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err="1" smtClean="0">
                <a:latin typeface="Book Antiqua" panose="02040602050305030304" pitchFamily="18" charset="0"/>
              </a:rPr>
              <a:t>на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err="1" smtClean="0">
                <a:latin typeface="Book Antiqua" panose="02040602050305030304" pitchFamily="18" charset="0"/>
              </a:rPr>
              <a:t>примере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err="1" smtClean="0">
                <a:latin typeface="Book Antiqua" panose="02040602050305030304" pitchFamily="18" charset="0"/>
              </a:rPr>
              <a:t>Азов</a:t>
            </a:r>
            <a:r>
              <a:rPr lang="ru-RU" sz="1400" dirty="0" err="1" smtClean="0">
                <a:latin typeface="Book Antiqua" panose="02040602050305030304" pitchFamily="18" charset="0"/>
              </a:rPr>
              <a:t>ского</a:t>
            </a:r>
            <a:r>
              <a:rPr lang="ru-RU" sz="1400" dirty="0" smtClean="0">
                <a:latin typeface="Book Antiqua" panose="02040602050305030304" pitchFamily="18" charset="0"/>
              </a:rPr>
              <a:t> моря в случае аварийного загрязнения</a:t>
            </a:r>
            <a:r>
              <a:rPr lang="en-US" sz="1400" dirty="0" smtClean="0">
                <a:latin typeface="Book Antiqua" panose="02040602050305030304" pitchFamily="18" charset="0"/>
              </a:rPr>
              <a:t>. </a:t>
            </a:r>
            <a:r>
              <a:rPr lang="ru-RU" sz="1400" dirty="0" smtClean="0">
                <a:latin typeface="Book Antiqua" panose="02040602050305030304" pitchFamily="18" charset="0"/>
              </a:rPr>
              <a:t>Ч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исленно реализованы предложенные взаимосвязанные гидробиологические модели на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основе разработанных параллельных алгоритмов, адаптированных для гибридных вычислительных систем с использованием архитектуры NVIDIA CUDA.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Разработанная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модификация формата хранения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элементов разреженной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матрицы системы сеточных уравнений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CSR1S позволяет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повысить производительность вычислительной системы с общей памятью при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передаче данных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между узлами. Проведены вычислительные эксперименты по исследованию зависимости времени исполнения алгоритма для CSR1S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в результате которого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установлена эффективность реализации алгоритма,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использующий параллельные вычисления на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CPU, по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сравнению с последовательным алгоритмом и алгоритмом, использующим NVIDIA CUDA.</a:t>
            </a:r>
          </a:p>
          <a:p>
            <a:pPr marL="0" indent="263525" algn="just" hangingPunct="0">
              <a:lnSpc>
                <a:spcPct val="100000"/>
              </a:lnSpc>
              <a:spcBef>
                <a:spcPts val="0"/>
              </a:spcBef>
              <a:tabLst>
                <a:tab pos="405289" algn="l"/>
              </a:tabLst>
            </a:pP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Разработанные технологии моделировани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я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 позволяют решать задачи водной экологии,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проводить численные эксперименты при различных гидрометеорологических ситуациях,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анализ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и прогноз экологической обстановки водных систем в условиях индустриальных и климатических вызовов с большей эффективностью, в отличие от существующих комплексов программ: применение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разработанных параллельных технологий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позволило сократить время решения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задач </a:t>
            </a:r>
            <a:r>
              <a:rPr lang="ru-RU" sz="1400" dirty="0">
                <a:latin typeface="Book Antiqua" panose="02040602050305030304" pitchFamily="18" charset="0"/>
                <a:ea typeface="Times New Roman" panose="02020603050405020304" pitchFamily="18" charset="0"/>
              </a:rPr>
              <a:t>и сохранить требуемую точность моделирования </a:t>
            </a:r>
            <a:r>
              <a:rPr lang="ru-RU" sz="1400" dirty="0" smtClean="0">
                <a:latin typeface="Book Antiqua" panose="02040602050305030304" pitchFamily="18" charset="0"/>
                <a:ea typeface="Times New Roman" panose="02020603050405020304" pitchFamily="18" charset="0"/>
              </a:rPr>
              <a:t>гидробиологических процессов. </a:t>
            </a:r>
            <a:r>
              <a:rPr lang="ru-RU" sz="1400" dirty="0" smtClean="0">
                <a:latin typeface="Book Antiqua" panose="02040602050305030304" pitchFamily="18" charset="0"/>
              </a:rPr>
              <a:t>Разработанный ПК может использоваться научно-исследовательскими институтами, природоохранными службами, а также рыбными хозяйствами для прогнозирования и изучения опасных явлений и катастроф с учетом природных и техногенных факторов, на </a:t>
            </a:r>
            <a:r>
              <a:rPr lang="ru-RU" sz="1400" dirty="0">
                <a:latin typeface="Book Antiqua" panose="02040602050305030304" pitchFamily="18" charset="0"/>
              </a:rPr>
              <a:t>них влияющих, для разработки схем оптимального природопользования, а также охраны уникальных природных водных объектов</a:t>
            </a:r>
            <a:r>
              <a:rPr lang="ru-RU" sz="1400" dirty="0" smtClean="0"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713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7382" y="44624"/>
            <a:ext cx="11391055" cy="3985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публикации по теме исследования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(Scopus)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4985" y="1717363"/>
            <a:ext cx="10197499" cy="240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3168-2C14-4B62-8EBA-273950701411}" type="slidenum"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439772" y="673749"/>
            <a:ext cx="9347924" cy="5832648"/>
          </a:xfrm>
        </p:spPr>
        <p:txBody>
          <a:bodyPr>
            <a:noAutofit/>
          </a:bodyPr>
          <a:lstStyle/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Litvinov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V.N.,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A.E.,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Atayan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A.M.,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Kuznetsova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I.Y. Mathematical modeling of hydrodynamics problems of the Azov Sea on a multiprocessor computer system // Computer Research and Modeling, 2024, vol. 16, no. 3, pp.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647–672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A.V.,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Kuznetsova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I.Y.,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Rakhimbaeva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E.O.,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Porksheyan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M.V. Investigation of the Approximation Error of the Difference Scheme for the Mathematical Model of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Hydrodynamics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Lobachevskii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of Mathematics, 2023, 44(5),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1839–1846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Development and numerical implementation of an algorithm for simulation the pollutant transport in water environment taking into account their destruction and deposition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E3S Web of Conferences, 2022, 363, 02030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A.I.,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Kuznetsova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I.Y. et al. Regularized Difference Scheme for Solving Hydrodynamic Problems. Math Models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(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745–754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Sidoryakina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Sufficient Conditions for the Existence and Uniqueness of the Solution of the Dynamics of Biogeochemical Cycles in Coastal Systems Problem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(12), №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2092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2022)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10.3390/math10122092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A.I,.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Atayan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A.M., Litvinov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V.N.,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Yu.V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A.E.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Supercomputer simulation of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hydrobiological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of coastal systems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Math. Models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14:4 (2022), 677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690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Litvinov, 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Gracheva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Rudenko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Optimization of the Computational Process for Solving Grid Equations on a Heterogeneous Computing System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Computer and Information Science, 1618 CCIS, (2022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73-84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DOI: 10.1007/978-3-031-11623-0_6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Y.V.,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Leontyev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A.L.,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A.A.,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A.V. Mathematical modeling of phytoplankton populations evolution in the Azov Sea // Journal of Physics: Conference Series, 2021, 1745(1), 012118.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Leontyev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A.L.,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Chumak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M.I.,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Chumak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I.V. Application of FPGA technologies for modeling hydrophysical processes in reservoirs with complex bottom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IOP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 Series: Materials Science and Engineering, 1029 (1), №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012076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Nikitina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Litvinov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Mathematical Modeling of Sustainable Coastal Systems Development Scenarios Based on Game-Theoretic Concepts of Hierarchical Management Using Supercomputer Technologies // Communications in Computer and Information Science, 2020, Vol. 1331, pp. 249–260.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Nikitina, 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Y., Litvinov, 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Mathematical Modeling of the Hydrodynamic Processes of Shallow Water Taking into Account the Processes of Salt and Heat Transfer // Proceedings of ITNT 2020 - 6th IEEE International Conference on Information Technology and Nanotechnology, 2020, 9253196.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A.I.,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A.E., 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A.A., Litvinov V.N., Nikitina A.V.,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Leontyev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A.L. Using supercomputer technologies to research the influence of abiotic factors on the biogeochemical cycle variability in the Azov sea // Communications in Computer and Information Science, 2020, Vol. 1263 CCIS, pp. 209-223. 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Software implementation of the spread of pollutants problem in air and water environments on super-computers // AIP Conference Proceedings, 2019, Vol. 2188, 050026. </a:t>
            </a:r>
          </a:p>
          <a:p>
            <a:pPr marL="228600" indent="-2286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A.I.,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A.E., Nikitina, A.V.,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A.A.,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Y.V. Application of High-Performance Computing for Modeling the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Hydrobiological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in Shallow Water // Communications in Computer and Information Science, 2019, Vol. 1129 CCIS, pp. 166-181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4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3168-2C14-4B62-8EBA-273950701411}" type="slidenum"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48</a:t>
            </a:fld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861" y="845648"/>
            <a:ext cx="10668228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Белова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Ю.В., Чистяков А.Е., Филина А.А., Никитина А.В. Прогноз изменения концентрации летнего фитопланктона на основе методов усвоения спутниковых данных // Вестник Воронежского государственного университета. Серия: Системный анализ и информационные технологии. 2024. № 3. С. 33-49.  DOI: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10.17308/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sait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/1995-5499/2024/3/33-49.</a:t>
            </a: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Белова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Ю.В., Никитина А.В. Применение методов усвоения данных наблюдений для моделирования распространения загрязняющих веществ в водоеме и управления устойчивым развитием // Безопасность техногенных и природных систем. 2024. Т. 8. № 3. С. 39-48. DOI: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10.23947/2541-9129-2024-8-3-39-48.</a:t>
            </a: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Лященко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Т.В., Чистяков А.Е., Никитина А.В. Моделирование процесса распространения загрязнения водной экосистемы фосфатами //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Computational Mathematics and Information Technologies. 2023.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Т. 7. № 4. С. 47-53.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DOI: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10.23947/2587-8999-2023-7-4-47-53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A.I., Litvinov V.N.,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Chistyakov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A.E.,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Nikitina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A.V.,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Gracheva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N.N.,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Rudenko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N.B. Solving grid equations using the alternating-triangular method on a graphics accelerator. Bulletin of the South Ural State University. Series: Computational Mathematics and Software Engineering. 2023.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Vol. 12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№ 2. pp. 78-92. DOI: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10.14529/cmse230204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Никитина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А.В., Белова Ю.В., Филина А.А. Создание комплекса программных средств прогнозного моделирования динамики биогеохимических циклов в мелководном водоеме с учетом кислородного режима. Вестник Российского нового университета. Серия: Сложные системы: модели, анализ и управление. 2023. № 2. С. 29-43. DOI: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10.18137/RNU.V9187.23.02.P.29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A.I.,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Chistyakov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A.E.,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Belova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Y.,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Epifanov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Nikitina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A.V. Research of the Mechanism of External Hormonal Regulation of the Development of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Phyto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- and Zooplankton Populations Using Supercomputer Technologies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Communications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in Computer and Information Science, 1437,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211-227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(2021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10.1007/978-3-030-81691-9_15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Gushchin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V.A.,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A.I.,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Nikitina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A.V.,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Chistyakov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A.E.,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Semenyakina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A.A. A Model of Transport and Transformation of Biogenic Elements in the Coastal System and Its Numerical Implementation // Computational Mathematics and Mathematical Physics, 2018, Vol. 58, No. 8, pp. 1316–1333. DOI: 10.1134/S0965542518080092.</a:t>
            </a: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V.A.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Gushchin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A.I.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A.E.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Chistyakov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S.V.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Protsenko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The three-dimensional mathematical model for numerical investigation of coastal wave processes. 18th International Scientific Conference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onEarth&amp;Geo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Sciences (SGEM2018), 30.06.2018 - 08.07.2018,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Albena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Resort, Bulgaria. Informatics,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Geoinformatics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Remoute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Sensing, Conference Proceedings,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I8, issue 2.2, pp. 499-506.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Sukhinov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A.I.,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Chistyakov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A.E.,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Y.V. The difference scheme for the two-dimensional convection-diffusion problem for large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peclet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numbers // MATEC Web of Conferences, 2018, Vol. 226, 04030.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A.I.,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Chistyakov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A.E.,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Sidoryakina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V.V. (2018) Parallel Solution of Sediment and Suspension Transportation Problems on the Basis of Explicit Schemes. In: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Sokolinsky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L.,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Zymbler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M. 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 Parallel Computational Technologies. PCT 2018. Communications in Computer and Information Science,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910. Springer, Cham. DOI https://doi.org/10.1007/978-3-319-99673-8_22.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A.I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Sukhinov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A.V.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Nikitina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V.V.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Sidoryakina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A. A.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Semenyakina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Justification and modeling of the turbulent exchange coefficients of reservoirs on the basis of stochastic method // ABSTRACTS OF TALKS GIVEN AT THE 2ND INTERNATIONAL CONFERENCE ON STOCHASTIC METHODS / THEORY PROBAB. APPL. c_ 2018 Society for Industrial and Applied Mathematics Vol. 62, No. 4, pp. 640–674 (667).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Clr>
                <a:schemeClr val="accent1"/>
              </a:buClr>
              <a:buFont typeface="+mj-lt"/>
              <a:buAutoNum type="arabicPeriod" startAt="14"/>
            </a:pP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Alla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Nikitin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а,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Ludmila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Kravchenko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Semenov,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Yuliya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Belova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Alena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Semenyakina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Modeling of production and destruction processes in coastal systems on a supercomputer // MATEC Web of 22, 04025 (2018), Volume 226 (2018) https://doi.org/10.1051/matecconf/201822, DTS-2018.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DOI:10Conferences.1051/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matecconf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201822604025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7382" y="44624"/>
            <a:ext cx="11391055" cy="3985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публикации по теме исследования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3168-2C14-4B62-8EBA-273950701411}" type="slidenum"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49</a:t>
            </a:fld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136316" y="260648"/>
            <a:ext cx="10058400" cy="2880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388" indent="-179388" algn="ctr">
              <a:spcBef>
                <a:spcPts val="0"/>
              </a:spcBef>
            </a:pP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Монографии, свидетельства</a:t>
            </a:r>
            <a:endParaRPr lang="ru-RU" sz="3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8742" y="872129"/>
            <a:ext cx="91935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А.И., Чистяков А.Е., Никитина А.В., Белова Ю.В. Решение задачи переноса веществ при больших числах Пекле // Свидетельство об официальной регистрации программы для ЭВМ № 2018613121, РФ. Зарегистрировано в Реестре программ для ЭВМ 09.01.2018 г.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А.И., Чистяков А.Е., Никитина А.В., Белова Ю.В. Решение задачи переноса веществ при больших числах Пекле // Свидетельство об официальной регистрации программы для ЭВМ № 2018613121, РФ. Зарегистрировано в Реестре программ для ЭВМ 02.03.2018 г.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А.И., Чистяков А.Е., Проценко С.В. Решение трехмерной математической модельной задачи выхода волны на берег // Свидетельство об официальной регистрации программы для ЭВМ № 2018613129, РФ. Зарегистрировано в Реестре программ для ЭВМ 10.01.2018 г.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А.И., Чистяков А.Е., Проценко С.В. Реализация математической модели гидродинамики со сложной геометрией расчетной области на прямоугольной сетке // Свидетельство об официальной регистрации программы для ЭВМ, № 2018664543, РФ. Дата государственной регистрации в Реестр программ для ЭВМ 19.11.2018 г.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А.И., Чистяков А.Е., Проценко С.В. Реализация линейной комбинации схем «кабаре» и крест для решения задач переноса при больших числах Пекле // Свидетельство об официальной регистрации программы для ЭВМ, № 2018664544, РФ. Дата государственной регистрации в Реестр программ для ЭВМ 19.11.2018 г.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Сухинов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А.И., Чистяков А.Е., Проценко Е.А. Решение задач вычислительной математики на ЭВМ // Донской государственный технический университет. Ростов-на Дону, 2019.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Литвинов В.Н., Филина А.А., Никитина А.В., Чистяков А.Е. Программа преобразования разрежённых матриц из формата CSR в модифицированный формат с повторяющейся последовательностью элементов CSR1S на графическом ускорителе с использованием технологии NVIDIA CUDA. Свидетельство о государственной регистрации программы для ЭВМ №2019666949. Зарегистрирована в Реестре программ для ЭВМ 17.12.19 г. (Правообладатель: ООО «НИЦ СЭ и НК»).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Литвинов В.Н., Никитина А.В., Чистяков А.Е., Филина А.А. Программа описания геометрии твёрдого деформируемого тела сложной формы. Свидетельство о государственной регистрации программы для ЭВМ №2019667244. Зарегистрирована в Реестре программ для ЭВМ 20.12.19 г. (Правообладатель: ООО «НИЦ СЭ и НК»).</a:t>
            </a:r>
          </a:p>
          <a:p>
            <a:pPr marL="87313" indent="-87313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Филина А.А., Чистяков А.Е., Никитина А.В., Литвинов В.Н. Программа построения трёхмерной неравномерной расчетной сетки для моделирования упругодеформированного состояния тела сложной формы методом конечных разностей. Свидетельство о государственной регистрации программы для ЭВМ №2019667605. Зарегистрирована в Реестре программ для ЭВМ 25.12.19г. (Правообладатель: ООО «НИЦ СЭ и НК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52294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Фитопланктон Азовского моря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384" y="624222"/>
            <a:ext cx="58607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В состав фитопланктона Азовского моря входят более 700 сотен видов и разновидностей микроскопических водорослей из разных систематических групп. Соотношение различных групп в одном и том же районе моря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сильно изменяется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в зависимости от сезона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года.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3" y="1600983"/>
            <a:ext cx="5690011" cy="2578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6819" y="4295963"/>
            <a:ext cx="4014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Доминирующие отделы микроводорослей в Азовском </a:t>
            </a:r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море, 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2001 г.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99200" y="731739"/>
            <a:ext cx="58045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У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синезеленых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водорослей, регулярно развивающихся на акватории Таганрогского залива,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доказано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наличие токсинов у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следующих видов: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 </a:t>
            </a:r>
            <a:r>
              <a:rPr lang="en-US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Anabaena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flos-aquae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Anabaena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knipowitschii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Usachev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Aphanizomenon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flos-aquae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Microcystis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aeruginosa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Nodularia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spumigena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Mertens</a:t>
            </a:r>
            <a:r>
              <a:rPr lang="ru-RU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Microcystis</a:t>
            </a:r>
            <a:r>
              <a:rPr lang="en-US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pulverea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10" y="1974065"/>
            <a:ext cx="4169690" cy="28739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82133" y="4920783"/>
            <a:ext cx="3982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Потенциально токсичные </a:t>
            </a:r>
            <a:endParaRPr lang="ru-RU" sz="1400" b="1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400" b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синезеленые</a:t>
            </a:r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водоросли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99200" y="5468634"/>
            <a:ext cx="5804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Учитывая регулярное и массовое развитие </a:t>
            </a:r>
            <a:r>
              <a:rPr lang="ru-RU" sz="1400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Microcystis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(выделяет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яд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микроцистин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гепатотоксическое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вещество,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вызывающее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изменения в двигательной активности рыб,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негативно сказывающееся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на их кормовом и репродуктивном поведении), вся акватория Таганрогского залива относится к районам возможного экологического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бедствия.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2524" y="4935691"/>
            <a:ext cx="5724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Для фитопланктона Азовского моря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характерно присутствие видов-вселенцев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(аллохтонных видов), особенно в южном районе моря, находящемся под 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влиянием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водообмена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с Чёрным морем. Особенно опасны инвазии токсичных планктонных микроводорослей (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динофитовых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–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Alexandrium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tamarense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ru-RU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/>
            </a:r>
            <a:br>
              <a:rPr lang="ru-RU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</a:br>
            <a:r>
              <a:rPr lang="en-US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.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ostenfeldii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Dinophysis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acuminata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Clap. et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Lachm</a:t>
            </a:r>
            <a:r>
              <a:rPr lang="en-US" sz="14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диатомовых –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Pseudonitzschia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delicatissima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(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Hasle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)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Hasle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, P.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pungens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(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Grun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.)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Hasle</a:t>
            </a:r>
            <a:r>
              <a:rPr lang="en-US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рафидофитовых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–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Heterosigma</a:t>
            </a:r>
            <a:r>
              <a:rPr lang="en-US" sz="1400" i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akashiwo</a:t>
            </a:r>
            <a:r>
              <a:rPr lang="en-US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и др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.).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7067" y="6488504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743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3168-2C14-4B62-8EBA-273950701411}" type="slidenum"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95605" y="48098"/>
            <a:ext cx="10972800" cy="522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о регистрации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4985" y="1717363"/>
            <a:ext cx="10197499" cy="240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22" name="Рисунок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27" y="870603"/>
            <a:ext cx="1763507" cy="17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55" y="870603"/>
            <a:ext cx="1632181" cy="172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C:\Users\chistyakov\Desktop\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81" y="3089374"/>
            <a:ext cx="4868007" cy="272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83" y="4452617"/>
            <a:ext cx="1690680" cy="1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831" y="872639"/>
            <a:ext cx="1651879" cy="17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7" y="4452617"/>
            <a:ext cx="1803600" cy="17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62" y="911094"/>
            <a:ext cx="1624405" cy="17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9" y="902515"/>
            <a:ext cx="1632181" cy="17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1" y="850867"/>
            <a:ext cx="1651989" cy="17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0183" y="2728217"/>
            <a:ext cx="1928021" cy="1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8340983-E32F-4CBA-B4F5-2FE42BC0C5C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81051" y="4452617"/>
            <a:ext cx="1877408" cy="1724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9AAC0A78-63C7-4B56-9192-8EB1EA09C9F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43853" y="2668308"/>
            <a:ext cx="1716511" cy="1724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EE1A29F-F465-4BFB-A9FB-408F657BDD7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803557" y="2630226"/>
            <a:ext cx="1765052" cy="1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375" y="556641"/>
            <a:ext cx="8994710" cy="6301359"/>
          </a:xfrm>
          <a:prstGeom prst="rect">
            <a:avLst/>
          </a:prstGeom>
          <a:ln>
            <a:noFill/>
          </a:ln>
          <a:effectLst>
            <a:softEdge rad="1270000"/>
          </a:effectLst>
        </p:spPr>
      </p:pic>
      <p:sp>
        <p:nvSpPr>
          <p:cNvPr id="4" name="TextBox 3"/>
          <p:cNvSpPr txBox="1"/>
          <p:nvPr/>
        </p:nvSpPr>
        <p:spPr>
          <a:xfrm>
            <a:off x="2825795" y="1174031"/>
            <a:ext cx="6289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Book Antiqua" panose="02040602050305030304" pitchFamily="18" charset="0"/>
              </a:rPr>
              <a:t>Благодарю за внимание!</a:t>
            </a:r>
            <a:endParaRPr lang="ru-RU" sz="4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9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033" y="696854"/>
            <a:ext cx="5791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В холодный период года (с осени по весну) и в открытой части моря, и в Таганрогском заливе преобладают диатомовые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водоросли (</a:t>
            </a:r>
            <a:r>
              <a:rPr lang="en-US" sz="1600" i="1" dirty="0" err="1">
                <a:latin typeface="Book Antiqua" panose="02040602050305030304" pitchFamily="18" charset="0"/>
              </a:rPr>
              <a:t>Skeletonema</a:t>
            </a:r>
            <a:r>
              <a:rPr lang="en-US" sz="1600" i="1" dirty="0">
                <a:latin typeface="Book Antiqua" panose="02040602050305030304" pitchFamily="18" charset="0"/>
              </a:rPr>
              <a:t> </a:t>
            </a:r>
            <a:r>
              <a:rPr lang="en-US" sz="1600" i="1" dirty="0" err="1" smtClean="0">
                <a:latin typeface="Book Antiqua" panose="02040602050305030304" pitchFamily="18" charset="0"/>
              </a:rPr>
              <a:t>costatum</a:t>
            </a:r>
            <a:r>
              <a:rPr lang="ru-RU" sz="1600" i="1" dirty="0">
                <a:latin typeface="Book Antiqua" panose="02040602050305030304" pitchFamily="18" charset="0"/>
              </a:rPr>
              <a:t>, </a:t>
            </a:r>
            <a:r>
              <a:rPr lang="en-US" sz="1600" i="1" dirty="0" err="1">
                <a:latin typeface="Book Antiqua" panose="02040602050305030304" pitchFamily="18" charset="0"/>
              </a:rPr>
              <a:t>Coscinodiscus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).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81700" y="689379"/>
            <a:ext cx="6210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Летом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 открытой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части моря появляются «посетители» из Чёрного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моря, проникающие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с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течениями (</a:t>
            </a:r>
            <a:r>
              <a:rPr lang="ru-RU" sz="16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динофитовые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водоросли). Низкая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соленость вод Таганрогского залива лимитирует развитие морских и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солоноватоводных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динофлагеллят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 и диатомовых водорослей. В то же время высокое содержание биогенных элементов в водах залива исключительно благоприятно влияет на развитие зеленых и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синезеленых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водорослей, включая токсичные виды.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54" y="1598822"/>
            <a:ext cx="2332208" cy="1249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3" y="1573629"/>
            <a:ext cx="2158936" cy="12596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4615" y="2870196"/>
            <a:ext cx="5221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Скелетонема</a:t>
            </a:r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 </a:t>
            </a:r>
            <a:r>
              <a:rPr lang="ru-RU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</a:t>
            </a:r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Skeletonema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costatum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(</a:t>
            </a:r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Grev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.) Cleve)</a:t>
            </a:r>
            <a:r>
              <a:rPr lang="ru-RU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Клетки этого вида соединяются в длинные цепочки благодаря выростам, смыкающимся по принципу замка «молнии</a:t>
            </a:r>
            <a:r>
              <a:rPr lang="ru-RU" sz="1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»</a:t>
            </a:r>
            <a:r>
              <a:rPr lang="ru-RU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endParaRPr lang="ru-RU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r="51011"/>
          <a:stretch/>
        </p:blipFill>
        <p:spPr>
          <a:xfrm>
            <a:off x="463436" y="4017122"/>
            <a:ext cx="2137608" cy="14365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8855" y="5453704"/>
            <a:ext cx="2601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Conscinodiscus</a:t>
            </a:r>
            <a:r>
              <a:rPr lang="ru-RU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granii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Gough.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25213" y="5453704"/>
            <a:ext cx="2265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Conscinodiscus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gigas</a:t>
            </a:r>
            <a:r>
              <a:rPr lang="en-US" sz="1400" b="1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Ehr</a:t>
            </a:r>
            <a:r>
              <a:rPr lang="en-US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t="51665"/>
          <a:stretch/>
        </p:blipFill>
        <p:spPr>
          <a:xfrm>
            <a:off x="6424862" y="2703354"/>
            <a:ext cx="5132519" cy="17097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15695" y="4413088"/>
            <a:ext cx="5538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Массовые виды </a:t>
            </a:r>
            <a:r>
              <a:rPr lang="ru-RU" sz="14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динофитовых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 Азовского моря</a:t>
            </a:r>
            <a:endParaRPr lang="ru-RU" sz="1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50897"/>
          <a:stretch/>
        </p:blipFill>
        <p:spPr>
          <a:xfrm>
            <a:off x="2980132" y="4002574"/>
            <a:ext cx="2142590" cy="1436582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838200" y="52294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Фитопланктон Азовского моря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ассовые виды зеленых и эвгленовых водорослей Азовского мор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5" r="74399"/>
          <a:stretch/>
        </p:blipFill>
        <p:spPr bwMode="auto">
          <a:xfrm>
            <a:off x="7147885" y="4864306"/>
            <a:ext cx="2227543" cy="18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ссовые виды зеленых и эвгленовых водорослей Азовского мор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45747" r="44143"/>
          <a:stretch/>
        </p:blipFill>
        <p:spPr bwMode="auto">
          <a:xfrm>
            <a:off x="5331959" y="4683597"/>
            <a:ext cx="1639727" cy="21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Массовые виды зеленых и эвгленовых водорослей Азовского мор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5" t="45747"/>
          <a:stretch/>
        </p:blipFill>
        <p:spPr bwMode="auto">
          <a:xfrm>
            <a:off x="9574913" y="4798414"/>
            <a:ext cx="2122468" cy="18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82981" y="6251417"/>
            <a:ext cx="4148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Массовые виды зеленых </a:t>
            </a:r>
            <a:endParaRPr lang="ru-RU" sz="1400" b="1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и </a:t>
            </a:r>
            <a:r>
              <a:rPr lang="ru-RU" sz="14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эвгленовых</a:t>
            </a:r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 Азовского моря</a:t>
            </a:r>
            <a:endParaRPr lang="ru-RU" sz="1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923" y="6500949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84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52294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Фитопланктон Азовского моря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547" y="709857"/>
            <a:ext cx="42311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Токсичные водоросли в летний период захватывают всю акваторию Таганрогского залива, достигая высокой численности (от 300 до 500 млн клеток/м</a:t>
            </a:r>
            <a:r>
              <a:rPr lang="ru-RU" sz="1600" baseline="-25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) и биомассы (от десятков до сотен г/м</a:t>
            </a:r>
            <a:r>
              <a:rPr lang="ru-RU" sz="1600" baseline="-25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). </a:t>
            </a:r>
          </a:p>
          <a:p>
            <a:pPr algn="just"/>
            <a:endParaRPr lang="ru-RU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Наибольшие их скопления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– в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прибрежной зоне (до изобат 2–3 м), на мелководных, хорошо прогреваемых участках акватории, в районах крупных населенных пунктов, где высокая концентрация биогенных элементов (азот, фосфор).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Интенсивное перемешивание вод также оказывает на водоросли неблагоприятное воздействие.</a:t>
            </a:r>
          </a:p>
          <a:p>
            <a:pPr algn="just"/>
            <a:endParaRPr lang="ru-RU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Пик развития </a:t>
            </a:r>
            <a:r>
              <a:rPr lang="ru-RU" sz="16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синезеленых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–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июль-август. </a:t>
            </a:r>
          </a:p>
          <a:p>
            <a:pPr algn="just"/>
            <a:endParaRPr lang="ru-RU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Направление распространения </a:t>
            </a:r>
            <a:r>
              <a:rPr lang="ru-RU" sz="16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синезеленых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 – от восточной части залива к западной.</a:t>
            </a:r>
            <a:endParaRPr lang="ru-RU" sz="1600" b="0" i="0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28" y="872638"/>
            <a:ext cx="7636472" cy="50369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01700" y="599379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Book Antiqua" panose="02040602050305030304" pitchFamily="18" charset="0"/>
              </a:rPr>
              <a:t>Распределение потенциально токсичных и </a:t>
            </a:r>
            <a:r>
              <a:rPr lang="ru-RU" sz="16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динофитовых</a:t>
            </a:r>
            <a:r>
              <a:rPr lang="ru-RU" sz="1600" b="1" dirty="0">
                <a:solidFill>
                  <a:srgbClr val="000000"/>
                </a:solidFill>
                <a:latin typeface="Book Antiqua" panose="02040602050305030304" pitchFamily="18" charset="0"/>
              </a:rPr>
              <a:t> водорослей (в летне-осенний период)</a:t>
            </a:r>
            <a:endParaRPr lang="ru-RU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33789" y="6481093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0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8878" y="809871"/>
            <a:ext cx="57591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Влияние разных фракций нефти и нефтепродуктов на водоросли различно. Большим ингибирующим эффектом в отношении водорослей обладают ароматические углеводороды. Легкая фракция оказывает сильное, но кратковременное токсическое действие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en-US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indent="357188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Особи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, которые не погибают сразу, через некоторое время восстанавливают свои функции и продолжают развиваться. </a:t>
            </a:r>
            <a:endParaRPr lang="en-US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indent="357188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Тяжелые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фракции оказывают долговременное отрицательное воздействие на водоросли и приводят к необратимой гибели всех клеток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en-US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indent="357188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Токсичность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углеводородов по отношению к водорослям изменяется также в зависимости от возраста водорослей. Так, ауксоспоры диатомовых водорослей по сравнению с взрослыми клетками менее устойчивы к действию нефти.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9020" y="741289"/>
            <a:ext cx="518484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Действие нефти на морские водоросли определяется ее концентрацией в воде, длительностью воздействия и видовой чувствительностью водорослей к углеводородам нефти. </a:t>
            </a:r>
          </a:p>
          <a:p>
            <a:pPr indent="444500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Разные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виды морских планктонных и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бенто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-планктонных водорослей обладают разной устойчивостью/чувствительностью к 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нефти и нефтепродуктам. </a:t>
            </a:r>
            <a:endParaRPr lang="en-US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indent="444500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Большинство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видов морских диатомовых,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динофитовых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, золотистых и зеленых планктонных водорослей обладает очень высокой чувствительностью к сырой нефти – концентрации нефти, равные </a:t>
            </a:r>
            <a:b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0,01 – 1,0 мл/л, замедляют деление клеток и способствуют их гибели в течение пяти суток</a:t>
            </a:r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en-US" sz="1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indent="444500" algn="just"/>
            <a:r>
              <a:rPr lang="ru-RU" sz="1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Концентрации </a:t>
            </a: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нефти, превышающие 1 мл/л, вызывают гибель большинства изученных видов фитопланктона.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1283" y="48128"/>
            <a:ext cx="978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нефти на развитие фитопланктона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1923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8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384" y="4841744"/>
            <a:ext cx="2684434" cy="1769519"/>
          </a:xfrm>
          <a:prstGeom prst="rect">
            <a:avLst/>
          </a:prstGeom>
        </p:spPr>
      </p:pic>
      <p:pic>
        <p:nvPicPr>
          <p:cNvPr id="31746" name="Picture 2" descr="https://vsegda-pomnim.com/uploads/posts/2022-04/1651008564_60-vsegda-pomnim-com-p-razliv-nefti-v-more-foto-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78" y="5429008"/>
            <a:ext cx="1767453" cy="11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avatars.dzeninfra.ru/get-zen_doc/3985629/pub_6146f24723e2ec51eee96fe9_6146f367e8623024eb70756c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49" y="5150497"/>
            <a:ext cx="2782409" cy="14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6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7738"/>
            <a:ext cx="44323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73AE53-B546-4EC6-B584-4E505664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5" b="-788"/>
          <a:stretch/>
        </p:blipFill>
        <p:spPr>
          <a:xfrm>
            <a:off x="11452246" y="29906"/>
            <a:ext cx="732877" cy="698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28093"/>
          <a:stretch/>
        </p:blipFill>
        <p:spPr>
          <a:xfrm>
            <a:off x="10827720" y="42660"/>
            <a:ext cx="596986" cy="7239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228601" y="728460"/>
            <a:ext cx="10485009" cy="2619934"/>
          </a:xfrm>
          <a:prstGeom prst="roundRect">
            <a:avLst>
              <a:gd name="adj" fmla="val 2752"/>
            </a:avLst>
          </a:prstGeom>
          <a:solidFill>
            <a:srgbClr val="D3E7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dirty="0">
                <a:latin typeface="Book Antiqua" panose="02040602050305030304" pitchFamily="18" charset="0"/>
              </a:rPr>
              <a:t>разработка и исследование вычислительной структуры для математического моделирования гидробиологических процессов в мелководных системах, подобных Азово-Черноморскому бассейну, на основе современных информационных технологий и вычислительных методов для повышения точности прогнозного моделирования экологических ситуаций в акваториях в летний период, включая динамику фитопланктонных популяций в условиях нефтяного загрязнения. Для численного решения необходимо разработать консервативные разностные схемы высокого порядка точности с учетом степени заполнения ячеек на основе стохастического подхода для получения подробного описания гидрологического процесса на мелководье для заданного числа узлов используемой вычислительной сетки.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2791" y="3348394"/>
            <a:ext cx="44323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408070" y="3849785"/>
            <a:ext cx="10485010" cy="2871431"/>
          </a:xfrm>
          <a:prstGeom prst="roundRect">
            <a:avLst>
              <a:gd name="adj" fmla="val 2752"/>
            </a:avLst>
          </a:prstGeom>
          <a:solidFill>
            <a:srgbClr val="D3E7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dirty="0">
                <a:latin typeface="Book Antiqua" panose="02040602050305030304" pitchFamily="18" charset="0"/>
              </a:rPr>
              <a:t>Разработка моделей стохастических скоростей массопереноса включает в себя разработку модели скорости образования органического вещества (ОВ) в воде и моделей разрушения ОВ бактериями и фитопланктоном. Относительная скорость массопереноса рассматривалась как зависящая от климатических факторов, а также компонентов химико-биологической модели. Основным методом построения модели является подбор алгоритмов для расчета конкретных функций отклика (функций зависимости значений конкретного показателя от одного экологического фактора). Обобщенная функция отклика - это функции зависимости k-го значения или процесса от всех рассматриваемых факторов окружающей среды (комбинация конкретных функций отклика). Общая биомасса для каждого отдельного вида фитопланктона используется в качестве обобщенной функции отклика.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56120" y="6492875"/>
            <a:ext cx="2743200" cy="365125"/>
          </a:xfrm>
        </p:spPr>
        <p:txBody>
          <a:bodyPr/>
          <a:lstStyle/>
          <a:p>
            <a:fld id="{E44FC8B0-4911-47FF-B7B5-26EF4AE28D8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712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5171</Words>
  <Application>Microsoft Office PowerPoint</Application>
  <PresentationFormat>Произвольный</PresentationFormat>
  <Paragraphs>458</Paragraphs>
  <Slides>51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Тема Office</vt:lpstr>
      <vt:lpstr>Equation</vt:lpstr>
      <vt:lpstr>Формула</vt:lpstr>
      <vt:lpstr>10TH INTERNATIONAL CONFERENCE  ON STOCHASTIC METODS (ICSM-10)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Дискретизация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Консервативность схем повышенного порядка точности</vt:lpstr>
      <vt:lpstr>Сопоставление результатов расчета задачи транспорта веществ  на основе схем второго и четвертого порядков точности</vt:lpstr>
      <vt:lpstr>Сопоставление результатов расчета задачи транспорта веществ  на основе схем второго и четвертого порядков точности</vt:lpstr>
      <vt:lpstr>Сопоставление результатов расчета задачи транспорта веществ  на основе схем второго и четвертого порядков точности</vt:lpstr>
      <vt:lpstr>Исследование разностных схем.  Сопоставление результатов расчета задачи транспорта веществ  на основе схем второго и четвертого порядков точности</vt:lpstr>
      <vt:lpstr>Исследование разностных схем.  Сопоставление результатов расчета задачи транспорта веществ  на основе схем второго и четвертого порядков точности</vt:lpstr>
      <vt:lpstr>Решение задачи диффузии-конвекции  на последовательности сгущающихся сеток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реализация</vt:lpstr>
      <vt:lpstr>Презентация PowerPoint</vt:lpstr>
      <vt:lpstr>Презентация PowerPoint</vt:lpstr>
      <vt:lpstr>Презентация PowerPoint</vt:lpstr>
      <vt:lpstr>Использование архитектуры параллельных вычислений NVIDIA CUDA</vt:lpstr>
      <vt:lpstr>Модификация формата хранения данных</vt:lpstr>
      <vt:lpstr>Модификация формата хранения данных</vt:lpstr>
      <vt:lpstr>Презентация PowerPoint</vt:lpstr>
      <vt:lpstr>Презентация PowerPoint</vt:lpstr>
      <vt:lpstr>Результаты моделирования</vt:lpstr>
      <vt:lpstr>Презентация PowerPoint</vt:lpstr>
      <vt:lpstr>Презентация PowerPoint</vt:lpstr>
      <vt:lpstr>Презентация PowerPoint</vt:lpstr>
      <vt:lpstr>Основные публикации по теме исследования (Scopus)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Семенякина Алена</dc:creator>
  <cp:lastModifiedBy>Никитина Алла Валерьевна</cp:lastModifiedBy>
  <cp:revision>144</cp:revision>
  <dcterms:created xsi:type="dcterms:W3CDTF">2023-04-13T11:39:02Z</dcterms:created>
  <dcterms:modified xsi:type="dcterms:W3CDTF">2025-05-22T13:14:46Z</dcterms:modified>
</cp:coreProperties>
</file>