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0" r:id="rId3"/>
    <p:sldId id="260" r:id="rId4"/>
    <p:sldId id="264" r:id="rId5"/>
    <p:sldId id="272" r:id="rId6"/>
    <p:sldId id="274" r:id="rId7"/>
    <p:sldId id="26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3229" autoAdjust="0"/>
    <p:restoredTop sz="94713" autoAdjust="0"/>
  </p:normalViewPr>
  <p:slideViewPr>
    <p:cSldViewPr>
      <p:cViewPr varScale="1">
        <p:scale>
          <a:sx n="116" d="100"/>
          <a:sy n="116" d="100"/>
        </p:scale>
        <p:origin x="108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428EB2-C19C-4DB6-BE8A-28FB01D392E3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CCD1D-40A0-4A4C-B9DF-7E6640F34F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1315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CCD1D-40A0-4A4C-B9DF-7E6640F34F31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394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6632"/>
            <a:ext cx="8676456" cy="6624736"/>
          </a:xfrm>
        </p:spPr>
        <p:txBody>
          <a:bodyPr>
            <a:normAutofit/>
          </a:bodyPr>
          <a:lstStyle/>
          <a:p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Десятая Международная конференции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стохастическим 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методам (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МКСМ-10), 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посвященная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90-летию кафедры теории 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вероятностей МГУ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им. М.В. Ломоносова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Доклад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на тему: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b="1" dirty="0" smtClean="0"/>
              <a:t>Математическое моделирование и решение задач оптимизации в условиях стохастической неопределенности»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Чувенков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Анатолий Федорович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июня 2025,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Дивноморское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581128"/>
            <a:ext cx="8820472" cy="2160240"/>
          </a:xfrm>
        </p:spPr>
        <p:txBody>
          <a:bodyPr>
            <a:normAutofit/>
          </a:bodyPr>
          <a:lstStyle/>
          <a:p>
            <a:pPr algn="l"/>
            <a:endPara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Кафедра Высшей математики ДГТУ, Ростов-на-Дону</a:t>
            </a:r>
            <a:endParaRPr lang="ru-RU"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2128" y="404664"/>
            <a:ext cx="8003232" cy="41805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Содержание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b="1" dirty="0"/>
              <a:t>Постановка ССР - </a:t>
            </a:r>
            <a:r>
              <a:rPr lang="ru-RU" sz="2400" b="1" dirty="0" smtClean="0"/>
              <a:t>задачи в </a:t>
            </a:r>
            <a:r>
              <a:rPr lang="ru-RU" sz="2400" b="1" dirty="0"/>
              <a:t>условиях </a:t>
            </a:r>
            <a:r>
              <a:rPr lang="ru-RU" sz="2400" b="1" dirty="0" smtClean="0"/>
              <a:t>стохастической неопределенности.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400" b="1" dirty="0" smtClean="0"/>
              <a:t> </a:t>
            </a:r>
            <a:r>
              <a:rPr lang="ru-RU" sz="2400" b="1" dirty="0"/>
              <a:t>Задача составления кормового рациона минимальной стоимости в условиях стохастической неопределенности.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ru-RU" sz="2400" dirty="0" smtClean="0"/>
              <a:t>3.</a:t>
            </a:r>
            <a:r>
              <a:rPr lang="ru-RU" sz="2400" b="1" dirty="0"/>
              <a:t> Математическая модель задачи составления кормового рациона минимальной стоимости и гибридный алгоритм её решения.</a:t>
            </a:r>
            <a:r>
              <a:rPr lang="ru-RU" sz="2400" dirty="0" smtClean="0"/>
              <a:t>                                                                                                                         4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стохастической задачи оптимизации                     кормового рациона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4. Заключение.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2636" y="-315416"/>
            <a:ext cx="8483860" cy="936104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Постановка ССР(</a:t>
            </a:r>
            <a:r>
              <a:rPr lang="en-US" sz="2400" b="1" dirty="0" smtClean="0"/>
              <a:t>chance-constrained programming)</a:t>
            </a:r>
            <a:r>
              <a:rPr lang="ru-RU" sz="2400" b="1" dirty="0" smtClean="0"/>
              <a:t> </a:t>
            </a:r>
            <a:r>
              <a:rPr lang="ru-RU" sz="2400" b="1" dirty="0"/>
              <a:t>- </a:t>
            </a:r>
            <a:r>
              <a:rPr lang="ru-RU" sz="2400" b="1" dirty="0" smtClean="0"/>
              <a:t>задачи в </a:t>
            </a:r>
            <a:r>
              <a:rPr lang="ru-RU" sz="2400" b="1" dirty="0"/>
              <a:t>условиях </a:t>
            </a:r>
            <a:r>
              <a:rPr lang="ru-RU" sz="2400" b="1" dirty="0" smtClean="0"/>
              <a:t>стохастической неопределенности</a:t>
            </a:r>
            <a:r>
              <a:rPr lang="ru-RU" sz="2400" b="1" dirty="0"/>
              <a:t>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Содержимое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836712"/>
                <a:ext cx="8856984" cy="5760640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ru-RU" sz="2000" dirty="0" smtClean="0"/>
                  <a:t>    Пусть </a:t>
                </a:r>
                <a:r>
                  <a:rPr lang="en-US" sz="2000" dirty="0"/>
                  <a:t>x</a:t>
                </a:r>
                <a:r>
                  <a:rPr lang="ru-RU" sz="2000" dirty="0"/>
                  <a:t> = (</a:t>
                </a:r>
                <a:r>
                  <a:rPr lang="en-US" sz="2000" dirty="0"/>
                  <a:t>x</a:t>
                </a:r>
                <a:r>
                  <a:rPr lang="ru-RU" sz="2000" dirty="0"/>
                  <a:t>(1), </a:t>
                </a:r>
                <a:r>
                  <a:rPr lang="en-US" sz="2000" dirty="0"/>
                  <a:t>x</a:t>
                </a:r>
                <a:r>
                  <a:rPr lang="ru-RU" sz="2000" dirty="0"/>
                  <a:t>(2), …, </a:t>
                </a:r>
                <a:r>
                  <a:rPr lang="en-US" sz="2000" dirty="0"/>
                  <a:t>x</a:t>
                </a:r>
                <a:r>
                  <a:rPr lang="ru-RU" sz="2000" dirty="0"/>
                  <a:t>(</a:t>
                </a:r>
                <a:r>
                  <a:rPr lang="en-US" sz="2000" dirty="0"/>
                  <a:t>n</a:t>
                </a:r>
                <a:r>
                  <a:rPr lang="ru-RU" sz="2000" dirty="0"/>
                  <a:t>)) есть искомый вектор решений, y = (</a:t>
                </a:r>
                <a:r>
                  <a:rPr lang="en-US" sz="2000" dirty="0"/>
                  <a:t>y</a:t>
                </a:r>
                <a:r>
                  <a:rPr lang="ru-RU" sz="2000" dirty="0"/>
                  <a:t>(1), </a:t>
                </a:r>
                <a:r>
                  <a:rPr lang="en-US" sz="2000" dirty="0"/>
                  <a:t>y</a:t>
                </a:r>
                <a:r>
                  <a:rPr lang="ru-RU" sz="2000" dirty="0"/>
                  <a:t>(2), …, </a:t>
                </a:r>
                <a:r>
                  <a:rPr lang="en-US" sz="2000" dirty="0"/>
                  <a:t>y</a:t>
                </a:r>
                <a:r>
                  <a:rPr lang="ru-RU" sz="2000" dirty="0"/>
                  <a:t>(</a:t>
                </a:r>
                <a:r>
                  <a:rPr lang="en-US" sz="2000" dirty="0"/>
                  <a:t>n</a:t>
                </a:r>
                <a:r>
                  <a:rPr lang="ru-RU" sz="2000" dirty="0"/>
                  <a:t>)) – случайный вектор, координаты которого случайные </a:t>
                </a:r>
                <a:r>
                  <a:rPr lang="ru-RU" sz="2000" dirty="0" smtClean="0"/>
                  <a:t>величины, </a:t>
                </a:r>
                <a:r>
                  <a:rPr lang="en-US" sz="2000" dirty="0"/>
                  <a:t>f</a:t>
                </a:r>
                <a:r>
                  <a:rPr lang="ru-RU" sz="2000" dirty="0"/>
                  <a:t>(</a:t>
                </a:r>
                <a:r>
                  <a:rPr lang="en-US" sz="2000" dirty="0"/>
                  <a:t>x</a:t>
                </a:r>
                <a:r>
                  <a:rPr lang="ru-RU" sz="2000" dirty="0"/>
                  <a:t>, </a:t>
                </a:r>
                <a:r>
                  <a:rPr lang="en-US" sz="2000" dirty="0"/>
                  <a:t>y</a:t>
                </a:r>
                <a:r>
                  <a:rPr lang="ru-RU" sz="2000" dirty="0"/>
                  <a:t>) – </a:t>
                </a:r>
                <a:r>
                  <a:rPr lang="ru-RU" sz="2000" dirty="0" smtClean="0"/>
                  <a:t>целевая функция, </a:t>
                </a:r>
                <a:r>
                  <a:rPr lang="en-US" sz="2000" dirty="0"/>
                  <a:t>g</a:t>
                </a:r>
                <a:r>
                  <a:rPr lang="ru-RU" sz="2000" dirty="0"/>
                  <a:t>(</a:t>
                </a:r>
                <a:r>
                  <a:rPr lang="en-US" sz="2000" dirty="0"/>
                  <a:t>j</a:t>
                </a:r>
                <a:r>
                  <a:rPr lang="ru-RU" sz="2000" dirty="0"/>
                  <a:t>, </a:t>
                </a:r>
                <a:r>
                  <a:rPr lang="en-US" sz="2000" dirty="0"/>
                  <a:t>x</a:t>
                </a:r>
                <a:r>
                  <a:rPr lang="ru-RU" sz="2000" dirty="0"/>
                  <a:t>, </a:t>
                </a:r>
                <a:r>
                  <a:rPr lang="en-US" sz="2000" dirty="0"/>
                  <a:t>y</a:t>
                </a:r>
                <a:r>
                  <a:rPr lang="ru-RU" sz="2000" dirty="0"/>
                  <a:t>) ≤ 0 – случайные функции ограничений, </a:t>
                </a:r>
                <a:r>
                  <a:rPr lang="en-US" sz="2000" dirty="0"/>
                  <a:t>j</a:t>
                </a:r>
                <a:r>
                  <a:rPr lang="ru-RU" sz="2000" dirty="0"/>
                  <a:t> = 1, 2, …, </a:t>
                </a:r>
                <a:r>
                  <a:rPr lang="en-US" sz="2000" dirty="0" smtClean="0"/>
                  <a:t>m</a:t>
                </a:r>
                <a:r>
                  <a:rPr lang="ru-RU" sz="2000" dirty="0"/>
                  <a:t>.</a:t>
                </a:r>
                <a:r>
                  <a:rPr lang="ru-RU" sz="2000" dirty="0" smtClean="0"/>
                  <a:t> Задаем доверительные уровни </a:t>
                </a:r>
                <a:r>
                  <a:rPr lang="ru-RU" sz="2000" dirty="0"/>
                  <a:t>вероятности 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ru-RU" sz="20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ru-RU" sz="2000" i="1">
                        <a:latin typeface="Cambria Math" panose="02040503050406030204" pitchFamily="18" charset="0"/>
                      </a:rPr>
                      <m:t>𝑗</m:t>
                    </m:r>
                    <m:r>
                      <a:rPr lang="ru-RU" sz="20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ru-RU" sz="2000" dirty="0"/>
                  <a:t> 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 panose="02040503050406030204" pitchFamily="18" charset="0"/>
                      </a:rPr>
                      <m:t>∈(0, 1]</m:t>
                    </m:r>
                  </m:oMath>
                </a14:m>
                <a:r>
                  <a:rPr lang="ru-RU" sz="2000" dirty="0"/>
                  <a:t>  и получаем вероятностные ограничения    </a:t>
                </a:r>
                <a:r>
                  <a:rPr lang="en-US" sz="2000" dirty="0" err="1" smtClean="0"/>
                  <a:t>Pr</a:t>
                </a:r>
                <a:r>
                  <a:rPr lang="ru-RU" sz="2000" dirty="0"/>
                  <a:t>{ </a:t>
                </a:r>
                <a:r>
                  <a:rPr lang="en-US" sz="2000" dirty="0"/>
                  <a:t>g</a:t>
                </a:r>
                <a:r>
                  <a:rPr lang="ru-RU" sz="2000" dirty="0"/>
                  <a:t>(</a:t>
                </a:r>
                <a:r>
                  <a:rPr lang="en-US" sz="2000" dirty="0"/>
                  <a:t>j</a:t>
                </a:r>
                <a:r>
                  <a:rPr lang="ru-RU" sz="2000" dirty="0"/>
                  <a:t>, </a:t>
                </a:r>
                <a:r>
                  <a:rPr lang="en-US" sz="2000" dirty="0"/>
                  <a:t>x</a:t>
                </a:r>
                <a:r>
                  <a:rPr lang="ru-RU" sz="2000" dirty="0"/>
                  <a:t>, </a:t>
                </a:r>
                <a:r>
                  <a:rPr lang="en-US" sz="2000" dirty="0"/>
                  <a:t>y</a:t>
                </a:r>
                <a:r>
                  <a:rPr lang="ru-RU" sz="2000" dirty="0"/>
                  <a:t>) ≤ 0, </a:t>
                </a:r>
                <a:r>
                  <a:rPr lang="en-US" sz="2000" dirty="0"/>
                  <a:t>j</a:t>
                </a:r>
                <a:r>
                  <a:rPr lang="ru-RU" sz="2000" dirty="0"/>
                  <a:t> = 1, 2, …, </a:t>
                </a:r>
                <a:r>
                  <a:rPr lang="en-US" sz="2000" dirty="0"/>
                  <a:t>m </a:t>
                </a:r>
                <a:r>
                  <a:rPr lang="ru-RU" sz="2000" dirty="0"/>
                  <a:t>} ≥ 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ru-RU" sz="20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ru-RU" sz="2000" i="1">
                        <a:latin typeface="Cambria Math" panose="02040503050406030204" pitchFamily="18" charset="0"/>
                      </a:rPr>
                      <m:t>𝑗</m:t>
                    </m:r>
                    <m:r>
                      <a:rPr lang="ru-RU" sz="20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ru-RU" sz="2000" dirty="0"/>
                  <a:t>.</a:t>
                </a:r>
                <a:r>
                  <a:rPr lang="ru-RU" sz="2000" dirty="0" smtClean="0"/>
                  <a:t> Для </a:t>
                </a:r>
                <a:r>
                  <a:rPr lang="ru-RU" sz="2000" dirty="0"/>
                  <a:t>максимизации </a:t>
                </a:r>
                <a:r>
                  <a:rPr lang="ru-RU" sz="2000" dirty="0" smtClean="0"/>
                  <a:t>целевой функции используем модель оптимизации, введенную </a:t>
                </a:r>
                <a:r>
                  <a:rPr lang="ru-RU" sz="2000" dirty="0" err="1"/>
                  <a:t>Лю</a:t>
                </a:r>
                <a:r>
                  <a:rPr lang="ru-RU" sz="2000" dirty="0"/>
                  <a:t>  </a:t>
                </a:r>
                <a:r>
                  <a:rPr lang="ru-RU" sz="2000" dirty="0" err="1" smtClean="0"/>
                  <a:t>Баодином</a:t>
                </a:r>
                <a:r>
                  <a:rPr lang="en-US" sz="2000" dirty="0" smtClean="0"/>
                  <a:t> (1999; </a:t>
                </a:r>
                <a:r>
                  <a:rPr lang="ru-RU" sz="2000" dirty="0" err="1" smtClean="0"/>
                  <a:t>Чарнс</a:t>
                </a:r>
                <a:r>
                  <a:rPr lang="ru-RU" sz="2000" dirty="0" smtClean="0"/>
                  <a:t> и Купер, 1959):</a:t>
                </a:r>
                <a:r>
                  <a:rPr lang="ru-RU" sz="2000" dirty="0"/>
                  <a:t>					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ru-RU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ru-RU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m>
                                      <m:mPr>
                                        <m:mcs>
                                          <m:mc>
                                            <m:mcPr>
                                              <m:count m:val="3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ru-RU" sz="20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mPr>
                                      <m:mr>
                                        <m:e>
                                          <m:func>
                                            <m:funcPr>
                                              <m:ctrlPr>
                                                <a:rPr lang="en-US" sz="20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uncPr>
                                            <m:fName>
                                              <m:r>
                                                <m:rPr>
                                                  <m:sty m:val="p"/>
                                                  <m:brk m:alnAt="7"/>
                                                </m:rPr>
                                                <a:rPr lang="en-US" sz="2000" b="0" i="0" smtClean="0">
                                                  <a:latin typeface="Cambria Math" panose="02040503050406030204" pitchFamily="18" charset="0"/>
                                                </a:rPr>
                                                <m:t>m</m:t>
                                              </m:r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en-US" sz="2000" b="0" i="0" smtClean="0">
                                                  <a:latin typeface="Cambria Math" panose="02040503050406030204" pitchFamily="18" charset="0"/>
                                                </a:rPr>
                                                <m:t>ax</m:t>
                                              </m:r>
                                            </m:fName>
                                            <m:e>
                                              <m:r>
                                                <a:rPr lang="en-US" sz="20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 </m:t>
                                              </m:r>
                                              <m:r>
                                                <a:rPr lang="en-US" sz="20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𝑠</m:t>
                                              </m:r>
                                              <m:r>
                                                <a:rPr lang="en-US" sz="20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   при</m:t>
                                              </m:r>
                                            </m:e>
                                          </m:func>
                                        </m:e>
                                        <m:e>
                                          <m:func>
                                            <m:funcPr>
                                              <m:ctrlPr>
                                                <a:rPr lang="en-US" sz="20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uncPr>
                                            <m:fNam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en-US" sz="2000" b="0" i="0" smtClean="0">
                                                  <a:latin typeface="Cambria Math" panose="02040503050406030204" pitchFamily="18" charset="0"/>
                                                </a:rPr>
                                                <m:t>max</m:t>
                                              </m:r>
                                            </m:fName>
                                            <m:e>
                                              <m:r>
                                                <a:rPr lang="en-US" sz="20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</m:func>
                                        </m:e>
                                        <m:e/>
                                      </m:mr>
                                    </m:m>
                                  </m:e>
                                </m:mr>
                                <m:mr>
                                  <m:e>
                                    <m:r>
                                      <a:rPr lang="ru-RU" sz="2000" i="1">
                                        <a:latin typeface="Cambria Math" panose="02040503050406030204" pitchFamily="18" charset="0"/>
                                      </a:rPr>
                                      <m:t>при ограничениях: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r>
                                <m:rPr>
                                  <m:sty m:val="p"/>
                                </m:rPr>
                                <a:rPr lang="en-US" sz="2000"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  <m:r>
                                <a:rPr lang="ru-RU" sz="2000">
                                  <a:latin typeface="Cambria Math" panose="02040503050406030204" pitchFamily="18" charset="0"/>
                                </a:rPr>
                                <m:t>{</m:t>
                              </m:r>
                              <m:r>
                                <m:rPr>
                                  <m:sty m:val="p"/>
                                </m:rPr>
                                <a:rPr lang="ru-RU" sz="2000"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  <m:r>
                                <a:rPr lang="ru-RU" sz="200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en-US" sz="200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a:rPr lang="ru-RU" sz="200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m:rPr>
                                  <m:sty m:val="p"/>
                                </m:rPr>
                                <a:rPr lang="en-US" sz="2000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  <m:r>
                                <a:rPr lang="ru-RU" sz="2000">
                                  <a:latin typeface="Cambria Math" panose="02040503050406030204" pitchFamily="18" charset="0"/>
                                </a:rPr>
                                <m:t>) ≥</m:t>
                              </m:r>
                              <m:r>
                                <m:rPr>
                                  <m:sty m:val="p"/>
                                </m:rPr>
                                <a:rPr lang="ru-RU" sz="2000"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  <m:r>
                                <a:rPr lang="ru-RU" sz="2000">
                                  <a:latin typeface="Cambria Math" panose="02040503050406030204" pitchFamily="18" charset="0"/>
                                </a:rPr>
                                <m:t> } ≥ </m:t>
                              </m:r>
                              <m:r>
                                <a:rPr lang="ru-RU" sz="2000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</m:mr>
                          <m:mr>
                            <m:e>
                              <m:r>
                                <m:rPr>
                                  <m:sty m:val="p"/>
                                </m:rPr>
                                <a:rPr lang="en-US" sz="2000"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ru-RU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ru-RU" sz="200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000">
                                      <a:latin typeface="Cambria Math" panose="02040503050406030204" pitchFamily="18" charset="0"/>
                                    </a:rPr>
                                    <m:t>g</m:t>
                                  </m:r>
                                  <m:d>
                                    <m:dPr>
                                      <m:ctrlPr>
                                        <a:rPr lang="ru-RU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2000">
                                          <a:latin typeface="Cambria Math" panose="02040503050406030204" pitchFamily="18" charset="0"/>
                                        </a:rPr>
                                        <m:t>j</m:t>
                                      </m:r>
                                      <m:r>
                                        <a:rPr lang="ru-RU" sz="2000">
                                          <a:latin typeface="Cambria Math" panose="02040503050406030204" pitchFamily="18" charset="0"/>
                                        </a:rPr>
                                        <m:t>, 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2000">
                                          <a:latin typeface="Cambria Math" panose="02040503050406030204" pitchFamily="18" charset="0"/>
                                        </a:rPr>
                                        <m:t>x</m:t>
                                      </m:r>
                                      <m:r>
                                        <a:rPr lang="ru-RU" sz="2000">
                                          <a:latin typeface="Cambria Math" panose="02040503050406030204" pitchFamily="18" charset="0"/>
                                        </a:rPr>
                                        <m:t>, 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2000">
                                          <a:latin typeface="Cambria Math" panose="02040503050406030204" pitchFamily="18" charset="0"/>
                                        </a:rPr>
                                        <m:t>y</m:t>
                                      </m:r>
                                    </m:e>
                                  </m:d>
                                  <m:r>
                                    <a:rPr lang="ru-RU" sz="2000">
                                      <a:latin typeface="Cambria Math" panose="02040503050406030204" pitchFamily="18" charset="0"/>
                                    </a:rPr>
                                    <m:t>≤ 0,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000">
                                      <a:latin typeface="Cambria Math" panose="02040503050406030204" pitchFamily="18" charset="0"/>
                                    </a:rPr>
                                    <m:t>j</m:t>
                                  </m:r>
                                  <m:r>
                                    <a:rPr lang="ru-RU" sz="2000">
                                      <a:latin typeface="Cambria Math" panose="02040503050406030204" pitchFamily="18" charset="0"/>
                                    </a:rPr>
                                    <m:t> = 1, 2, …,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000"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  <m:r>
                                    <a:rPr lang="en-US" sz="200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  <m:r>
                                <a:rPr lang="ru-RU" sz="2000">
                                  <a:latin typeface="Cambria Math" panose="02040503050406030204" pitchFamily="18" charset="0"/>
                                </a:rPr>
                                <m:t>≥ </m:t>
                              </m:r>
                              <m:r>
                                <a:rPr lang="ru-RU" sz="20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  <m:d>
                                <m:dPr>
                                  <m:ctrlPr>
                                    <a:rPr lang="ru-RU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ru-RU" sz="2000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e>
                              </m:d>
                              <m:r>
                                <a:rPr lang="ru-RU" sz="20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ru-RU" sz="2000" dirty="0"/>
              </a:p>
              <a:p>
                <a:pPr marL="0" indent="0">
                  <a:buNone/>
                </a:pPr>
                <a:r>
                  <a:rPr lang="ru-RU" sz="2000" dirty="0" smtClean="0"/>
                  <a:t>где 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ru-RU" sz="2000" dirty="0"/>
                  <a:t> </a:t>
                </a:r>
                <a:r>
                  <a:rPr lang="ru-RU" sz="2000" dirty="0" smtClean="0"/>
                  <a:t>- известный доверительный уровень. Для решения этой </a:t>
                </a:r>
                <a:r>
                  <a:rPr lang="ru-RU" sz="2000" dirty="0" err="1" smtClean="0"/>
                  <a:t>максимаксной</a:t>
                </a:r>
                <a:r>
                  <a:rPr lang="ru-RU" sz="2000" dirty="0" smtClean="0"/>
                  <a:t> задачи разработан код гибридного алгоритма, объединяющий нейронные сети, статистическое моделирование и генетические алгоритмы.  </a:t>
                </a:r>
                <a:endParaRPr lang="ru-RU" sz="2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Содержимое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836712"/>
                <a:ext cx="8856984" cy="5760640"/>
              </a:xfrm>
              <a:blipFill rotWithShape="0">
                <a:blip r:embed="rId3"/>
                <a:stretch>
                  <a:fillRect l="-688" t="-529" r="-4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922114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>Задача </a:t>
            </a:r>
            <a:r>
              <a:rPr lang="ru-RU" sz="2700" b="1" dirty="0"/>
              <a:t>составления кормового рациона минимальной стоимости в условиях </a:t>
            </a:r>
            <a:r>
              <a:rPr lang="ru-RU" sz="2700" b="1" dirty="0" smtClean="0"/>
              <a:t>стохастической неопределенности.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323528" y="1124744"/>
            <a:ext cx="8820472" cy="573325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4500" dirty="0" smtClean="0"/>
              <a:t>Предположим</a:t>
            </a:r>
            <a:r>
              <a:rPr lang="ru-RU" sz="4500" dirty="0"/>
              <a:t>, что в кормовом рационе используются четыре вида сырья </a:t>
            </a:r>
            <a:r>
              <a:rPr lang="en-US" sz="4500" dirty="0"/>
              <a:t>x</a:t>
            </a:r>
            <a:r>
              <a:rPr lang="ru-RU" sz="4500" dirty="0"/>
              <a:t>(1),  </a:t>
            </a:r>
            <a:r>
              <a:rPr lang="en-US" sz="4500" dirty="0"/>
              <a:t>x</a:t>
            </a:r>
            <a:r>
              <a:rPr lang="ru-RU" sz="4500" dirty="0"/>
              <a:t>(2), </a:t>
            </a:r>
            <a:r>
              <a:rPr lang="en-US" sz="4500" dirty="0"/>
              <a:t>x</a:t>
            </a:r>
            <a:r>
              <a:rPr lang="ru-RU" sz="4500" dirty="0"/>
              <a:t>(3), </a:t>
            </a:r>
            <a:r>
              <a:rPr lang="en-US" sz="4500" dirty="0"/>
              <a:t>x</a:t>
            </a:r>
            <a:r>
              <a:rPr lang="ru-RU" sz="4500" dirty="0"/>
              <a:t>(4), которые представлены в долях (процентах), их цены соответственно составляют12.28, 13.38, 19.50, 20.25 денежных единиц. Процентное содержание протеина в каждом виде сырья соответственно составляет 4.6, 11.2, 22.2, 2.6, а в кормовом рационе должно быть не меньше </a:t>
            </a:r>
            <a:r>
              <a:rPr lang="ru-RU" sz="4500" dirty="0" smtClean="0"/>
              <a:t> 10%. </a:t>
            </a:r>
            <a:r>
              <a:rPr lang="ru-RU" sz="4500" dirty="0"/>
              <a:t>Содержание жира в каждом виде сырья </a:t>
            </a:r>
            <a:r>
              <a:rPr lang="ru-RU" sz="4500" dirty="0" smtClean="0"/>
              <a:t>обозначаем </a:t>
            </a:r>
            <a:r>
              <a:rPr lang="ru-RU" sz="4500" dirty="0"/>
              <a:t>через y(</a:t>
            </a:r>
            <a:r>
              <a:rPr lang="en-US" sz="4500" dirty="0" err="1"/>
              <a:t>i</a:t>
            </a:r>
            <a:r>
              <a:rPr lang="ru-RU" sz="4500" dirty="0"/>
              <a:t>), </a:t>
            </a:r>
            <a:r>
              <a:rPr lang="en-US" sz="4500" dirty="0" err="1"/>
              <a:t>i</a:t>
            </a:r>
            <a:r>
              <a:rPr lang="ru-RU" sz="4500" dirty="0"/>
              <a:t> = 1, 2, 3, 4, и </a:t>
            </a:r>
            <a:r>
              <a:rPr lang="ru-RU" sz="4500" dirty="0" smtClean="0"/>
              <a:t>предполагаем, что это есть </a:t>
            </a:r>
            <a:r>
              <a:rPr lang="ru-RU" sz="4500" dirty="0"/>
              <a:t>случайные величины, имеющие соответственно нормальные распределения с параметрами </a:t>
            </a:r>
            <a:r>
              <a:rPr lang="en-US" sz="4500" dirty="0"/>
              <a:t>N</a:t>
            </a:r>
            <a:r>
              <a:rPr lang="ru-RU" sz="4500" dirty="0"/>
              <a:t>(12.0, 0.14</a:t>
            </a:r>
            <a:r>
              <a:rPr lang="ru-RU" sz="4500" baseline="30000" dirty="0"/>
              <a:t>2</a:t>
            </a:r>
            <a:r>
              <a:rPr lang="ru-RU" sz="4500" dirty="0"/>
              <a:t>), </a:t>
            </a:r>
            <a:r>
              <a:rPr lang="en-US" sz="4500" dirty="0"/>
              <a:t>N</a:t>
            </a:r>
            <a:r>
              <a:rPr lang="ru-RU" sz="4500" dirty="0"/>
              <a:t>(12.0, 0.10</a:t>
            </a:r>
            <a:r>
              <a:rPr lang="ru-RU" sz="4500" baseline="30000" dirty="0"/>
              <a:t>2</a:t>
            </a:r>
            <a:r>
              <a:rPr lang="ru-RU" sz="4500" dirty="0"/>
              <a:t>), </a:t>
            </a:r>
            <a:r>
              <a:rPr lang="en-US" sz="4500" dirty="0"/>
              <a:t>N</a:t>
            </a:r>
            <a:r>
              <a:rPr lang="ru-RU" sz="4500" dirty="0"/>
              <a:t>(42.0, 10.12</a:t>
            </a:r>
            <a:r>
              <a:rPr lang="ru-RU" sz="4500" baseline="30000" dirty="0"/>
              <a:t>2</a:t>
            </a:r>
            <a:r>
              <a:rPr lang="ru-RU" sz="4500" dirty="0"/>
              <a:t>), </a:t>
            </a:r>
            <a:r>
              <a:rPr lang="en-US" sz="4500" dirty="0"/>
              <a:t>N</a:t>
            </a:r>
            <a:r>
              <a:rPr lang="ru-RU" sz="4500" dirty="0"/>
              <a:t>(52.0, 0.31</a:t>
            </a:r>
            <a:r>
              <a:rPr lang="ru-RU" sz="4500" baseline="30000" dirty="0"/>
              <a:t>2</a:t>
            </a:r>
            <a:r>
              <a:rPr lang="ru-RU" sz="4500" dirty="0"/>
              <a:t>). Требуется, чтобы содержание жира в кормовом рационе было не менее 22% при уровне вероятности 80%.</a:t>
            </a: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8982744" cy="836712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Математическая модель задачи </a:t>
            </a:r>
            <a:r>
              <a:rPr lang="ru-RU" sz="2400" b="1" dirty="0"/>
              <a:t>составления </a:t>
            </a:r>
            <a:r>
              <a:rPr lang="ru-RU" sz="2400" b="1" dirty="0" smtClean="0"/>
              <a:t>кормового рациона </a:t>
            </a:r>
            <a:r>
              <a:rPr lang="ru-RU" sz="2400" b="1" dirty="0"/>
              <a:t>минимальной </a:t>
            </a:r>
            <a:r>
              <a:rPr lang="ru-RU" sz="2400" b="1" dirty="0" smtClean="0"/>
              <a:t>стоимости и гибридный алгоритм её решения.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Содержимое 2"/>
              <p:cNvSpPr>
                <a:spLocks noGrp="1"/>
              </p:cNvSpPr>
              <p:nvPr>
                <p:ph idx="1"/>
              </p:nvPr>
            </p:nvSpPr>
            <p:spPr>
              <a:xfrm>
                <a:off x="53752" y="833312"/>
                <a:ext cx="9090248" cy="602468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Получаем следующую ССР – задачу оптимизации на определение минимума целевой функции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при 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соответствующих ограничениях</a:t>
                </a: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`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ru-RU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func>
                                <m:funcPr>
                                  <m:ctrlPr>
                                    <a:rPr lang="ru-RU" sz="20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000">
                                      <a:latin typeface="Cambria Math" panose="02040503050406030204" pitchFamily="18" charset="0"/>
                                    </a:rPr>
                                    <m:t>min</m:t>
                                  </m:r>
                                </m:fName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  <m:d>
                                    <m:dPr>
                                      <m:ctrlPr>
                                        <a:rPr lang="ru-RU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  <m:r>
                                    <a:rPr lang="ru-RU" sz="2000">
                                      <a:latin typeface="Cambria Math" panose="02040503050406030204" pitchFamily="18" charset="0"/>
                                    </a:rPr>
                                    <m:t>≡ 12.28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ru-RU" sz="2000">
                                      <a:latin typeface="Cambria Math" panose="02040503050406030204" pitchFamily="18" charset="0"/>
                                    </a:rPr>
                                    <m:t>x</m:t>
                                  </m:r>
                                  <m:r>
                                    <a:rPr lang="ru-RU" sz="2000">
                                      <a:latin typeface="Cambria Math" panose="02040503050406030204" pitchFamily="18" charset="0"/>
                                    </a:rPr>
                                    <m:t>(1)+13.38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000">
                                      <a:latin typeface="Cambria Math" panose="02040503050406030204" pitchFamily="18" charset="0"/>
                                    </a:rPr>
                                    <m:t>x</m:t>
                                  </m:r>
                                  <m:r>
                                    <a:rPr lang="ru-RU" sz="2000">
                                      <a:latin typeface="Cambria Math" panose="02040503050406030204" pitchFamily="18" charset="0"/>
                                    </a:rPr>
                                    <m:t>(2)+19.50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000">
                                      <a:latin typeface="Cambria Math" panose="02040503050406030204" pitchFamily="18" charset="0"/>
                                    </a:rPr>
                                    <m:t>x</m:t>
                                  </m:r>
                                  <m:r>
                                    <a:rPr lang="ru-RU" sz="2000">
                                      <a:latin typeface="Cambria Math" panose="02040503050406030204" pitchFamily="18" charset="0"/>
                                    </a:rPr>
                                    <m:t>(3)+20.25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000">
                                      <a:latin typeface="Cambria Math" panose="02040503050406030204" pitchFamily="18" charset="0"/>
                                    </a:rPr>
                                    <m:t>x</m:t>
                                  </m:r>
                                  <m:r>
                                    <a:rPr lang="ru-RU" sz="2000">
                                      <a:latin typeface="Cambria Math" panose="02040503050406030204" pitchFamily="18" charset="0"/>
                                    </a:rPr>
                                    <m:t>(4)</m:t>
                                  </m:r>
                                </m:e>
                              </m:func>
                            </m:e>
                          </m:mr>
                          <m:mr>
                            <m:e>
                              <m:r>
                                <m:rPr>
                                  <m:sty m:val="p"/>
                                </m:rPr>
                                <a:rPr lang="en-US" sz="200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a:rPr lang="ru-RU" sz="2000">
                                  <a:latin typeface="Cambria Math" panose="02040503050406030204" pitchFamily="18" charset="0"/>
                                </a:rPr>
                                <m:t>(1) + </m:t>
                              </m:r>
                              <m:r>
                                <m:rPr>
                                  <m:sty m:val="p"/>
                                </m:rPr>
                                <a:rPr lang="en-US" sz="200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a:rPr lang="ru-RU" sz="2000">
                                  <a:latin typeface="Cambria Math" panose="02040503050406030204" pitchFamily="18" charset="0"/>
                                </a:rPr>
                                <m:t>(2) + </m:t>
                              </m:r>
                              <m:r>
                                <m:rPr>
                                  <m:sty m:val="p"/>
                                </m:rPr>
                                <a:rPr lang="en-US" sz="200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a:rPr lang="ru-RU" sz="2000">
                                  <a:latin typeface="Cambria Math" panose="02040503050406030204" pitchFamily="18" charset="0"/>
                                </a:rPr>
                                <m:t>(3) + </m:t>
                              </m:r>
                              <m:r>
                                <m:rPr>
                                  <m:sty m:val="p"/>
                                </m:rPr>
                                <a:rPr lang="en-US" sz="200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a:rPr lang="ru-RU" sz="2000">
                                  <a:latin typeface="Cambria Math" panose="02040503050406030204" pitchFamily="18" charset="0"/>
                                </a:rPr>
                                <m:t>(4) = 1</m:t>
                              </m:r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ru-RU" sz="20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ru-RU" sz="2000">
                                        <a:latin typeface="Cambria Math" panose="02040503050406030204" pitchFamily="18" charset="0"/>
                                      </a:rPr>
                                      <m:t>4.6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x</m:t>
                                    </m:r>
                                    <m:r>
                                      <a:rPr lang="ru-RU" sz="2000">
                                        <a:latin typeface="Cambria Math" panose="02040503050406030204" pitchFamily="18" charset="0"/>
                                      </a:rPr>
                                      <m:t>(1) + 11.2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x</m:t>
                                    </m:r>
                                    <m:r>
                                      <a:rPr lang="ru-RU" sz="2000">
                                        <a:latin typeface="Cambria Math" panose="02040503050406030204" pitchFamily="18" charset="0"/>
                                      </a:rPr>
                                      <m:t>(2) + 22.2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x</m:t>
                                    </m:r>
                                    <m:r>
                                      <a:rPr lang="ru-RU" sz="2000">
                                        <a:latin typeface="Cambria Math" panose="02040503050406030204" pitchFamily="18" charset="0"/>
                                      </a:rPr>
                                      <m:t>(3) + 2.6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x</m:t>
                                    </m:r>
                                    <m:r>
                                      <a:rPr lang="ru-RU" sz="2000">
                                        <a:latin typeface="Cambria Math" panose="02040503050406030204" pitchFamily="18" charset="0"/>
                                      </a:rPr>
                                      <m:t>(4)  ≥ 10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Pr</m:t>
                                    </m:r>
                                    <m:r>
                                      <a:rPr lang="ru-RU" sz="2000">
                                        <a:latin typeface="Cambria Math" panose="02040503050406030204" pitchFamily="18" charset="0"/>
                                      </a:rPr>
                                      <m:t>{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y</m:t>
                                    </m:r>
                                    <m:r>
                                      <a:rPr lang="ru-RU" sz="2000">
                                        <a:latin typeface="Cambria Math" panose="02040503050406030204" pitchFamily="18" charset="0"/>
                                      </a:rPr>
                                      <m:t>(1)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x</m:t>
                                    </m:r>
                                    <m:r>
                                      <a:rPr lang="ru-RU" sz="2000">
                                        <a:latin typeface="Cambria Math" panose="02040503050406030204" pitchFamily="18" charset="0"/>
                                      </a:rPr>
                                      <m:t>(1) + 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y</m:t>
                                    </m:r>
                                    <m:r>
                                      <a:rPr lang="ru-RU" sz="2000">
                                        <a:latin typeface="Cambria Math" panose="02040503050406030204" pitchFamily="18" charset="0"/>
                                      </a:rPr>
                                      <m:t>(2)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x</m:t>
                                    </m:r>
                                    <m:r>
                                      <a:rPr lang="ru-RU" sz="2000">
                                        <a:latin typeface="Cambria Math" panose="02040503050406030204" pitchFamily="18" charset="0"/>
                                      </a:rPr>
                                      <m:t>(2) + 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y</m:t>
                                    </m:r>
                                    <m:r>
                                      <a:rPr lang="ru-RU" sz="2000">
                                        <a:latin typeface="Cambria Math" panose="02040503050406030204" pitchFamily="18" charset="0"/>
                                      </a:rPr>
                                      <m:t>(3)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x</m:t>
                                    </m:r>
                                    <m:r>
                                      <a:rPr lang="ru-RU" sz="2000">
                                        <a:latin typeface="Cambria Math" panose="02040503050406030204" pitchFamily="18" charset="0"/>
                                      </a:rPr>
                                      <m:t>(3) + 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y</m:t>
                                    </m:r>
                                    <m:r>
                                      <a:rPr lang="ru-RU" sz="2000">
                                        <a:latin typeface="Cambria Math" panose="02040503050406030204" pitchFamily="18" charset="0"/>
                                      </a:rPr>
                                      <m:t>(4)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x</m:t>
                                    </m:r>
                                    <m:r>
                                      <a:rPr lang="ru-RU" sz="2000">
                                        <a:latin typeface="Cambria Math" panose="02040503050406030204" pitchFamily="18" charset="0"/>
                                      </a:rPr>
                                      <m:t>(4)  ≥22}≥ 0.8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x</m:t>
                                    </m:r>
                                    <m:r>
                                      <a:rPr lang="ru-RU" sz="2000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i</m:t>
                                    </m:r>
                                    <m:r>
                                      <a:rPr lang="ru-RU" sz="2000">
                                        <a:latin typeface="Cambria Math" panose="02040503050406030204" pitchFamily="18" charset="0"/>
                                      </a:rPr>
                                      <m:t>) ≥0, </m:t>
                                    </m:r>
                                    <m:r>
                                      <a:rPr lang="ru-RU" sz="2000" b="0" i="0" smtClean="0"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000">
                                        <a:latin typeface="Cambria Math" panose="02040503050406030204" pitchFamily="18" charset="0"/>
                                      </a:rPr>
                                      <m:t>i</m:t>
                                    </m:r>
                                    <m:r>
                                      <a:rPr lang="ru-RU" sz="2000">
                                        <a:latin typeface="Cambria Math" panose="02040503050406030204" pitchFamily="18" charset="0"/>
                                      </a:rPr>
                                      <m:t> = 1, 2, 3, 4.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endPara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Разрабатываем код гибридного алгоритма для решения этой конкретной ССР – задачи. Используем следующие параметры: размер популяции составляет 50, </a:t>
                </a: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вероятность мутации равна </a:t>
                </a: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0.1, 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вероятность кроссинговера (скрещивания) равна </a:t>
                </a: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0.5 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проводим 10000 циклов статистического моделирования; используем 3000 пар данных вход-выход в обучающем наборе для нейронной </a:t>
                </a: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сети, 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число поколений </a:t>
                </a: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100.</a:t>
                </a:r>
                <a:endPara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Содержимое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752" y="833312"/>
                <a:ext cx="9090248" cy="6024688"/>
              </a:xfrm>
              <a:blipFill rotWithShape="0">
                <a:blip r:embed="rId2"/>
                <a:stretch>
                  <a:fillRect l="-738" t="-6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756" y="260648"/>
            <a:ext cx="9036496" cy="58259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стохастической задачи оптимизации                     кормового рациона</a:t>
            </a:r>
            <a:r>
              <a:rPr lang="ru-RU" b="1" dirty="0"/>
              <a:t/>
            </a:r>
            <a:br>
              <a:rPr lang="ru-RU" b="1" dirty="0"/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764704"/>
            <a:ext cx="8856984" cy="5112568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1800" dirty="0" smtClean="0"/>
              <a:t> 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1800" dirty="0" smtClean="0"/>
              <a:t>  </a:t>
            </a:r>
            <a:r>
              <a:rPr lang="ru-RU" sz="2400" dirty="0" smtClean="0"/>
              <a:t>Оптимальное </a:t>
            </a:r>
            <a:r>
              <a:rPr lang="ru-RU" sz="2400" dirty="0"/>
              <a:t>решение имеем х</a:t>
            </a:r>
            <a:r>
              <a:rPr lang="ru-RU" sz="2400" baseline="30000" dirty="0"/>
              <a:t>* </a:t>
            </a:r>
            <a:r>
              <a:rPr lang="ru-RU" sz="2400" dirty="0"/>
              <a:t>= (х</a:t>
            </a:r>
            <a:r>
              <a:rPr lang="ru-RU" sz="2400" baseline="30000" dirty="0"/>
              <a:t>*</a:t>
            </a:r>
            <a:r>
              <a:rPr lang="ru-RU" sz="2400" dirty="0"/>
              <a:t>(1), (х</a:t>
            </a:r>
            <a:r>
              <a:rPr lang="ru-RU" sz="2400" baseline="30000" dirty="0"/>
              <a:t>*</a:t>
            </a:r>
            <a:r>
              <a:rPr lang="ru-RU" sz="2400" dirty="0"/>
              <a:t>(2), (х</a:t>
            </a:r>
            <a:r>
              <a:rPr lang="ru-RU" sz="2400" baseline="30000" dirty="0"/>
              <a:t>*</a:t>
            </a:r>
            <a:r>
              <a:rPr lang="ru-RU" sz="2400" dirty="0"/>
              <a:t>(3), (х</a:t>
            </a:r>
            <a:r>
              <a:rPr lang="ru-RU" sz="2400" baseline="30000" dirty="0"/>
              <a:t>*</a:t>
            </a:r>
            <a:r>
              <a:rPr lang="ru-RU" sz="2400" dirty="0"/>
              <a:t>(4)) = (0.28, 0.37, 0.19, 0.16), то есть закупается 28% сырья первого вида, 37% - второго вида, 19% - третьего вида, 16% - четвертого вида. Затраты на одну единицу корма составляют </a:t>
            </a:r>
            <a:r>
              <a:rPr lang="en-US" sz="2400" dirty="0"/>
              <a:t>f</a:t>
            </a:r>
            <a:r>
              <a:rPr lang="ru-RU" sz="2400" dirty="0"/>
              <a:t>(х</a:t>
            </a:r>
            <a:r>
              <a:rPr lang="ru-RU" sz="2400" baseline="30000" dirty="0"/>
              <a:t>*</a:t>
            </a:r>
            <a:r>
              <a:rPr lang="ru-RU" sz="2400" dirty="0"/>
              <a:t>) = 15.23 денежных единиц. Причем для первого ограничения  имеем приближенное равенство </a:t>
            </a:r>
            <a:r>
              <a:rPr lang="en-US" sz="2400" dirty="0"/>
              <a:t>g</a:t>
            </a:r>
            <a:r>
              <a:rPr lang="ru-RU" sz="2400" dirty="0"/>
              <a:t>(1, х</a:t>
            </a:r>
            <a:r>
              <a:rPr lang="ru-RU" sz="2400" baseline="30000" dirty="0"/>
              <a:t>*</a:t>
            </a:r>
            <a:r>
              <a:rPr lang="ru-RU" sz="2400" dirty="0"/>
              <a:t>) ≈ 1.00; для второго ограничения </a:t>
            </a:r>
            <a:r>
              <a:rPr lang="en-US" sz="2400" dirty="0"/>
              <a:t>g</a:t>
            </a:r>
            <a:r>
              <a:rPr lang="ru-RU" sz="2400" dirty="0"/>
              <a:t>(2, х</a:t>
            </a:r>
            <a:r>
              <a:rPr lang="ru-RU" sz="2400" baseline="30000" dirty="0"/>
              <a:t>*</a:t>
            </a:r>
            <a:r>
              <a:rPr lang="ru-RU" sz="2400" dirty="0"/>
              <a:t>) ≈  10.07 &gt; 10, то есть содержание протеина в корме превышает 10%; для третьего ограничения справедливо утверждение </a:t>
            </a:r>
            <a:r>
              <a:rPr lang="en-US" sz="2400" dirty="0" err="1"/>
              <a:t>Pr</a:t>
            </a:r>
            <a:r>
              <a:rPr lang="ru-RU" sz="2400" dirty="0"/>
              <a:t>{</a:t>
            </a:r>
            <a:r>
              <a:rPr lang="en-US" sz="2400" dirty="0"/>
              <a:t>g</a:t>
            </a:r>
            <a:r>
              <a:rPr lang="ru-RU" sz="2400" dirty="0"/>
              <a:t>(</a:t>
            </a:r>
            <a:r>
              <a:rPr lang="en-US" sz="2400" dirty="0"/>
              <a:t>3,y</a:t>
            </a:r>
            <a:r>
              <a:rPr lang="ru-RU" sz="2400" dirty="0"/>
              <a:t>. х</a:t>
            </a:r>
            <a:r>
              <a:rPr lang="ru-RU" sz="2400" baseline="30000" dirty="0"/>
              <a:t>*</a:t>
            </a:r>
            <a:r>
              <a:rPr lang="ru-RU" sz="2400" dirty="0"/>
              <a:t>) ≈ 24.10 &gt;22}≈ 0.81, что означает, содержание жира  24,1% превышает в корме установленные 22% и вероятность этого события 81%, что превышает заданные 80%.</a:t>
            </a:r>
          </a:p>
          <a:p>
            <a:pPr marL="0" indent="0">
              <a:buNone/>
            </a:pPr>
            <a:r>
              <a:rPr lang="ru-RU" sz="2400" dirty="0"/>
              <a:t> 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786058"/>
            <a:ext cx="8229600" cy="4525963"/>
          </a:xfrm>
        </p:spPr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buNone/>
            </a:pPr>
            <a:r>
              <a:rPr lang="ru-RU" sz="5400" b="1" dirty="0" smtClean="0">
                <a:ln w="50800"/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Благодарю за внимание!</a:t>
            </a:r>
            <a:endParaRPr lang="ru-RU" sz="5400" b="1" dirty="0">
              <a:ln w="50800"/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865</TotalTime>
  <Words>524</Words>
  <Application>Microsoft Office PowerPoint</Application>
  <PresentationFormat>Экран (4:3)</PresentationFormat>
  <Paragraphs>22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Cambria Math</vt:lpstr>
      <vt:lpstr>Times New Roman</vt:lpstr>
      <vt:lpstr>Тема Office</vt:lpstr>
      <vt:lpstr>Десятая Международная конференции по стохастическим методам (МКСМ-10),                         посвященная 90-летию кафедры теории вероятностей МГУ им. М.В. Ломоносова  Доклад на тему: «Математическое моделирование и решение задач оптимизации в условиях стохастической неопределенности» Чувенков Анатолий Федорович  5 июня 2025, Дивноморское</vt:lpstr>
      <vt:lpstr>Содержание </vt:lpstr>
      <vt:lpstr>  Постановка ССР(chance-constrained programming) - задачи в условиях стохастической неопределенности. </vt:lpstr>
      <vt:lpstr> Задача составления кормового рациона минимальной стоимости в условиях стохастической неопределенности.  </vt:lpstr>
      <vt:lpstr>   Математическая модель задачи составления кормового рациона минимальной стоимости и гибридный алгоритм её решения.    </vt:lpstr>
      <vt:lpstr> Решение стохастической задачи оптимизации                     кормового рациона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НАУКИ И ВЫСШЕГО ОБРАЗОВАНИЯ  РОССИЙСКОЙ ФЕДЕРАЦИИ РОСТОВСКИЙ ГОСУДАРСТВЕННЫЙ ЭКОНОМИЧЕСКИЙ УНИВЕРСИТЕТ (РИНХ)   Факультет компьютерных технологий  и информационной безопасности   Кафедра фундаментальной и прикладной математики  ВЫПУСКНАЯ КВАЛИФИКАЦИОННАЯ РАБОТА на тему:  «Математическое моделирование и оптимизация экономической деятельности предприятия»</dc:title>
  <dc:creator>Анюта</dc:creator>
  <cp:lastModifiedBy>Артем К. Вокке</cp:lastModifiedBy>
  <cp:revision>90</cp:revision>
  <dcterms:created xsi:type="dcterms:W3CDTF">2023-02-05T14:50:22Z</dcterms:created>
  <dcterms:modified xsi:type="dcterms:W3CDTF">2025-05-29T08:50:12Z</dcterms:modified>
</cp:coreProperties>
</file>