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3A8AD-0431-4A71-9F64-1C06ACAF6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8E4FD-1697-4EE3-AAB1-68ABCC264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1CE78-A3AE-4B2B-BF10-DDECFA5F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279-9226-4BF3-89B3-97DBFF0FE30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D54913-2CDA-47AB-BC07-C50FCD63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731A86-0FCB-4470-87B2-85CBB45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4005-16AE-40D0-9CB7-F6CD98D5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9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80B4C-3A2E-4777-9B9B-F500CCBE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78B85C-7770-40F3-B052-D1E9A3F3B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A8C40A-93CB-421D-86D4-80D3DEB3B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279-9226-4BF3-89B3-97DBFF0FE30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365D9-E7E1-4B6A-9A45-B06014C7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A52-2A95-4B8B-BA6B-1B1D8DF4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4005-16AE-40D0-9CB7-F6CD98D5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1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2A0B87-9E87-4171-9535-742FD3238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3C82E3-7B41-40AA-9514-8B4DDA495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A9DF6E-747F-4A78-920E-27299641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279-9226-4BF3-89B3-97DBFF0FE30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1713F-E6E9-4E1C-8A1D-C9B137303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F17E8-C4C7-40A3-ADD6-F4B8B4E7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4005-16AE-40D0-9CB7-F6CD98D5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C0734-8FDD-417D-A9FC-2381D7BA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16B49-0A0B-4356-8C25-FB56B1846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74F8D-FF66-43DD-ABD8-DC9B4FB1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279-9226-4BF3-89B3-97DBFF0FE30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08B24-07CB-4D58-AC95-B5A479BA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FC0F3-061F-433B-90F2-86E8FAA2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4005-16AE-40D0-9CB7-F6CD98D5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1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31D40-06A5-4E1D-9101-915DD6C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13253D-11F7-4115-AE7A-AB550520A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F07C3-DFA1-4226-94EE-D3E86F4C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279-9226-4BF3-89B3-97DBFF0FE30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884EF4-9E72-412E-9428-B40808A4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A3357-C6ED-434A-90E1-6198C517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4005-16AE-40D0-9CB7-F6CD98D5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8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5E60D-D0D0-4F32-959B-27551177D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71EB3-7CF8-4095-9206-751814743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CD2310-A418-4D30-9A65-AAF917541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4680DD-B346-4E67-BFEC-54CB09E1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279-9226-4BF3-89B3-97DBFF0FE30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DC7E5-67AB-4AD9-81B9-F9F24566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D250A1-3690-40A0-8B0E-5B21B447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4005-16AE-40D0-9CB7-F6CD98D5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4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5F37A-02E7-45A0-90AB-C946E21D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AE1AB3-2E87-4E25-938A-95724DE5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923D2A-7DE9-4680-9A65-D495C3AD9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4BF564-EB39-4F07-A396-7BBC7BD98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46C9B3-D7A3-4531-AA3F-235F87F22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DE15DA-5CE9-4521-9BDF-21A3A609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279-9226-4BF3-89B3-97DBFF0FE30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235906-850E-4BA4-91D8-3174B114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1840E2-A336-4C17-9205-8D376841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4005-16AE-40D0-9CB7-F6CD98D5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2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9D3CA-E6D8-40DE-BA67-B1CEB87E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EA3226-73F2-4924-A749-9131C22D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279-9226-4BF3-89B3-97DBFF0FE30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A09051-36D0-4C99-9375-D2FAC69A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27F15D-86B0-40A3-AB2F-F004447B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4005-16AE-40D0-9CB7-F6CD98D5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3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C49BEB-4380-4AA3-A8D9-FDB5615B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279-9226-4BF3-89B3-97DBFF0FE30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72757E-9A7B-4D22-99CE-0381D038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B9B9BE-342D-4797-BC92-0C7163B1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4005-16AE-40D0-9CB7-F6CD98D5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7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DD88C-C945-4DAC-86E6-2716A036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8E228-19EC-41F4-B94B-798091F18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04B056-B3C2-40E2-8AAD-C42E7A39F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76628D-9B75-4E42-8228-74D1B798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279-9226-4BF3-89B3-97DBFF0FE30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76D20D-357A-4335-BDB2-7D481702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94D04-1C21-4F87-890D-7E538F51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4005-16AE-40D0-9CB7-F6CD98D5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3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07192-EABD-4512-B352-8EFF0381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084768-C1F4-4F7B-990F-C0A697F21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280D61-C355-45D2-BA6F-F0A16DB2B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E87325-9EE5-4E5A-B169-CF6B4308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279-9226-4BF3-89B3-97DBFF0FE30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753594-0DF1-4CAD-82C9-640171EC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B91EE-6D0B-4BE2-BD09-5A1DBCC8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4005-16AE-40D0-9CB7-F6CD98D5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6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21D6B-463C-44CE-8A09-E3B1A857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2F54CC-7B99-4355-AD12-D7ACD6188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692C3-251D-4B29-AF62-BC45CCBAE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AC279-9226-4BF3-89B3-97DBFF0FE30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DA508-E288-49DC-AB97-9B55B8F7F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29276-2EB9-4168-A1B3-C40844C5C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C4005-16AE-40D0-9CB7-F6CD98D5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8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9F222-D94C-4600-A249-DA2491C86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09" y="142042"/>
            <a:ext cx="11913833" cy="4314547"/>
          </a:xfrm>
        </p:spPr>
        <p:txBody>
          <a:bodyPr>
            <a:normAutofit fontScale="90000"/>
          </a:bodyPr>
          <a:lstStyle/>
          <a:p>
            <a:pPr marL="676275" indent="-447675">
              <a:lnSpc>
                <a:spcPct val="107000"/>
              </a:lnSpc>
              <a:spcAft>
                <a:spcPts val="800"/>
              </a:spcAft>
            </a:pPr>
            <a:br>
              <a:rPr lang="ru-RU" sz="3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книг</a:t>
            </a:r>
            <a:br>
              <a:rPr lang="ru-RU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Г.П. </a:t>
            </a:r>
            <a:r>
              <a:rPr lang="ru-RU" sz="27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Матвиевская</a:t>
            </a:r>
            <a:r>
              <a:rPr lang="ru-RU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Б.А. Розенфельд. Математики и астрономы мусульманского средневековья и их труды (VIII‒XVII </a:t>
            </a:r>
            <a:r>
              <a:rPr lang="ru-RU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вв</a:t>
            </a:r>
            <a:r>
              <a:rPr lang="ru-RU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в трех томах (книгах). Москва: Наука, 1983.</a:t>
            </a:r>
            <a:br>
              <a:rPr lang="ru-RU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B.A. Rosenfeld. Mathematicians, astronomers, and other scholars of Islamic civilization and their works (7th‒I9th c.) by Rosenfeld B.A. and </a:t>
            </a:r>
            <a:r>
              <a:rPr lang="en-US" sz="27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Ekmeleddin</a:t>
            </a:r>
            <a:r>
              <a:rPr lang="en-US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İ</a:t>
            </a:r>
            <a:r>
              <a:rPr lang="en-US" sz="27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hsano</a:t>
            </a:r>
            <a:r>
              <a:rPr lang="en-US" sz="27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ğ</a:t>
            </a:r>
            <a:r>
              <a:rPr lang="en-US" sz="27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Istanbul: Research Center for Islamic History, Art and Culture, 2003. ‒ 833 </a:t>
            </a:r>
            <a:r>
              <a:rPr lang="ru-RU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27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C3ED65-F419-48C0-9DD7-0F969C0DE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311" y="5166804"/>
            <a:ext cx="8803689" cy="1278384"/>
          </a:xfrm>
        </p:spPr>
        <p:txBody>
          <a:bodyPr/>
          <a:lstStyle/>
          <a:p>
            <a:pPr marL="676275">
              <a:lnSpc>
                <a:spcPct val="107000"/>
              </a:lnSpc>
            </a:pPr>
            <a:r>
              <a:rPr lang="ru-RU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Г.И. Синкевич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galina.sinkevich@gmail.com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30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D0974B-670A-477E-A299-857A9DD58FFB}"/>
              </a:ext>
            </a:extLst>
          </p:cNvPr>
          <p:cNvSpPr txBox="1"/>
          <p:nvPr/>
        </p:nvSpPr>
        <p:spPr>
          <a:xfrm>
            <a:off x="914399" y="656949"/>
            <a:ext cx="1061769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3200" dirty="0">
                <a:latin typeface="Garamond" panose="02020404030301010803" pitchFamily="18" charset="0"/>
              </a:rPr>
              <a:t>Настоящая работа содержит английские переводы всех материалов </a:t>
            </a:r>
            <a:r>
              <a:rPr lang="ru-RU" sz="3200" b="1" dirty="0">
                <a:latin typeface="Garamond" panose="02020404030301010803" pitchFamily="18" charset="0"/>
              </a:rPr>
              <a:t>MAMS</a:t>
            </a:r>
            <a:r>
              <a:rPr lang="ru-RU" sz="3200" dirty="0">
                <a:latin typeface="Garamond" panose="02020404030301010803" pitchFamily="18" charset="0"/>
              </a:rPr>
              <a:t> с многочисленными дополнениями, исправлениями и уточнениями. Таким образом, </a:t>
            </a:r>
            <a:r>
              <a:rPr lang="ru-RU" sz="3200" b="1" dirty="0">
                <a:latin typeface="Garamond" panose="02020404030301010803" pitchFamily="18" charset="0"/>
              </a:rPr>
              <a:t>вклад </a:t>
            </a:r>
            <a:r>
              <a:rPr lang="ru-RU" sz="3200" b="1" dirty="0" err="1">
                <a:latin typeface="Garamond" panose="02020404030301010803" pitchFamily="18" charset="0"/>
              </a:rPr>
              <a:t>Матвиевской</a:t>
            </a:r>
            <a:r>
              <a:rPr lang="ru-RU" sz="3200" b="1" dirty="0">
                <a:latin typeface="Garamond" panose="02020404030301010803" pitchFamily="18" charset="0"/>
              </a:rPr>
              <a:t> в настоящую работу весьма существенен</a:t>
            </a:r>
            <a:r>
              <a:rPr lang="ru-RU" sz="3200" dirty="0">
                <a:latin typeface="Garamond" panose="02020404030301010803" pitchFamily="18" charset="0"/>
              </a:rPr>
              <a:t>, поскольку связь между </a:t>
            </a:r>
            <a:r>
              <a:rPr lang="ru-RU" sz="3200" b="1" dirty="0">
                <a:latin typeface="Garamond" panose="02020404030301010803" pitchFamily="18" charset="0"/>
              </a:rPr>
              <a:t>MAMS</a:t>
            </a:r>
            <a:r>
              <a:rPr lang="ru-RU" sz="3200" dirty="0">
                <a:latin typeface="Garamond" panose="02020404030301010803" pitchFamily="18" charset="0"/>
              </a:rPr>
              <a:t> и настоящей работой аналогична связи между MAA </a:t>
            </a:r>
            <a:r>
              <a:rPr lang="ru-RU" sz="3200" dirty="0" err="1">
                <a:latin typeface="Garamond" panose="02020404030301010803" pitchFamily="18" charset="0"/>
              </a:rPr>
              <a:t>Зутера</a:t>
            </a:r>
            <a:r>
              <a:rPr lang="ru-RU" sz="3200" dirty="0">
                <a:latin typeface="Garamond" panose="02020404030301010803" pitchFamily="18" charset="0"/>
              </a:rPr>
              <a:t> и </a:t>
            </a:r>
            <a:r>
              <a:rPr lang="ru-RU" sz="3200" b="1" dirty="0">
                <a:latin typeface="Garamond" panose="02020404030301010803" pitchFamily="18" charset="0"/>
              </a:rPr>
              <a:t>MAMS</a:t>
            </a:r>
            <a:r>
              <a:rPr lang="ru-RU" sz="3200" dirty="0">
                <a:latin typeface="Garamond" panose="02020404030301010803" pitchFamily="18" charset="0"/>
              </a:rPr>
              <a:t>. Эта работа также включает новый материал, основанный на других источниках, перечисленных ниже. Ниже перечислены одни из наиболее важных справочников, появившихся за последние двадцать лет, и они широко используются в данной работе. </a:t>
            </a:r>
            <a:r>
              <a:rPr lang="ru-RU" sz="3200" i="1" dirty="0">
                <a:latin typeface="Garamond" panose="02020404030301010803" pitchFamily="18" charset="0"/>
              </a:rPr>
              <a:t>Конец цитаты.</a:t>
            </a:r>
          </a:p>
        </p:txBody>
      </p:sp>
    </p:spTree>
    <p:extLst>
      <p:ext uri="{BB962C8B-B14F-4D97-AF65-F5344CB8AC3E}">
        <p14:creationId xmlns:p14="http://schemas.microsoft.com/office/powerpoint/2010/main" val="357852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1E800-9354-41C2-B309-DC0E6FE7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Заключение Г.И. Синкевич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F540D-B69D-42F6-8A36-28440F93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ru-RU" dirty="0">
                <a:latin typeface="Garamond" panose="02020404030301010803" pitchFamily="18" charset="0"/>
              </a:rPr>
              <a:t>Внимательно изучив обе книги, прихожу к следующему заключению.</a:t>
            </a:r>
          </a:p>
          <a:p>
            <a:pPr marL="0" indent="457200" algn="just">
              <a:buNone/>
            </a:pPr>
            <a:r>
              <a:rPr lang="ru-RU" dirty="0">
                <a:latin typeface="Garamond" panose="02020404030301010803" pitchFamily="18" charset="0"/>
              </a:rPr>
              <a:t>Авторы книги (2) апеллируют к книге (1) как к основному опорному источнику. Они кратко называют книгу (1) аббревиатурой </a:t>
            </a:r>
            <a:r>
              <a:rPr lang="ru-RU" b="1" dirty="0">
                <a:latin typeface="Garamond" panose="02020404030301010803" pitchFamily="18" charset="0"/>
              </a:rPr>
              <a:t>MAMS</a:t>
            </a:r>
            <a:r>
              <a:rPr lang="ru-RU" dirty="0">
                <a:latin typeface="Garamond" panose="02020404030301010803" pitchFamily="18" charset="0"/>
              </a:rPr>
              <a:t>, которая обозначает совместную работу Г.П. </a:t>
            </a:r>
            <a:r>
              <a:rPr lang="ru-RU" dirty="0" err="1">
                <a:latin typeface="Garamond" panose="02020404030301010803" pitchFamily="18" charset="0"/>
              </a:rPr>
              <a:t>Матвиевской</a:t>
            </a:r>
            <a:r>
              <a:rPr lang="ru-RU" dirty="0">
                <a:latin typeface="Garamond" panose="02020404030301010803" pitchFamily="18" charset="0"/>
              </a:rPr>
              <a:t> и Б.А. Розенфельда (</a:t>
            </a:r>
            <a:r>
              <a:rPr lang="ru-RU" dirty="0" err="1">
                <a:latin typeface="Garamond" panose="02020404030301010803" pitchFamily="18" charset="0"/>
              </a:rPr>
              <a:t>Mathematicians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and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Astronomers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of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the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Muslim</a:t>
            </a:r>
            <a:r>
              <a:rPr lang="ru-RU" dirty="0">
                <a:latin typeface="Garamond" panose="02020404030301010803" pitchFamily="18" charset="0"/>
              </a:rPr>
              <a:t> Middle </a:t>
            </a:r>
            <a:r>
              <a:rPr lang="ru-RU" dirty="0" err="1">
                <a:latin typeface="Garamond" panose="02020404030301010803" pitchFamily="18" charset="0"/>
              </a:rPr>
              <a:t>Ages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and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their</a:t>
            </a:r>
            <a:r>
              <a:rPr lang="ru-RU" dirty="0">
                <a:latin typeface="Garamond" panose="02020404030301010803" pitchFamily="18" charset="0"/>
              </a:rPr>
              <a:t> Works). В книге (2) содержится 831 ссылка на книгу</a:t>
            </a:r>
            <a:r>
              <a:rPr lang="ru-RU" b="1" dirty="0">
                <a:latin typeface="Garamond" panose="02020404030301010803" pitchFamily="18" charset="0"/>
              </a:rPr>
              <a:t> MAMS</a:t>
            </a:r>
            <a:r>
              <a:rPr lang="ru-RU" dirty="0">
                <a:latin typeface="Garamond" panose="02020404030301010803" pitchFamily="18" charset="0"/>
              </a:rPr>
              <a:t>. </a:t>
            </a:r>
          </a:p>
          <a:p>
            <a:pPr marL="0" indent="457200" algn="just">
              <a:buNone/>
            </a:pPr>
            <a:r>
              <a:rPr lang="ru-RU" dirty="0">
                <a:latin typeface="Garamond" panose="02020404030301010803" pitchFamily="18" charset="0"/>
              </a:rPr>
              <a:t>На с. 499 в числе одного из генеральных каталогов указано </a:t>
            </a:r>
            <a:r>
              <a:rPr lang="ru-RU" b="1" dirty="0">
                <a:latin typeface="Garamond" panose="02020404030301010803" pitchFamily="18" charset="0"/>
              </a:rPr>
              <a:t>MAMS</a:t>
            </a:r>
            <a:r>
              <a:rPr lang="ru-RU" dirty="0">
                <a:latin typeface="Garamond" panose="02020404030301010803" pitchFamily="18" charset="0"/>
              </a:rPr>
              <a:t>. </a:t>
            </a:r>
          </a:p>
          <a:p>
            <a:pPr marL="0" indent="457200" algn="just">
              <a:buNone/>
            </a:pPr>
            <a:r>
              <a:rPr lang="ru-RU" dirty="0">
                <a:latin typeface="Garamond" panose="02020404030301010803" pitchFamily="18" charset="0"/>
              </a:rPr>
              <a:t>В книге (2) содержится 99 ссылок на работы Г.П. </a:t>
            </a:r>
            <a:r>
              <a:rPr lang="ru-RU" dirty="0" err="1">
                <a:latin typeface="Garamond" panose="02020404030301010803" pitchFamily="18" charset="0"/>
              </a:rPr>
              <a:t>Матвиевской</a:t>
            </a:r>
            <a:r>
              <a:rPr lang="ru-RU" dirty="0">
                <a:latin typeface="Garamond" panose="02020404030301010803" pitchFamily="18" charset="0"/>
              </a:rPr>
              <a:t> (</a:t>
            </a:r>
            <a:r>
              <a:rPr lang="ru-RU" dirty="0" err="1">
                <a:latin typeface="Garamond" panose="02020404030301010803" pitchFamily="18" charset="0"/>
              </a:rPr>
              <a:t>Matviyevskaya</a:t>
            </a:r>
            <a:r>
              <a:rPr lang="ru-RU" dirty="0">
                <a:latin typeface="Garamond" panose="02020404030301010803" pitchFamily="18" charset="0"/>
              </a:rPr>
              <a:t>), в т.ч. приводится список 40 ее единоличных трудов, а также список 11 ее работ в соавторстве с другими исследователями (с. 640‒642).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91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95B6BF-4B90-4A52-B331-FF44359C673D}"/>
              </a:ext>
            </a:extLst>
          </p:cNvPr>
          <p:cNvSpPr txBox="1"/>
          <p:nvPr/>
        </p:nvSpPr>
        <p:spPr>
          <a:xfrm>
            <a:off x="1180730" y="1047566"/>
            <a:ext cx="99962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3200" dirty="0">
                <a:latin typeface="Garamond" panose="02020404030301010803" pitchFamily="18" charset="0"/>
              </a:rPr>
              <a:t>При этом необходимо отметить, что по сравнению с книгой (1) книга (2) имеет другую структуру, не содержит такого широкого обзора и глубокого анализа работ математиков, как в книге (1), но значительно расширена по числу персоналий. В книгу (2) добавлены многие научные результаты, появившиеся после выхода книги (1), а именно:</a:t>
            </a:r>
          </a:p>
        </p:txBody>
      </p:sp>
    </p:spTree>
    <p:extLst>
      <p:ext uri="{BB962C8B-B14F-4D97-AF65-F5344CB8AC3E}">
        <p14:creationId xmlns:p14="http://schemas.microsoft.com/office/powerpoint/2010/main" val="159496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E9338A-9D03-4D56-B9AE-1F65DCABD66A}"/>
              </a:ext>
            </a:extLst>
          </p:cNvPr>
          <p:cNvSpPr txBox="1"/>
          <p:nvPr/>
        </p:nvSpPr>
        <p:spPr>
          <a:xfrm>
            <a:off x="292963" y="470516"/>
            <a:ext cx="11461072" cy="443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"A Catalogue of the Scientific manuscripts in the Egyptian National Library"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Fihris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MakhtOtat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al-'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ilrniyya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mahiuza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bi-Dar al-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kutub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Misnyya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FMI),  1981.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"A Survey of the Scientific Manuscripts in the Egyptian National Library" (SSM), 1983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"Mathematical Astronomy in Medieval Yemen" (MAY) of D.A. King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1986.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"Science and Technology in Medieval India. A Bio-bibliographical Source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Malerial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Sanskrit, Arabic and Persian" (STMI) of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Abdur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Rahman,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M.A.AIvi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S.A.Khan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Ghori and K.V.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Samba Murthy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1982.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"Арабские рукописи Института Востоковедения. Краткий каталог". Под редакцией А.Б.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Xалидова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Москва: Издательство «Наука» ГРВЛ, 1986.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Encyclopaedia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History of Arabic Science" (EHAS) ed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Rushdi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Rashed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1996.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8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220F71-6B12-4C79-A7DD-BF478742E2C1}"/>
              </a:ext>
            </a:extLst>
          </p:cNvPr>
          <p:cNvSpPr txBox="1"/>
          <p:nvPr/>
        </p:nvSpPr>
        <p:spPr>
          <a:xfrm>
            <a:off x="541537" y="417251"/>
            <a:ext cx="1120361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Garamond" panose="02020404030301010803" pitchFamily="18" charset="0"/>
              </a:rPr>
              <a:t>Книга (2) дополнена обзорами научной литературы под редакцией Э. </a:t>
            </a:r>
            <a:r>
              <a:rPr lang="ru-RU" sz="2400" dirty="0" err="1">
                <a:latin typeface="Garamond" panose="02020404030301010803" pitchFamily="18" charset="0"/>
              </a:rPr>
              <a:t>Ихсаноглу</a:t>
            </a:r>
            <a:r>
              <a:rPr lang="ru-RU" sz="2400" dirty="0">
                <a:latin typeface="Garamond" panose="02020404030301010803" pitchFamily="18" charset="0"/>
              </a:rPr>
              <a:t>, изданными Исследовательским центром исламской истории, искусства и культуры. (1</a:t>
            </a:r>
            <a:r>
              <a:rPr lang="en-US" sz="2400" dirty="0">
                <a:latin typeface="Garamond" panose="02020404030301010803" pitchFamily="18" charset="0"/>
              </a:rPr>
              <a:t>RCICA) </a:t>
            </a:r>
            <a:r>
              <a:rPr lang="ru-RU" sz="2400" dirty="0">
                <a:latin typeface="Garamond" panose="02020404030301010803" pitchFamily="18" charset="0"/>
              </a:rPr>
              <a:t>в Стамбуле: "</a:t>
            </a:r>
            <a:r>
              <a:rPr lang="en-US" sz="2400" dirty="0">
                <a:latin typeface="Garamond" panose="02020404030301010803" pitchFamily="18" charset="0"/>
              </a:rPr>
              <a:t>History of Astronomy Literature During the Ottoman Period" (</a:t>
            </a:r>
            <a:r>
              <a:rPr lang="en-US" sz="2400" dirty="0" err="1">
                <a:latin typeface="Garamond" panose="02020404030301010803" pitchFamily="18" charset="0"/>
              </a:rPr>
              <a:t>Osmanh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Astronomi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Lileraturu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Tarihi</a:t>
            </a:r>
            <a:r>
              <a:rPr lang="en-US" sz="2400" dirty="0">
                <a:latin typeface="Garamond" panose="02020404030301010803" pitchFamily="18" charset="0"/>
              </a:rPr>
              <a:t> ‒ OALT) 2 vols; "History of Mathematical Literature During the Ottoman Period" (Osmanli </a:t>
            </a:r>
            <a:r>
              <a:rPr lang="en-US" sz="2400" dirty="0" err="1">
                <a:latin typeface="Garamond" panose="02020404030301010803" pitchFamily="18" charset="0"/>
              </a:rPr>
              <a:t>Matematik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Lileraturu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Tarihi</a:t>
            </a:r>
            <a:r>
              <a:rPr lang="en-US" sz="2400" dirty="0">
                <a:latin typeface="Garamond" panose="02020404030301010803" pitchFamily="18" charset="0"/>
              </a:rPr>
              <a:t> - OMLT) 2 vols; and "History of Geographical Literature During the Ottoman Period" (</a:t>
            </a:r>
            <a:r>
              <a:rPr lang="en-US" sz="2400" dirty="0" err="1">
                <a:latin typeface="Garamond" panose="02020404030301010803" pitchFamily="18" charset="0"/>
              </a:rPr>
              <a:t>Osmanh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Cografya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Lileraturu</a:t>
            </a:r>
            <a:r>
              <a:rPr lang="en-US" sz="2400" dirty="0">
                <a:latin typeface="Garamond" panose="02020404030301010803" pitchFamily="18" charset="0"/>
              </a:rPr>
              <a:t>" </a:t>
            </a:r>
            <a:r>
              <a:rPr lang="en-US" sz="2400" dirty="0" err="1">
                <a:latin typeface="Garamond" panose="02020404030301010803" pitchFamily="18" charset="0"/>
              </a:rPr>
              <a:t>Tarihi</a:t>
            </a:r>
            <a:r>
              <a:rPr lang="en-US" sz="2400" dirty="0">
                <a:latin typeface="Garamond" panose="02020404030301010803" pitchFamily="18" charset="0"/>
              </a:rPr>
              <a:t> ‒OCLT) 2 vols., and "History of Music Literature During the Ottoman Period" (</a:t>
            </a:r>
            <a:r>
              <a:rPr lang="en-US" sz="2400" dirty="0" err="1">
                <a:latin typeface="Garamond" panose="02020404030301010803" pitchFamily="18" charset="0"/>
              </a:rPr>
              <a:t>Osmanh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Muzik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Literalurii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Tarihi</a:t>
            </a:r>
            <a:r>
              <a:rPr lang="en-US" sz="2400" dirty="0">
                <a:latin typeface="Garamond" panose="02020404030301010803" pitchFamily="18" charset="0"/>
              </a:rPr>
              <a:t> ‒ OMULT) </a:t>
            </a:r>
            <a:r>
              <a:rPr lang="ru-RU" sz="2400" dirty="0">
                <a:latin typeface="Garamond" panose="02020404030301010803" pitchFamily="18" charset="0"/>
              </a:rPr>
              <a:t>опубликованные в 1997, 1999, 2000 и 2003 годах соответственно. Эти четыре книги содержат обзоры астрономических, математических, географических и музыкальных трудов ученых Турции и всех стран мира. провинции Османской империи, простирающиеся от Европы, Малой Азии, Ближнего Востока до Северной Африки. В общей сложности они содержат 1588 названий, датируемых </a:t>
            </a:r>
            <a:r>
              <a:rPr lang="en-US" sz="2400" dirty="0">
                <a:latin typeface="Garamond" panose="02020404030301010803" pitchFamily="18" charset="0"/>
              </a:rPr>
              <a:t>XV–XX </a:t>
            </a:r>
            <a:r>
              <a:rPr lang="ru-RU" sz="2400" dirty="0">
                <a:latin typeface="Garamond" panose="02020404030301010803" pitchFamily="18" charset="0"/>
              </a:rPr>
              <a:t>веками. </a:t>
            </a:r>
          </a:p>
        </p:txBody>
      </p:sp>
    </p:spTree>
    <p:extLst>
      <p:ext uri="{BB962C8B-B14F-4D97-AF65-F5344CB8AC3E}">
        <p14:creationId xmlns:p14="http://schemas.microsoft.com/office/powerpoint/2010/main" val="407463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1F78D5-45C4-466A-9143-88E59DBE5524}"/>
              </a:ext>
            </a:extLst>
          </p:cNvPr>
          <p:cNvSpPr txBox="1"/>
          <p:nvPr/>
        </p:nvSpPr>
        <p:spPr>
          <a:xfrm>
            <a:off x="967666" y="1526959"/>
            <a:ext cx="109106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3200">
                <a:latin typeface="Garamond" panose="02020404030301010803" pitchFamily="18" charset="0"/>
              </a:rPr>
              <a:t>Естественный процесс развития биобиблиографических справочников состоит в опоре на предшествующую литературу, в постепенном расширении охвата числа персоналий.</a:t>
            </a:r>
          </a:p>
          <a:p>
            <a:pPr indent="457200" algn="just"/>
            <a:r>
              <a:rPr lang="ru-RU" sz="3200" dirty="0">
                <a:latin typeface="Garamond" panose="02020404030301010803" pitchFamily="18" charset="0"/>
              </a:rPr>
              <a:t>Таким образом, можно заключить, что книга (2), хоть и является значительно переработанным расширением предшествующих изданий, в т.ч. книги (1), тем не менее является самостоятельным научным исследованием, с корректными ссылками на использованную литературу.</a:t>
            </a:r>
          </a:p>
        </p:txBody>
      </p:sp>
    </p:spTree>
    <p:extLst>
      <p:ext uri="{BB962C8B-B14F-4D97-AF65-F5344CB8AC3E}">
        <p14:creationId xmlns:p14="http://schemas.microsoft.com/office/powerpoint/2010/main" val="17930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F4E072-30D4-44AB-8D8D-5875170DC599}"/>
              </a:ext>
            </a:extLst>
          </p:cNvPr>
          <p:cNvSpPr txBox="1"/>
          <p:nvPr/>
        </p:nvSpPr>
        <p:spPr>
          <a:xfrm>
            <a:off x="1438183" y="2441358"/>
            <a:ext cx="91528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latin typeface="Garamond" panose="02020404030301010803" pitchFamily="18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87307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537B1-87F4-4545-9A7B-CE587F9C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latin typeface="Garamond" panose="02020404030301010803" pitchFamily="18" charset="0"/>
              </a:rPr>
              <a:t>1) Г.П. </a:t>
            </a:r>
            <a:r>
              <a:rPr lang="ru-RU" sz="1600" dirty="0" err="1">
                <a:latin typeface="Garamond" panose="02020404030301010803" pitchFamily="18" charset="0"/>
              </a:rPr>
              <a:t>Матвиевская</a:t>
            </a:r>
            <a:r>
              <a:rPr lang="ru-RU" sz="1600" dirty="0">
                <a:latin typeface="Garamond" panose="02020404030301010803" pitchFamily="18" charset="0"/>
              </a:rPr>
              <a:t>, Б.А. Розенфельд. Математики и астрономы мусульманского средневековья и их труды (</a:t>
            </a:r>
            <a:r>
              <a:rPr lang="en-US" sz="1600" dirty="0">
                <a:latin typeface="Garamond" panose="02020404030301010803" pitchFamily="18" charset="0"/>
              </a:rPr>
              <a:t>VIII‒XVII </a:t>
            </a:r>
            <a:r>
              <a:rPr lang="ru-RU" sz="1600" dirty="0">
                <a:latin typeface="Garamond" panose="02020404030301010803" pitchFamily="18" charset="0"/>
              </a:rPr>
              <a:t>вв.) в трех томах (книгах). Москва: Наука, 1983.</a:t>
            </a:r>
            <a:br>
              <a:rPr lang="ru-RU" sz="1600" dirty="0">
                <a:latin typeface="Garamond" panose="02020404030301010803" pitchFamily="18" charset="0"/>
              </a:rPr>
            </a:br>
            <a:br>
              <a:rPr lang="ru-RU" sz="1600" dirty="0">
                <a:latin typeface="Garamond" panose="02020404030301010803" pitchFamily="18" charset="0"/>
              </a:rPr>
            </a:br>
            <a:r>
              <a:rPr lang="ru-RU" sz="1600" dirty="0">
                <a:latin typeface="Garamond" panose="02020404030301010803" pitchFamily="18" charset="0"/>
              </a:rPr>
              <a:t>2) </a:t>
            </a:r>
            <a:r>
              <a:rPr lang="en-US" sz="1600" dirty="0">
                <a:latin typeface="Garamond" panose="02020404030301010803" pitchFamily="18" charset="0"/>
              </a:rPr>
              <a:t>B.A. Rosenfeld. Mathematicians, astronomers, and other scholars of Islamic civilization and their works (7th‒I9th c.) by Rosenfeld B.A. and </a:t>
            </a:r>
            <a:r>
              <a:rPr lang="en-US" sz="1600" dirty="0" err="1">
                <a:latin typeface="Garamond" panose="02020404030301010803" pitchFamily="18" charset="0"/>
              </a:rPr>
              <a:t>Ekmeleddin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dirty="0" err="1">
                <a:latin typeface="Garamond" panose="02020404030301010803" pitchFamily="18" charset="0"/>
              </a:rPr>
              <a:t>İhsanoğlu</a:t>
            </a:r>
            <a:r>
              <a:rPr lang="en-US" sz="1600" dirty="0">
                <a:latin typeface="Garamond" panose="02020404030301010803" pitchFamily="18" charset="0"/>
              </a:rPr>
              <a:t>. Istanbul: Research Center for Islamic History, Art and Culture, 2003. ‒ 833 </a:t>
            </a:r>
            <a:r>
              <a:rPr lang="ru-RU" sz="1600" dirty="0">
                <a:latin typeface="Garamond" panose="02020404030301010803" pitchFamily="18" charset="0"/>
              </a:rPr>
              <a:t>с.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AC6B57-8EC4-40A9-ACB7-9CC1844E33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75" y="1690688"/>
            <a:ext cx="5253060" cy="502717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931F67B-5FF1-4DCF-ADB9-A5AA907F63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07" y="1694986"/>
            <a:ext cx="3599649" cy="5112402"/>
          </a:xfrm>
        </p:spPr>
      </p:pic>
    </p:spTree>
    <p:extLst>
      <p:ext uri="{BB962C8B-B14F-4D97-AF65-F5344CB8AC3E}">
        <p14:creationId xmlns:p14="http://schemas.microsoft.com/office/powerpoint/2010/main" val="78183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B874A-22F7-4AD9-939F-7872A89E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Г.П. </a:t>
            </a:r>
            <a:r>
              <a:rPr lang="ru-RU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Матвиевская</a:t>
            </a:r>
            <a:r>
              <a:rPr lang="ru-RU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(1930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2025) </a:t>
            </a:r>
            <a:br>
              <a:rPr lang="ru-RU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Б.А. Розенфельд (1917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2008)</a:t>
            </a:r>
            <a:endParaRPr lang="ru-RU" sz="8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DC3CE6-B3FA-4535-9C0F-DDAD4C6B68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272" y="1690688"/>
            <a:ext cx="4441856" cy="4486275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9535E6E1-3B18-4009-8D46-FE2289718F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55402" y="1607596"/>
            <a:ext cx="3373515" cy="45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9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A4B47-D55F-46A8-96C4-0E3C5170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B</a:t>
            </a:r>
            <a:r>
              <a:rPr lang="ru-RU" sz="4000" dirty="0">
                <a:latin typeface="Garamond" panose="02020404030301010803" pitchFamily="18" charset="0"/>
              </a:rPr>
              <a:t>.</a:t>
            </a:r>
            <a:r>
              <a:rPr lang="en-US" sz="4000" dirty="0">
                <a:latin typeface="Garamond" panose="02020404030301010803" pitchFamily="18" charset="0"/>
              </a:rPr>
              <a:t> A</a:t>
            </a:r>
            <a:r>
              <a:rPr lang="ru-RU" sz="4000" dirty="0">
                <a:latin typeface="Garamond" panose="02020404030301010803" pitchFamily="18" charset="0"/>
              </a:rPr>
              <a:t>.</a:t>
            </a:r>
            <a:r>
              <a:rPr lang="en-US" sz="4000" dirty="0">
                <a:latin typeface="Garamond" panose="02020404030301010803" pitchFamily="18" charset="0"/>
              </a:rPr>
              <a:t> Rosenfeld</a:t>
            </a:r>
            <a:r>
              <a:rPr lang="ru-RU" sz="4000" dirty="0">
                <a:latin typeface="Garamond" panose="02020404030301010803" pitchFamily="18" charset="0"/>
              </a:rPr>
              <a:t> </a:t>
            </a:r>
            <a:r>
              <a:rPr lang="en-US" sz="4000" dirty="0">
                <a:latin typeface="Garamond" panose="02020404030301010803" pitchFamily="18" charset="0"/>
              </a:rPr>
              <a:t>and </a:t>
            </a:r>
            <a:r>
              <a:rPr lang="en-US" sz="4000" dirty="0" err="1">
                <a:latin typeface="Garamond" panose="02020404030301010803" pitchFamily="18" charset="0"/>
              </a:rPr>
              <a:t>Ekmeieddin</a:t>
            </a:r>
            <a:r>
              <a:rPr lang="en-US" sz="4000" dirty="0">
                <a:latin typeface="Garamond" panose="02020404030301010803" pitchFamily="18" charset="0"/>
              </a:rPr>
              <a:t> </a:t>
            </a:r>
            <a:r>
              <a:rPr lang="en-US" sz="4000" dirty="0" err="1">
                <a:latin typeface="Garamond" panose="02020404030301010803" pitchFamily="18" charset="0"/>
              </a:rPr>
              <a:t>İhsanoğlu</a:t>
            </a:r>
            <a:r>
              <a:rPr lang="en-US" sz="4000" dirty="0">
                <a:latin typeface="Garamond" panose="02020404030301010803" pitchFamily="18" charset="0"/>
              </a:rPr>
              <a:t> (*1943)</a:t>
            </a:r>
            <a:endParaRPr lang="ru-RU" sz="4000" dirty="0">
              <a:latin typeface="Garamond" panose="02020404030301010803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415A4F-6925-421A-BF3D-06B0C0D080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1550" y="1295199"/>
            <a:ext cx="3375368" cy="5408048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EFFDDD92-5CE5-4338-B71E-9B063EC512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67316" y="1356145"/>
            <a:ext cx="4467123" cy="541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1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9D6B2-DED4-442D-BFA9-46018BDC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Экмеледдин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Ихсаноглу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Биографическая справка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481D14-98A5-4ECA-9006-D02054C8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7" y="1473693"/>
            <a:ext cx="10732363" cy="5019182"/>
          </a:xfrm>
        </p:spPr>
        <p:txBody>
          <a:bodyPr>
            <a:normAutofit fontScale="25000" lnSpcReduction="20000"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в 1943 г. Профессор, доктор. Турецкий учёный, дипломат, бывший депутат парламента Турции и член Парламентской ассамблеи Совета Европы (ПАСЕ).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Ихсаноглу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основатель и заведующий первой кафедрой истории науки в Турции в Стамбульском университете (1984–2000). Преподавал в университетах Анкары,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Эксетера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Стамбула и Мюнхена, а также читал лекции в ведущих университетах Европы и США. Основатель и почётный президент Турецкого общества истории науки (TBTK) (1989) и Фонда ISAR (1990). Бывший президент Международного университета истории науки и науки (IUHPS), член Европейской академии и Международной академии истории науки, а также член многочисленных международных академических организаций. Кавалер медали ЮНЕСКО «Авиценна» (2004); медали Александра Койре Международной академии истории науки (2008) и многочисленных почётных учёных званий. Награждён почётными медалями разных стран. Генеральный директор-основатель Исследовательского центра ОИС по исламской истории, искусству и культуре (IRCICA) (1980–2004 гг.) и 9-й Генеральный секретарь Организации исламского сотрудничества (ОИС) (2005–2013 гг.). Редактор и соавтор 18-томной серии «История османской научной литературы», IRCICA; редактор и соавтор 2-томной «Истории Османского государства и цивилизации», IRCICA, 2000 г. (на турецком, английском, арабском, русском, боснийском, албанском и персидском языках); редактор и соавтор книги «Культура и обучение в исламе», ЮНЕСКО, 2003 г.; автор книги «Наука, технологии и обучение в Османской империи»,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Ashgate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Великобритания, 2003 г.; автор книги «Турки в Египте и их культурное наследие» (на турецком, арабском, английском языках), IRCICA, 2006 г. (арабское издание было удостоено премии короля Абдаллы в 2008 г.); История Османского университета-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Дарульфюнун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 турецком языке), IRCICA, 2010; Исламский мир в новом веке: Организация Исламская конференция, 1969-2009 (на английском, турецком, арабском, русском, урду, бенгали),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Hurst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U.K. &amp; Columbia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Press, 2010. Автор двухтомника «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Osmanlı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Bilim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Mirası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Ottoman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Scientific Legacy» (на турецком языке),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Yapı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Kredi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Yayınları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2017. </a:t>
            </a:r>
            <a:r>
              <a:rPr lang="ru-RU" sz="64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Научные интересы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История ислама и мусульманская цивилизация, Исламское искусство, Исламская культура,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Исламоведение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Османоведение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Исламская история, История науки, Исследования досуга и отдыха,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Uluslararası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İlişkiler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История Османской империи, Женщины и гендерные проблемы в исламе, История Турецкой Республики, История искусств. </a:t>
            </a:r>
            <a:r>
              <a:rPr lang="ru-RU" sz="64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Принадлежность к организациям</a:t>
            </a:r>
            <a:r>
              <a:rPr lang="ru-RU" sz="6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Стамбульский университет, История науки, почётный профессор.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73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44053-7776-4340-8A97-A1D6C393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02" y="71021"/>
            <a:ext cx="10599198" cy="154471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Книга 1 (Г.П. </a:t>
            </a:r>
            <a:r>
              <a:rPr lang="ru-RU" dirty="0" err="1">
                <a:latin typeface="Garamond" panose="02020404030301010803" pitchFamily="18" charset="0"/>
              </a:rPr>
              <a:t>Матвиевская</a:t>
            </a:r>
            <a:r>
              <a:rPr lang="ru-RU" dirty="0">
                <a:latin typeface="Garamond" panose="02020404030301010803" pitchFamily="18" charset="0"/>
              </a:rPr>
              <a:t>, Б.А. Розенфельд)</a:t>
            </a:r>
            <a:br>
              <a:rPr lang="ru-RU" dirty="0">
                <a:latin typeface="Garamond" panose="02020404030301010803" pitchFamily="18" charset="0"/>
              </a:rPr>
            </a:br>
            <a:r>
              <a:rPr lang="ru-RU" dirty="0">
                <a:latin typeface="Garamond" panose="02020404030301010803" pitchFamily="18" charset="0"/>
              </a:rPr>
              <a:t>Структура книги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968C3-7773-45EC-BCCC-DD4E6CB5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825625"/>
            <a:ext cx="10927672" cy="461068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Издание представляет собой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-библиографический справочник о математиках и астрономах мусульманских стран, живших в VIII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 вв. Состоит из трех книг. Первая книга включает вступительную статью и справочный раздел, где представлена обширная библиография. После «Введения» (с. 1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‒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 идет содержательная часть, которой нет в книге (2): «Математические науки» (с. 11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78), «Естественные науки» (с. 79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91), «Философские вопросы математики и естествознания» (с. 92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99), «Справочный раздел», «Библиотеки рукописей» и библиография (с. 122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479). Вторая книга (650 с.) содержит сведения о 1044 ученых, время жизни которых известно. Третья книга (372 с.) содержит сведения о 350 ученых, время жизни которых неизвестно (с. 4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47), об анонимных сочинениях (с указание мест их хранения по странам, с. 48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119), и указатели (систематический и алфавитный указатели сочинений, именной указатель авторов, с. 120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332), систематический указатель сочинений (с. 120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160), алфавитный указатель сочинений, транскрибированный на русский (с. 161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273), алфавитный указатель имен (с. 274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332), а также «Приложение», («Математические науки», «Естественные науки», с. 333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335), Библиографию по авторам (с. 335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361) и по персоналиям, в т.ч. по анонимам (с. 362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370), указание каталогов рукописей и изданий с переводами и их исследованиями (с. 370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372).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5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4D662-590C-47E3-B35C-E0B8DD5B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Книга 2 (</a:t>
            </a:r>
            <a:r>
              <a:rPr lang="en-US" dirty="0" err="1">
                <a:latin typeface="Garamond" panose="02020404030301010803" pitchFamily="18" charset="0"/>
              </a:rPr>
              <a:t>Rosenfeid</a:t>
            </a:r>
            <a:r>
              <a:rPr lang="en-US" dirty="0">
                <a:latin typeface="Garamond" panose="02020404030301010803" pitchFamily="18" charset="0"/>
              </a:rPr>
              <a:t> B.A., </a:t>
            </a:r>
            <a:r>
              <a:rPr lang="en-US" dirty="0" err="1">
                <a:latin typeface="Garamond" panose="02020404030301010803" pitchFamily="18" charset="0"/>
              </a:rPr>
              <a:t>İhsanoğlu</a:t>
            </a:r>
            <a:r>
              <a:rPr lang="en-US" dirty="0">
                <a:latin typeface="Garamond" panose="02020404030301010803" pitchFamily="18" charset="0"/>
              </a:rPr>
              <a:t>, E.)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ru-RU" dirty="0">
                <a:latin typeface="Garamond" panose="02020404030301010803" pitchFamily="18" charset="0"/>
              </a:rPr>
              <a:t>Структура книги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D8FDB-D56D-4202-9D1E-A375E6C6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just">
              <a:buNone/>
            </a:pPr>
            <a:endParaRPr lang="ru-RU" dirty="0">
              <a:latin typeface="Garamond" panose="02020404030301010803" pitchFamily="18" charset="0"/>
            </a:endParaRPr>
          </a:p>
          <a:p>
            <a:pPr indent="457200" algn="just">
              <a:buNone/>
            </a:pPr>
            <a:r>
              <a:rPr lang="ru-RU" sz="3000" dirty="0">
                <a:latin typeface="Garamond" panose="02020404030301010803" pitchFamily="18" charset="0"/>
              </a:rPr>
              <a:t>В книге содержатся краткие сведения и библиография о 1423 ученых мусульманского средневековья, время жизни которых известно (с. 13‒420), а также о 288 ученых, время жизни которых неизвестно (с. 421‒449). Далее идет список анонимных работ в библиотеках мира (по странам, с. 450‒497); указатель библиотек с рукописями (по странам, с. 499‒512. Далее идет указатель обзорных работ по темам (с. 513‒516). Далее – список литературы (с. 517‒739, в т.ч. на с. 640‒641 </a:t>
            </a:r>
            <a:r>
              <a:rPr lang="ru-RU" sz="3000" b="1" dirty="0">
                <a:latin typeface="Garamond" panose="02020404030301010803" pitchFamily="18" charset="0"/>
              </a:rPr>
              <a:t>названо 40 работ Г.П. </a:t>
            </a:r>
            <a:r>
              <a:rPr lang="ru-RU" sz="3000" b="1" dirty="0" err="1">
                <a:latin typeface="Garamond" panose="02020404030301010803" pitchFamily="18" charset="0"/>
              </a:rPr>
              <a:t>Матвиевской</a:t>
            </a:r>
            <a:r>
              <a:rPr lang="ru-RU" sz="3000" b="1" dirty="0">
                <a:latin typeface="Garamond" panose="02020404030301010803" pitchFamily="18" charset="0"/>
              </a:rPr>
              <a:t>, где она является единственным автором, а также в этом разделе указано 11 ее работ в соавторстве, с. 641‒642). </a:t>
            </a:r>
            <a:r>
              <a:rPr lang="ru-RU" sz="3000" dirty="0">
                <a:latin typeface="Garamond" panose="02020404030301010803" pitchFamily="18" charset="0"/>
              </a:rPr>
              <a:t>Далее – именной указатель авторов (с. 741‒758). Далее – указатель названий работ в английской транскрипции (с. 759‒833). </a:t>
            </a:r>
          </a:p>
        </p:txBody>
      </p:sp>
    </p:spTree>
    <p:extLst>
      <p:ext uri="{BB962C8B-B14F-4D97-AF65-F5344CB8AC3E}">
        <p14:creationId xmlns:p14="http://schemas.microsoft.com/office/powerpoint/2010/main" val="56043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88624-C80A-47D0-B4EF-512FACCA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Книга (2). Введение (с. 3‒5).</a:t>
            </a:r>
            <a:br>
              <a:rPr lang="ru-RU" dirty="0">
                <a:latin typeface="Garamond" panose="02020404030301010803" pitchFamily="18" charset="0"/>
              </a:rPr>
            </a:br>
            <a:r>
              <a:rPr lang="ru-RU" sz="2800" dirty="0">
                <a:latin typeface="Garamond" panose="02020404030301010803" pitchFamily="18" charset="0"/>
              </a:rPr>
              <a:t>Перевод на русский язык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1B70BF-1FE9-4DCB-9F1E-B9A987C99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ru-RU" dirty="0">
                <a:latin typeface="Garamond" panose="02020404030301010803" pitchFamily="18" charset="0"/>
              </a:rPr>
              <a:t>Сто лет назад, в 1900 году, швейцарский историк математики и астрономии Генрих </a:t>
            </a:r>
            <a:r>
              <a:rPr lang="ru-RU" dirty="0" err="1">
                <a:latin typeface="Garamond" panose="02020404030301010803" pitchFamily="18" charset="0"/>
              </a:rPr>
              <a:t>Зутер</a:t>
            </a:r>
            <a:r>
              <a:rPr lang="ru-RU" dirty="0">
                <a:latin typeface="Garamond" panose="02020404030301010803" pitchFamily="18" charset="0"/>
              </a:rPr>
              <a:t> опубликовал биобиблиографический обзор «Математики и астрономы арабов и их труды» (</a:t>
            </a:r>
            <a:r>
              <a:rPr lang="ru-RU" dirty="0" err="1">
                <a:latin typeface="Garamond" panose="02020404030301010803" pitchFamily="18" charset="0"/>
              </a:rPr>
              <a:t>Mathematiker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und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Astronomcn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der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Araber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und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ihre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Werke</a:t>
            </a:r>
            <a:r>
              <a:rPr lang="ru-RU" dirty="0">
                <a:latin typeface="Garamond" panose="02020404030301010803" pitchFamily="18" charset="0"/>
              </a:rPr>
              <a:t> – MAA). Книга </a:t>
            </a:r>
            <a:r>
              <a:rPr lang="ru-RU" dirty="0" err="1">
                <a:latin typeface="Garamond" panose="02020404030301010803" pitchFamily="18" charset="0"/>
              </a:rPr>
              <a:t>Зутера</a:t>
            </a:r>
            <a:r>
              <a:rPr lang="ru-RU" dirty="0">
                <a:latin typeface="Garamond" panose="02020404030301010803" pitchFamily="18" charset="0"/>
              </a:rPr>
              <a:t> содержала информацию об учёных не только арабских стран, но и всех исламских стран с VIII по XVII век. MAA содержит информацию примерно о 500 учёных, время жизни которых было известно, и о 100, чья дата неизвестна.</a:t>
            </a:r>
          </a:p>
          <a:p>
            <a:pPr marL="0" indent="457200" algn="just">
              <a:buNone/>
            </a:pPr>
            <a:r>
              <a:rPr lang="ru-RU" dirty="0">
                <a:latin typeface="Garamond" panose="02020404030301010803" pitchFamily="18" charset="0"/>
              </a:rPr>
              <a:t>В 1983 году Г.П. </a:t>
            </a:r>
            <a:r>
              <a:rPr lang="ru-RU" dirty="0" err="1">
                <a:latin typeface="Garamond" panose="02020404030301010803" pitchFamily="18" charset="0"/>
              </a:rPr>
              <a:t>Матвиевская</a:t>
            </a:r>
            <a:r>
              <a:rPr lang="ru-RU" dirty="0">
                <a:latin typeface="Garamond" panose="02020404030301010803" pitchFamily="18" charset="0"/>
              </a:rPr>
              <a:t> и Б.А. Розенфельд в Москве издал труд «Математики и астрономия мусульманского средневековья и их труды» (</a:t>
            </a:r>
            <a:r>
              <a:rPr lang="ru-RU" b="1" dirty="0">
                <a:latin typeface="Garamond" panose="02020404030301010803" pitchFamily="18" charset="0"/>
              </a:rPr>
              <a:t>MAMS</a:t>
            </a:r>
            <a:r>
              <a:rPr lang="ru-RU" dirty="0">
                <a:latin typeface="Garamond" panose="02020404030301010803" pitchFamily="18" charset="0"/>
              </a:rPr>
              <a:t>) в трёх томах, включающий 1000 авторов, чьё время жизни известно, и около 300 авторов, чьё время жизни неизвестно. Эти пункты имеют те же номера, что и в MAA, за исключением тех, которые были добавлены недавно.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26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C7C8FD-C20C-4BCE-A0C9-3A5580C97DAB}"/>
              </a:ext>
            </a:extLst>
          </p:cNvPr>
          <p:cNvSpPr txBox="1"/>
          <p:nvPr/>
        </p:nvSpPr>
        <p:spPr>
          <a:xfrm>
            <a:off x="1091953" y="523784"/>
            <a:ext cx="979207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>
                <a:latin typeface="Garamond" panose="02020404030301010803" pitchFamily="18" charset="0"/>
              </a:rPr>
              <a:t>Представленная здесь работа под названием «Математики, астрономы и другие ученые исламской цивилизации и их труды (7‒19 вв.)» основана на более ранних публикациях, среди которых </a:t>
            </a:r>
            <a:r>
              <a:rPr lang="ru-RU" sz="2800" b="1" dirty="0">
                <a:latin typeface="Garamond" panose="02020404030301010803" pitchFamily="18" charset="0"/>
              </a:rPr>
              <a:t>MAMS</a:t>
            </a:r>
            <a:r>
              <a:rPr lang="ru-RU" sz="2800" dirty="0">
                <a:latin typeface="Garamond" panose="02020404030301010803" pitchFamily="18" charset="0"/>
              </a:rPr>
              <a:t> занимает первое место. Данные, взятые из </a:t>
            </a:r>
            <a:r>
              <a:rPr lang="ru-RU" sz="2800" b="1" dirty="0">
                <a:latin typeface="Garamond" panose="02020404030301010803" pitchFamily="18" charset="0"/>
              </a:rPr>
              <a:t>MAMS</a:t>
            </a:r>
            <a:r>
              <a:rPr lang="ru-RU" sz="2800" dirty="0">
                <a:latin typeface="Garamond" panose="02020404030301010803" pitchFamily="18" charset="0"/>
              </a:rPr>
              <a:t>, обогащены информацией, взятой из многочисленных публикаций и других соответствующих источников. В общей сложности эта книга содержит имена 1423 авторов, время жизни которых известно, и 288 ученых, время жизни которых неизвестно. Как будет видно, в список добавлены новые имена, которых не было в вышеупомянутых справочниках, в то время как некоторые другие, которые были среди неизвестных авторов, были выявлены и включены в список известных авторов.</a:t>
            </a:r>
          </a:p>
        </p:txBody>
      </p:sp>
    </p:spTree>
    <p:extLst>
      <p:ext uri="{BB962C8B-B14F-4D97-AF65-F5344CB8AC3E}">
        <p14:creationId xmlns:p14="http://schemas.microsoft.com/office/powerpoint/2010/main" val="3590094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2097</Words>
  <Application>Microsoft Office PowerPoint</Application>
  <PresentationFormat>Широкоэкранный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Тема Office</vt:lpstr>
      <vt:lpstr> Сравнительный анализ книг 1) Г.П. Матвиевская, Б.А. Розенфельд. Математики и астрономы мусульманского средневековья и их труды (VIII‒XVII вв.) в трех томах (книгах). Москва: Наука, 1983.  2) B.A. Rosenfeld. Mathematicians, astronomers, and other scholars of Islamic civilization and their works (7th‒I9th c.) by Rosenfeld B.A. and Ekmeleddin İhsanoğlu. Istanbul: Research Center for Islamic History, Art and Culture, 2003. ‒ 833 с. </vt:lpstr>
      <vt:lpstr>1) Г.П. Матвиевская, Б.А. Розенфельд. Математики и астрономы мусульманского средневековья и их труды (VIII‒XVII вв.) в трех томах (книгах). Москва: Наука, 1983.  2) B.A. Rosenfeld. Mathematicians, astronomers, and other scholars of Islamic civilization and their works (7th‒I9th c.) by Rosenfeld B.A. and Ekmeleddin İhsanoğlu. Istanbul: Research Center for Islamic History, Art and Culture, 2003. ‒ 833 с. </vt:lpstr>
      <vt:lpstr>Г.П. Матвиевская (1930‒2025)  и Б.А. Розенфельд (1917‒2008)</vt:lpstr>
      <vt:lpstr>B. A. Rosenfeld and Ekmeieddin İhsanoğlu (*1943)</vt:lpstr>
      <vt:lpstr>Экмеледдин Ихсаноглу. Биографическая справка</vt:lpstr>
      <vt:lpstr>Книга 1 (Г.П. Матвиевская, Б.А. Розенфельд) Структура книги</vt:lpstr>
      <vt:lpstr>Книга 2 (Rosenfeid B.A., İhsanoğlu, E.) Структура книги</vt:lpstr>
      <vt:lpstr>Книга (2). Введение (с. 3‒5). Перевод на русский язык</vt:lpstr>
      <vt:lpstr>Презентация PowerPoint</vt:lpstr>
      <vt:lpstr>Презентация PowerPoint</vt:lpstr>
      <vt:lpstr>Заключение Г.И. Синкевич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книг 1) Г.П. Матвиевская, Б.А. Розенфельд. Математики и астрономы мусульманского средневековья и их труды (VIII‒XVII вв.) в трех томах (книгах). Москва: Наука, 1983.  2) B.A. Rosenfeld. Mathematicians, astronomers, and other scholars of Islamic civilization and their works (7th‒I9th c.) by Rosenfeld B.A. and Ekmeleddin İhsanoğlu. Istanbul: Research Center for Islamic History, Art and Culture, 2003. ‒ 833 с.</dc:title>
  <dc:creator>Галина</dc:creator>
  <cp:lastModifiedBy>Галина</cp:lastModifiedBy>
  <cp:revision>17</cp:revision>
  <dcterms:created xsi:type="dcterms:W3CDTF">2025-11-03T15:31:13Z</dcterms:created>
  <dcterms:modified xsi:type="dcterms:W3CDTF">2025-11-04T10:02:48Z</dcterms:modified>
</cp:coreProperties>
</file>