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70" r:id="rId14"/>
    <p:sldId id="271" r:id="rId15"/>
    <p:sldId id="27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398FB4-9DDD-4337-B864-787487B526B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2EA7660-94FF-40A2-94EB-7A3BDD6EC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E156612-1560-4D2A-A290-CF51C29A9B86}"/>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5" name="Нижний колонтитул 4">
            <a:extLst>
              <a:ext uri="{FF2B5EF4-FFF2-40B4-BE49-F238E27FC236}">
                <a16:creationId xmlns:a16="http://schemas.microsoft.com/office/drawing/2014/main" id="{BDC9FE71-E169-4EE7-9044-3E7910D4B5B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07CB2F-5B16-4FB6-A4C2-08C1CCCD9D96}"/>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367281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448A9C-A826-4CC0-A4F6-9356BC15366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5424C0E-2773-4CFE-815C-1E370CE89C6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3696B2D-9840-4471-8C83-C766F8B68E57}"/>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5" name="Нижний колонтитул 4">
            <a:extLst>
              <a:ext uri="{FF2B5EF4-FFF2-40B4-BE49-F238E27FC236}">
                <a16:creationId xmlns:a16="http://schemas.microsoft.com/office/drawing/2014/main" id="{3C9D4FC9-AC57-4B8A-89AB-7244D504C9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3735F7A-E52E-46AB-886D-9BB67B5CA90C}"/>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69500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E0D4EB4-5A27-41FC-8899-6F4856C7434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266337A-6C13-428C-8FFF-8DFC28997E2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56D04C3-3407-4E30-BC02-F882CC85F6A6}"/>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5" name="Нижний колонтитул 4">
            <a:extLst>
              <a:ext uri="{FF2B5EF4-FFF2-40B4-BE49-F238E27FC236}">
                <a16:creationId xmlns:a16="http://schemas.microsoft.com/office/drawing/2014/main" id="{CA979D62-6265-46B5-A768-2EBC00A16F6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BD7238-9799-412F-BD29-1F16568D7D6A}"/>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3936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3FDD7B-8E9A-4464-8DB8-873C723F466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8E68CD5-4BDA-4D96-8AEC-CE5A5F44813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581C3B8-CD55-4B96-92A8-42FF66DC33A6}"/>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5" name="Нижний колонтитул 4">
            <a:extLst>
              <a:ext uri="{FF2B5EF4-FFF2-40B4-BE49-F238E27FC236}">
                <a16:creationId xmlns:a16="http://schemas.microsoft.com/office/drawing/2014/main" id="{1ADEBC93-4ED5-4698-8D6D-439D885DCC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ADE67EF-289F-4A8F-806A-1A209A86E9C6}"/>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76045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EE4861-8BD2-4987-88A7-C2F051CBC77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F52890F-DC99-4C73-9244-9BDEDE6DB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44C7225-305E-49E0-9DDC-F3E41B874770}"/>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5" name="Нижний колонтитул 4">
            <a:extLst>
              <a:ext uri="{FF2B5EF4-FFF2-40B4-BE49-F238E27FC236}">
                <a16:creationId xmlns:a16="http://schemas.microsoft.com/office/drawing/2014/main" id="{69F4C0AB-F095-4CB5-9FFA-9BEC0A85CF8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7B3DBEA-1C0D-45A2-8EAE-9C968B5F8131}"/>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78628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97E676-A4E0-44AB-8EF2-3E835E2DDBC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0B9F188-2EFA-41E7-9B0C-BEFEC85E56E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14CD968-ACC6-43F4-B0C6-6B2FC79319B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4829DD0-D0B0-45AD-A8B9-3BAEB571FCAF}"/>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6" name="Нижний колонтитул 5">
            <a:extLst>
              <a:ext uri="{FF2B5EF4-FFF2-40B4-BE49-F238E27FC236}">
                <a16:creationId xmlns:a16="http://schemas.microsoft.com/office/drawing/2014/main" id="{C7E91CA4-420B-4865-AAB3-C812DFBF624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514C251-4589-44FF-AB91-037D5A2BD6A9}"/>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209513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A8E76A-CAFF-463B-8AA1-794118A8A9F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DA5C7BB-C4C1-499D-8A1D-8BC602A98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BD932DA-587A-4E6C-8F4A-509BD9E2601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221289E-B3F3-4620-B1B5-EC4DE9906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AFA0978-977E-4325-8145-5760698F2B1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7C689E1-F237-4500-87B8-18DA6A16629D}"/>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8" name="Нижний колонтитул 7">
            <a:extLst>
              <a:ext uri="{FF2B5EF4-FFF2-40B4-BE49-F238E27FC236}">
                <a16:creationId xmlns:a16="http://schemas.microsoft.com/office/drawing/2014/main" id="{F8EE5548-37A7-4B71-A5B5-DEFB44BD523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83EF604-7D33-465B-9668-24D52162C640}"/>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298369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A0BEEA-CB5D-4CCB-9EA9-10E46F829B3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324686C-E4DA-41BB-A2FD-FDE08DD00640}"/>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4" name="Нижний колонтитул 3">
            <a:extLst>
              <a:ext uri="{FF2B5EF4-FFF2-40B4-BE49-F238E27FC236}">
                <a16:creationId xmlns:a16="http://schemas.microsoft.com/office/drawing/2014/main" id="{E669FEFB-AD53-4040-B3D2-A7881D8E95A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525FC44-B7E3-44B9-8BDF-E368D122AE5F}"/>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22998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1BEE10E-AEAF-432F-9A7D-EE55DE6140A9}"/>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3" name="Нижний колонтитул 2">
            <a:extLst>
              <a:ext uri="{FF2B5EF4-FFF2-40B4-BE49-F238E27FC236}">
                <a16:creationId xmlns:a16="http://schemas.microsoft.com/office/drawing/2014/main" id="{A001FB04-55CA-42B2-8E0A-A3E1D28AEF0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AA96C2B-07AE-42AF-A7A4-B850CCC2E703}"/>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402960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42B1A8-A5E9-444B-8F57-4E2E9658AA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F163304-1F4F-4CA1-B96E-986A1ECC7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B80A83A-4292-462E-AAD2-07EF22014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909A5AF-1935-4787-A0F5-1202B223777A}"/>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6" name="Нижний колонтитул 5">
            <a:extLst>
              <a:ext uri="{FF2B5EF4-FFF2-40B4-BE49-F238E27FC236}">
                <a16:creationId xmlns:a16="http://schemas.microsoft.com/office/drawing/2014/main" id="{9B8CC7F9-CCCA-44FE-B1C4-AF2685CAB22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BF105FC-FF98-45A3-B1F5-47DF1D83B114}"/>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372982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3211DB-48D1-4260-AAF6-1A32692C773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C8423F2-60AC-43F6-9631-68C634EFE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C058BEB-A75E-49F0-A1AF-58390AFF3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524B119-D469-472E-8E70-B7C614FC3289}"/>
              </a:ext>
            </a:extLst>
          </p:cNvPr>
          <p:cNvSpPr>
            <a:spLocks noGrp="1"/>
          </p:cNvSpPr>
          <p:nvPr>
            <p:ph type="dt" sz="half" idx="10"/>
          </p:nvPr>
        </p:nvSpPr>
        <p:spPr/>
        <p:txBody>
          <a:bodyPr/>
          <a:lstStyle/>
          <a:p>
            <a:fld id="{09EF1F9B-249C-444F-84EE-DD37DAF42CFB}" type="datetimeFigureOut">
              <a:rPr lang="ru-RU" smtClean="0"/>
              <a:t>04.11.2025</a:t>
            </a:fld>
            <a:endParaRPr lang="ru-RU"/>
          </a:p>
        </p:txBody>
      </p:sp>
      <p:sp>
        <p:nvSpPr>
          <p:cNvPr id="6" name="Нижний колонтитул 5">
            <a:extLst>
              <a:ext uri="{FF2B5EF4-FFF2-40B4-BE49-F238E27FC236}">
                <a16:creationId xmlns:a16="http://schemas.microsoft.com/office/drawing/2014/main" id="{C5FC980A-3376-40C1-8EA1-FBF3B9E8345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0E3A9C7-1C65-4D71-AFB7-3242825C50B6}"/>
              </a:ext>
            </a:extLst>
          </p:cNvPr>
          <p:cNvSpPr>
            <a:spLocks noGrp="1"/>
          </p:cNvSpPr>
          <p:nvPr>
            <p:ph type="sldNum" sz="quarter" idx="12"/>
          </p:nvPr>
        </p:nvSpPr>
        <p:spPr/>
        <p:txBody>
          <a:bodyPr/>
          <a:lstStyle/>
          <a:p>
            <a:fld id="{C9F233D8-12ED-483F-8843-941F17A8D1AF}" type="slidenum">
              <a:rPr lang="ru-RU" smtClean="0"/>
              <a:t>‹#›</a:t>
            </a:fld>
            <a:endParaRPr lang="ru-RU"/>
          </a:p>
        </p:txBody>
      </p:sp>
    </p:spTree>
    <p:extLst>
      <p:ext uri="{BB962C8B-B14F-4D97-AF65-F5344CB8AC3E}">
        <p14:creationId xmlns:p14="http://schemas.microsoft.com/office/powerpoint/2010/main" val="326069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6768A0-2E7E-4276-BF50-F49D4B1A3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29C09FB-7DB9-434F-9A48-7549FD278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EEB21CD-F847-4879-A37B-09B3C9FDE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F1F9B-249C-444F-84EE-DD37DAF42CFB}" type="datetimeFigureOut">
              <a:rPr lang="ru-RU" smtClean="0"/>
              <a:t>04.11.2025</a:t>
            </a:fld>
            <a:endParaRPr lang="ru-RU"/>
          </a:p>
        </p:txBody>
      </p:sp>
      <p:sp>
        <p:nvSpPr>
          <p:cNvPr id="5" name="Нижний колонтитул 4">
            <a:extLst>
              <a:ext uri="{FF2B5EF4-FFF2-40B4-BE49-F238E27FC236}">
                <a16:creationId xmlns:a16="http://schemas.microsoft.com/office/drawing/2014/main" id="{7F13791E-8FB0-412E-98D0-B522C47F3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7933D337-90A0-4597-A448-59DDE837B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233D8-12ED-483F-8843-941F17A8D1AF}" type="slidenum">
              <a:rPr lang="ru-RU" smtClean="0"/>
              <a:t>‹#›</a:t>
            </a:fld>
            <a:endParaRPr lang="ru-RU"/>
          </a:p>
        </p:txBody>
      </p:sp>
    </p:spTree>
    <p:extLst>
      <p:ext uri="{BB962C8B-B14F-4D97-AF65-F5344CB8AC3E}">
        <p14:creationId xmlns:p14="http://schemas.microsoft.com/office/powerpoint/2010/main" val="238137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ekmeleddinihsanoglu.academia.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C64AC5-944F-4251-9D65-9C912F49E86C}"/>
              </a:ext>
            </a:extLst>
          </p:cNvPr>
          <p:cNvSpPr>
            <a:spLocks noGrp="1"/>
          </p:cNvSpPr>
          <p:nvPr>
            <p:ph type="ctrTitle"/>
          </p:nvPr>
        </p:nvSpPr>
        <p:spPr>
          <a:xfrm>
            <a:off x="284085" y="124287"/>
            <a:ext cx="11576482" cy="4483223"/>
          </a:xfrm>
        </p:spPr>
        <p:txBody>
          <a:bodyPr>
            <a:normAutofit fontScale="90000"/>
          </a:bodyPr>
          <a:lstStyle/>
          <a:p>
            <a:br>
              <a:rPr lang="ru-RU" sz="4400" dirty="0">
                <a:latin typeface="Garamond" panose="02020404030301010803" pitchFamily="18" charset="0"/>
              </a:rPr>
            </a:br>
            <a:r>
              <a:rPr lang="en-US" sz="4400" dirty="0">
                <a:latin typeface="Garamond" panose="02020404030301010803" pitchFamily="18" charset="0"/>
              </a:rPr>
              <a:t>Comparative analysis of books</a:t>
            </a:r>
            <a:br>
              <a:rPr lang="ru-RU" sz="4400" dirty="0">
                <a:latin typeface="Garamond" panose="02020404030301010803" pitchFamily="18" charset="0"/>
              </a:rPr>
            </a:br>
            <a:br>
              <a:rPr lang="ru-RU" sz="4400" dirty="0">
                <a:latin typeface="Garamond" panose="02020404030301010803" pitchFamily="18" charset="0"/>
              </a:rPr>
            </a:br>
            <a:r>
              <a:rPr lang="en-US" sz="3100" dirty="0">
                <a:latin typeface="Garamond" panose="02020404030301010803" pitchFamily="18" charset="0"/>
              </a:rPr>
              <a:t>1) G.P. </a:t>
            </a:r>
            <a:r>
              <a:rPr lang="en-US" sz="3100" dirty="0" err="1">
                <a:latin typeface="Garamond" panose="02020404030301010803" pitchFamily="18" charset="0"/>
              </a:rPr>
              <a:t>Matviyevskaya</a:t>
            </a:r>
            <a:r>
              <a:rPr lang="en-US" sz="3100" dirty="0">
                <a:latin typeface="Garamond" panose="02020404030301010803" pitchFamily="18" charset="0"/>
              </a:rPr>
              <a:t>, B.A. Rosenfeld. Mathematicians and astronomers of the Muslim Middle Ages and their works (8th–17th centuries) in three volumes (books). Moscow: </a:t>
            </a:r>
            <a:r>
              <a:rPr lang="en-US" sz="3100" dirty="0" err="1">
                <a:latin typeface="Garamond" panose="02020404030301010803" pitchFamily="18" charset="0"/>
              </a:rPr>
              <a:t>Nauka</a:t>
            </a:r>
            <a:r>
              <a:rPr lang="en-US" sz="3100" dirty="0">
                <a:latin typeface="Garamond" panose="02020404030301010803" pitchFamily="18" charset="0"/>
              </a:rPr>
              <a:t>, 1983.</a:t>
            </a:r>
            <a:br>
              <a:rPr lang="ru-RU" sz="3100" dirty="0">
                <a:latin typeface="Garamond" panose="02020404030301010803" pitchFamily="18" charset="0"/>
              </a:rPr>
            </a:br>
            <a:r>
              <a:rPr lang="en-US" sz="3100" dirty="0">
                <a:latin typeface="Garamond" panose="02020404030301010803" pitchFamily="18" charset="0"/>
              </a:rPr>
              <a:t>2)	B.A. Rosenfeld. Mathematicians, astronomers, and other scholars of Islamic civilization and their works (7th‒I9th c.) by Rosenfeld B.A. and </a:t>
            </a:r>
            <a:r>
              <a:rPr lang="en-US" sz="3100" dirty="0" err="1">
                <a:latin typeface="Garamond" panose="02020404030301010803" pitchFamily="18" charset="0"/>
              </a:rPr>
              <a:t>Ekmeieddin</a:t>
            </a:r>
            <a:r>
              <a:rPr lang="en-US" sz="3100" dirty="0">
                <a:latin typeface="Garamond" panose="02020404030301010803" pitchFamily="18" charset="0"/>
              </a:rPr>
              <a:t> </a:t>
            </a:r>
            <a:r>
              <a:rPr lang="en-US" sz="3100" dirty="0" err="1">
                <a:latin typeface="Garamond" panose="02020404030301010803" pitchFamily="18" charset="0"/>
              </a:rPr>
              <a:t>İhsanoğlu</a:t>
            </a:r>
            <a:r>
              <a:rPr lang="en-US" sz="3100" dirty="0">
                <a:latin typeface="Garamond" panose="02020404030301010803" pitchFamily="18" charset="0"/>
              </a:rPr>
              <a:t>. Istanbul: Research Center for Islamic History, Art and Culture, 2003. </a:t>
            </a:r>
            <a:endParaRPr lang="ru-RU" sz="4400" dirty="0">
              <a:latin typeface="Garamond" panose="02020404030301010803" pitchFamily="18" charset="0"/>
            </a:endParaRPr>
          </a:p>
        </p:txBody>
      </p:sp>
      <p:sp>
        <p:nvSpPr>
          <p:cNvPr id="3" name="Подзаголовок 2">
            <a:extLst>
              <a:ext uri="{FF2B5EF4-FFF2-40B4-BE49-F238E27FC236}">
                <a16:creationId xmlns:a16="http://schemas.microsoft.com/office/drawing/2014/main" id="{DDB939E7-CDA6-4818-91C1-B41E44DC2571}"/>
              </a:ext>
            </a:extLst>
          </p:cNvPr>
          <p:cNvSpPr>
            <a:spLocks noGrp="1"/>
          </p:cNvSpPr>
          <p:nvPr>
            <p:ph type="subTitle" idx="1"/>
          </p:nvPr>
        </p:nvSpPr>
        <p:spPr>
          <a:xfrm>
            <a:off x="949911" y="5424256"/>
            <a:ext cx="10910656" cy="1127463"/>
          </a:xfrm>
        </p:spPr>
        <p:txBody>
          <a:bodyPr/>
          <a:lstStyle/>
          <a:p>
            <a:r>
              <a:rPr lang="en-US" dirty="0">
                <a:latin typeface="Garamond" panose="02020404030301010803" pitchFamily="18" charset="0"/>
              </a:rPr>
              <a:t>G.I. Sinkevich</a:t>
            </a:r>
            <a:endParaRPr lang="ru-RU" dirty="0">
              <a:latin typeface="Garamond" panose="02020404030301010803" pitchFamily="18" charset="0"/>
            </a:endParaRPr>
          </a:p>
          <a:p>
            <a:r>
              <a:rPr lang="en-US" dirty="0">
                <a:latin typeface="Garamond" panose="02020404030301010803" pitchFamily="18" charset="0"/>
              </a:rPr>
              <a:t>galina.sinkevich@gmail.com</a:t>
            </a:r>
          </a:p>
          <a:p>
            <a:endParaRPr lang="ru-RU" dirty="0">
              <a:latin typeface="Garamond" panose="02020404030301010803" pitchFamily="18" charset="0"/>
            </a:endParaRPr>
          </a:p>
        </p:txBody>
      </p:sp>
    </p:spTree>
    <p:extLst>
      <p:ext uri="{BB962C8B-B14F-4D97-AF65-F5344CB8AC3E}">
        <p14:creationId xmlns:p14="http://schemas.microsoft.com/office/powerpoint/2010/main" val="159035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ED6B9-436E-4B94-B6B9-7154241470DF}"/>
              </a:ext>
            </a:extLst>
          </p:cNvPr>
          <p:cNvSpPr>
            <a:spLocks noGrp="1"/>
          </p:cNvSpPr>
          <p:nvPr>
            <p:ph type="title"/>
          </p:nvPr>
        </p:nvSpPr>
        <p:spPr/>
        <p:txBody>
          <a:bodyPr/>
          <a:lstStyle/>
          <a:p>
            <a:pPr algn="ctr"/>
            <a:r>
              <a:rPr lang="en-US" dirty="0">
                <a:latin typeface="Garamond" panose="02020404030301010803" pitchFamily="18" charset="0"/>
              </a:rPr>
              <a:t>G.I. Sinkevich conclusion</a:t>
            </a:r>
            <a:endParaRPr lang="ru-RU" dirty="0">
              <a:latin typeface="Garamond" panose="02020404030301010803" pitchFamily="18" charset="0"/>
            </a:endParaRPr>
          </a:p>
        </p:txBody>
      </p:sp>
      <p:sp>
        <p:nvSpPr>
          <p:cNvPr id="3" name="Объект 2">
            <a:extLst>
              <a:ext uri="{FF2B5EF4-FFF2-40B4-BE49-F238E27FC236}">
                <a16:creationId xmlns:a16="http://schemas.microsoft.com/office/drawing/2014/main" id="{89E73A4E-84AB-4DF4-B236-98BD3D69F5FC}"/>
              </a:ext>
            </a:extLst>
          </p:cNvPr>
          <p:cNvSpPr>
            <a:spLocks noGrp="1"/>
          </p:cNvSpPr>
          <p:nvPr>
            <p:ph idx="1"/>
          </p:nvPr>
        </p:nvSpPr>
        <p:spPr/>
        <p:txBody>
          <a:bodyPr>
            <a:normAutofit/>
          </a:bodyPr>
          <a:lstStyle/>
          <a:p>
            <a:pPr marL="0" indent="457200">
              <a:buNone/>
            </a:pPr>
            <a:r>
              <a:rPr lang="en-US" dirty="0">
                <a:latin typeface="Garamond" panose="02020404030301010803" pitchFamily="18" charset="0"/>
              </a:rPr>
              <a:t>Having carefully studied both books, I come to the following </a:t>
            </a:r>
            <a:r>
              <a:rPr lang="en-US" dirty="0" err="1">
                <a:latin typeface="Garamond" panose="02020404030301010803" pitchFamily="18" charset="0"/>
              </a:rPr>
              <a:t>conclusion.The</a:t>
            </a:r>
            <a:r>
              <a:rPr lang="en-US" dirty="0">
                <a:latin typeface="Garamond" panose="02020404030301010803" pitchFamily="18" charset="0"/>
              </a:rPr>
              <a:t> authors of book (2) cite book (1) as their primary source. They abbreviate book (1) with the acronym </a:t>
            </a:r>
            <a:r>
              <a:rPr lang="en-US" b="1" dirty="0">
                <a:latin typeface="Garamond" panose="02020404030301010803" pitchFamily="18" charset="0"/>
              </a:rPr>
              <a:t>MAMS</a:t>
            </a:r>
            <a:r>
              <a:rPr lang="en-US" dirty="0">
                <a:latin typeface="Garamond" panose="02020404030301010803" pitchFamily="18" charset="0"/>
              </a:rPr>
              <a:t>, which stands for the joint work of G.P. </a:t>
            </a:r>
            <a:r>
              <a:rPr lang="en-US" dirty="0" err="1">
                <a:latin typeface="Garamond" panose="02020404030301010803" pitchFamily="18" charset="0"/>
              </a:rPr>
              <a:t>Matviyevskaya</a:t>
            </a:r>
            <a:r>
              <a:rPr lang="en-US" dirty="0">
                <a:latin typeface="Garamond" panose="02020404030301010803" pitchFamily="18" charset="0"/>
              </a:rPr>
              <a:t> and B.A. Rosenfeld (Mathematicians and Astronomers of the Muslim Middle Ages and Their Works). </a:t>
            </a:r>
          </a:p>
          <a:p>
            <a:pPr marL="0" indent="457200">
              <a:buNone/>
            </a:pPr>
            <a:r>
              <a:rPr lang="en-US" dirty="0">
                <a:latin typeface="Garamond" panose="02020404030301010803" pitchFamily="18" charset="0"/>
              </a:rPr>
              <a:t>Book (2) contains 831 references to </a:t>
            </a:r>
            <a:r>
              <a:rPr lang="en-US" b="1" dirty="0">
                <a:latin typeface="Garamond" panose="02020404030301010803" pitchFamily="18" charset="0"/>
              </a:rPr>
              <a:t>MAMS</a:t>
            </a:r>
            <a:r>
              <a:rPr lang="en-US" dirty="0">
                <a:latin typeface="Garamond" panose="02020404030301010803" pitchFamily="18" charset="0"/>
              </a:rPr>
              <a:t>.</a:t>
            </a:r>
          </a:p>
          <a:p>
            <a:pPr marL="0" indent="457200">
              <a:buNone/>
            </a:pPr>
            <a:r>
              <a:rPr lang="en-US" dirty="0">
                <a:latin typeface="Garamond" panose="02020404030301010803" pitchFamily="18" charset="0"/>
              </a:rPr>
              <a:t>On page 499, </a:t>
            </a:r>
            <a:r>
              <a:rPr lang="en-US" b="1" dirty="0">
                <a:latin typeface="Garamond" panose="02020404030301010803" pitchFamily="18" charset="0"/>
              </a:rPr>
              <a:t>MAMS</a:t>
            </a:r>
            <a:r>
              <a:rPr lang="en-US" dirty="0">
                <a:latin typeface="Garamond" panose="02020404030301010803" pitchFamily="18" charset="0"/>
              </a:rPr>
              <a:t> is listed among the general catalogs.</a:t>
            </a:r>
          </a:p>
          <a:p>
            <a:pPr marL="0" indent="457200">
              <a:buNone/>
            </a:pPr>
            <a:r>
              <a:rPr lang="en-US" dirty="0">
                <a:latin typeface="Garamond" panose="02020404030301010803" pitchFamily="18" charset="0"/>
              </a:rPr>
              <a:t>Book (2) contains 99 references to G.P. </a:t>
            </a:r>
            <a:r>
              <a:rPr lang="en-US" dirty="0" err="1">
                <a:latin typeface="Garamond" panose="02020404030301010803" pitchFamily="18" charset="0"/>
              </a:rPr>
              <a:t>Matviyevskaya</a:t>
            </a:r>
            <a:r>
              <a:rPr lang="en-US" dirty="0">
                <a:latin typeface="Garamond" panose="02020404030301010803" pitchFamily="18" charset="0"/>
              </a:rPr>
              <a:t> works, including a list of 40 of her solo works, as well as a list of 11 of her co-authored works with other researchers (pp. 640-642).</a:t>
            </a:r>
            <a:endParaRPr lang="ru-RU" dirty="0">
              <a:latin typeface="Garamond" panose="02020404030301010803" pitchFamily="18" charset="0"/>
            </a:endParaRPr>
          </a:p>
        </p:txBody>
      </p:sp>
    </p:spTree>
    <p:extLst>
      <p:ext uri="{BB962C8B-B14F-4D97-AF65-F5344CB8AC3E}">
        <p14:creationId xmlns:p14="http://schemas.microsoft.com/office/powerpoint/2010/main" val="23601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6E5A81-D934-4B44-8CC4-2973F4ABA8B7}"/>
              </a:ext>
            </a:extLst>
          </p:cNvPr>
          <p:cNvSpPr txBox="1"/>
          <p:nvPr/>
        </p:nvSpPr>
        <p:spPr>
          <a:xfrm>
            <a:off x="1890943" y="976544"/>
            <a:ext cx="8558073" cy="3539430"/>
          </a:xfrm>
          <a:prstGeom prst="rect">
            <a:avLst/>
          </a:prstGeom>
          <a:noFill/>
        </p:spPr>
        <p:txBody>
          <a:bodyPr wrap="square">
            <a:spAutoFit/>
          </a:bodyPr>
          <a:lstStyle/>
          <a:p>
            <a:pPr indent="457200" algn="just"/>
            <a:r>
              <a:rPr lang="en-US" sz="3200" dirty="0">
                <a:latin typeface="Garamond" panose="02020404030301010803" pitchFamily="18" charset="0"/>
              </a:rPr>
              <a:t>Book (2) has a different structure than Book (1). It doesn't contain the same broad overview and in-depth analysis of mathematicians' work as Book (1), but it significantly expands the number of individuals covered. Book (2) includes many scientific results that have emerged since Book (1), namely:</a:t>
            </a:r>
            <a:endParaRPr lang="ru-RU" sz="3200" dirty="0">
              <a:latin typeface="Garamond" panose="02020404030301010803" pitchFamily="18" charset="0"/>
            </a:endParaRPr>
          </a:p>
        </p:txBody>
      </p:sp>
    </p:spTree>
    <p:extLst>
      <p:ext uri="{BB962C8B-B14F-4D97-AF65-F5344CB8AC3E}">
        <p14:creationId xmlns:p14="http://schemas.microsoft.com/office/powerpoint/2010/main" val="58786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334BEC-2AFE-4B5D-BEA6-F7C988EA028F}"/>
              </a:ext>
            </a:extLst>
          </p:cNvPr>
          <p:cNvSpPr txBox="1"/>
          <p:nvPr/>
        </p:nvSpPr>
        <p:spPr>
          <a:xfrm>
            <a:off x="390617" y="665824"/>
            <a:ext cx="11185865" cy="4801314"/>
          </a:xfrm>
          <a:prstGeom prst="rect">
            <a:avLst/>
          </a:prstGeom>
          <a:noFill/>
        </p:spPr>
        <p:txBody>
          <a:bodyPr wrap="square">
            <a:spAutoFit/>
          </a:bodyPr>
          <a:lstStyle/>
          <a:p>
            <a:pPr indent="457200" algn="just"/>
            <a:r>
              <a:rPr lang="en-US" sz="2400" dirty="0">
                <a:latin typeface="Garamond" panose="02020404030301010803" pitchFamily="18" charset="0"/>
              </a:rPr>
              <a:t>"A Catalogue of the Scientific manuscripts in the Egyptian National Library" (</a:t>
            </a:r>
            <a:r>
              <a:rPr lang="en-US" sz="2400" dirty="0" err="1">
                <a:latin typeface="Garamond" panose="02020404030301010803" pitchFamily="18" charset="0"/>
              </a:rPr>
              <a:t>Fihris</a:t>
            </a:r>
            <a:r>
              <a:rPr lang="en-US" sz="2400" dirty="0">
                <a:latin typeface="Garamond" panose="02020404030301010803" pitchFamily="18" charset="0"/>
              </a:rPr>
              <a:t> al-</a:t>
            </a:r>
            <a:r>
              <a:rPr lang="en-US" sz="2400" dirty="0" err="1">
                <a:latin typeface="Garamond" panose="02020404030301010803" pitchFamily="18" charset="0"/>
              </a:rPr>
              <a:t>MakhtOtat</a:t>
            </a:r>
            <a:r>
              <a:rPr lang="en-US" sz="2400" dirty="0">
                <a:latin typeface="Garamond" panose="02020404030301010803" pitchFamily="18" charset="0"/>
              </a:rPr>
              <a:t> al-'</a:t>
            </a:r>
            <a:r>
              <a:rPr lang="en-US" sz="2400" dirty="0" err="1">
                <a:latin typeface="Garamond" panose="02020404030301010803" pitchFamily="18" charset="0"/>
              </a:rPr>
              <a:t>ilrniyya</a:t>
            </a:r>
            <a:r>
              <a:rPr lang="en-US" sz="2400" dirty="0">
                <a:latin typeface="Garamond" panose="02020404030301010803" pitchFamily="18" charset="0"/>
              </a:rPr>
              <a:t> al-</a:t>
            </a:r>
            <a:r>
              <a:rPr lang="en-US" sz="2400" dirty="0" err="1">
                <a:latin typeface="Garamond" panose="02020404030301010803" pitchFamily="18" charset="0"/>
              </a:rPr>
              <a:t>mahiuza</a:t>
            </a:r>
            <a:r>
              <a:rPr lang="en-US" sz="2400" dirty="0">
                <a:latin typeface="Garamond" panose="02020404030301010803" pitchFamily="18" charset="0"/>
              </a:rPr>
              <a:t> bi-Dar al-</a:t>
            </a:r>
            <a:r>
              <a:rPr lang="en-US" sz="2400" dirty="0" err="1">
                <a:latin typeface="Garamond" panose="02020404030301010803" pitchFamily="18" charset="0"/>
              </a:rPr>
              <a:t>kutub</a:t>
            </a:r>
            <a:r>
              <a:rPr lang="en-US" sz="2400" dirty="0">
                <a:latin typeface="Garamond" panose="02020404030301010803" pitchFamily="18" charset="0"/>
              </a:rPr>
              <a:t> al-</a:t>
            </a:r>
            <a:r>
              <a:rPr lang="en-US" sz="2400" dirty="0" err="1">
                <a:latin typeface="Garamond" panose="02020404030301010803" pitchFamily="18" charset="0"/>
              </a:rPr>
              <a:t>Misnyya</a:t>
            </a:r>
            <a:r>
              <a:rPr lang="en-US" sz="2400" dirty="0">
                <a:latin typeface="Garamond" panose="02020404030301010803" pitchFamily="18" charset="0"/>
              </a:rPr>
              <a:t> ‒ FMI),  1981.</a:t>
            </a:r>
          </a:p>
          <a:p>
            <a:pPr indent="457200" algn="just"/>
            <a:r>
              <a:rPr lang="en-US" sz="2400" dirty="0">
                <a:latin typeface="Garamond" panose="02020404030301010803" pitchFamily="18" charset="0"/>
              </a:rPr>
              <a:t>"A Survey of the Scientific Manuscripts in the Egyptian National Library" (SSM), 1983. "Mathematical Astronomy in Medieval Yemen" (MAY) of D.A. King.1986.</a:t>
            </a:r>
          </a:p>
          <a:p>
            <a:pPr indent="457200" algn="just"/>
            <a:r>
              <a:rPr lang="en-US" sz="2400" dirty="0">
                <a:latin typeface="Garamond" panose="02020404030301010803" pitchFamily="18" charset="0"/>
              </a:rPr>
              <a:t>"Science and Technology in Medieval India. A Bio-bibliographical Source </a:t>
            </a:r>
            <a:r>
              <a:rPr lang="en-US" sz="2400" dirty="0" err="1">
                <a:latin typeface="Garamond" panose="02020404030301010803" pitchFamily="18" charset="0"/>
              </a:rPr>
              <a:t>Malerial</a:t>
            </a:r>
            <a:r>
              <a:rPr lang="en-US" sz="2400" dirty="0">
                <a:latin typeface="Garamond" panose="02020404030301010803" pitchFamily="18" charset="0"/>
              </a:rPr>
              <a:t> in Sanskrit, Arabic and Persian" (STMI) of </a:t>
            </a:r>
            <a:r>
              <a:rPr lang="en-US" sz="2400" dirty="0" err="1">
                <a:latin typeface="Garamond" panose="02020404030301010803" pitchFamily="18" charset="0"/>
              </a:rPr>
              <a:t>Abdur</a:t>
            </a:r>
            <a:r>
              <a:rPr lang="en-US" sz="2400" dirty="0">
                <a:latin typeface="Garamond" panose="02020404030301010803" pitchFamily="18" charset="0"/>
              </a:rPr>
              <a:t> Rahman, </a:t>
            </a:r>
            <a:r>
              <a:rPr lang="en-US" sz="2400" dirty="0" err="1">
                <a:latin typeface="Garamond" panose="02020404030301010803" pitchFamily="18" charset="0"/>
              </a:rPr>
              <a:t>M.A.AIvi</a:t>
            </a:r>
            <a:r>
              <a:rPr lang="en-US" sz="2400" dirty="0">
                <a:latin typeface="Garamond" panose="02020404030301010803" pitchFamily="18" charset="0"/>
              </a:rPr>
              <a:t>, </a:t>
            </a:r>
            <a:r>
              <a:rPr lang="en-US" sz="2400" dirty="0" err="1">
                <a:latin typeface="Garamond" panose="02020404030301010803" pitchFamily="18" charset="0"/>
              </a:rPr>
              <a:t>S.A.Khan</a:t>
            </a:r>
            <a:r>
              <a:rPr lang="en-US" sz="2400" dirty="0">
                <a:latin typeface="Garamond" panose="02020404030301010803" pitchFamily="18" charset="0"/>
              </a:rPr>
              <a:t> Ghori and K.V. Samba Murthy. 1982.</a:t>
            </a:r>
          </a:p>
          <a:p>
            <a:pPr indent="457200" algn="just"/>
            <a:r>
              <a:rPr lang="en-US" sz="2400" dirty="0">
                <a:latin typeface="Garamond" panose="02020404030301010803" pitchFamily="18" charset="0"/>
              </a:rPr>
              <a:t>"Arabic Manuscripts of the Institute of Oriental Studies of the Academy of Sciences of the USSR" (</a:t>
            </a:r>
            <a:r>
              <a:rPr lang="en-US" sz="2400" dirty="0" err="1">
                <a:latin typeface="Garamond" panose="02020404030301010803" pitchFamily="18" charset="0"/>
              </a:rPr>
              <a:t>Arabskiye</a:t>
            </a:r>
            <a:r>
              <a:rPr lang="ru-RU" sz="2400" dirty="0">
                <a:latin typeface="Garamond" panose="02020404030301010803" pitchFamily="18" charset="0"/>
              </a:rPr>
              <a:t> </a:t>
            </a:r>
            <a:r>
              <a:rPr lang="en-US" sz="2400" dirty="0" err="1">
                <a:latin typeface="Garamond" panose="02020404030301010803" pitchFamily="18" charset="0"/>
              </a:rPr>
              <a:t>rukopisi</a:t>
            </a:r>
            <a:r>
              <a:rPr lang="en-US" sz="2400" dirty="0">
                <a:latin typeface="Garamond" panose="02020404030301010803" pitchFamily="18" charset="0"/>
              </a:rPr>
              <a:t> </a:t>
            </a:r>
            <a:r>
              <a:rPr lang="en-US" sz="2400" dirty="0" err="1">
                <a:latin typeface="Garamond" panose="02020404030301010803" pitchFamily="18" charset="0"/>
              </a:rPr>
              <a:t>Instiluta</a:t>
            </a:r>
            <a:r>
              <a:rPr lang="en-US" sz="2400" dirty="0">
                <a:latin typeface="Garamond" panose="02020404030301010803" pitchFamily="18" charset="0"/>
              </a:rPr>
              <a:t> </a:t>
            </a:r>
            <a:r>
              <a:rPr lang="en-US" sz="2400" dirty="0" err="1">
                <a:latin typeface="Garamond" panose="02020404030301010803" pitchFamily="18" charset="0"/>
              </a:rPr>
              <a:t>Voslokovedeniya</a:t>
            </a:r>
            <a:r>
              <a:rPr lang="en-US" sz="2400" dirty="0">
                <a:latin typeface="Garamond" panose="02020404030301010803" pitchFamily="18" charset="0"/>
              </a:rPr>
              <a:t> </a:t>
            </a:r>
            <a:r>
              <a:rPr lang="en-US" sz="2400" dirty="0" err="1">
                <a:latin typeface="Garamond" panose="02020404030301010803" pitchFamily="18" charset="0"/>
              </a:rPr>
              <a:t>Akademii</a:t>
            </a:r>
            <a:r>
              <a:rPr lang="en-US" sz="2400" dirty="0">
                <a:latin typeface="Garamond" panose="02020404030301010803" pitchFamily="18" charset="0"/>
              </a:rPr>
              <a:t> </a:t>
            </a:r>
            <a:r>
              <a:rPr lang="en-US" sz="2400" dirty="0" err="1">
                <a:latin typeface="Garamond" panose="02020404030301010803" pitchFamily="18" charset="0"/>
              </a:rPr>
              <a:t>nauk</a:t>
            </a:r>
            <a:r>
              <a:rPr lang="en-US" sz="2400" dirty="0">
                <a:latin typeface="Garamond" panose="02020404030301010803" pitchFamily="18" charset="0"/>
              </a:rPr>
              <a:t> SSSR - ARIV) - the catalogue of Arabic manuscripts in the</a:t>
            </a:r>
            <a:r>
              <a:rPr lang="ru-RU" sz="2400" dirty="0">
                <a:latin typeface="Garamond" panose="02020404030301010803" pitchFamily="18" charset="0"/>
              </a:rPr>
              <a:t> </a:t>
            </a:r>
            <a:r>
              <a:rPr lang="en-US" sz="2400" dirty="0" err="1">
                <a:latin typeface="Garamond" panose="02020404030301010803" pitchFamily="18" charset="0"/>
              </a:rPr>
              <a:t>St.Pctersburg</a:t>
            </a:r>
            <a:r>
              <a:rPr lang="en-US" sz="2400" dirty="0">
                <a:latin typeface="Garamond" panose="02020404030301010803" pitchFamily="18" charset="0"/>
              </a:rPr>
              <a:t> branch of </a:t>
            </a:r>
            <a:r>
              <a:rPr lang="en-US" sz="2400" dirty="0" err="1">
                <a:latin typeface="Garamond" panose="02020404030301010803" pitchFamily="18" charset="0"/>
              </a:rPr>
              <a:t>ihe</a:t>
            </a:r>
            <a:r>
              <a:rPr lang="en-US" sz="2400" dirty="0">
                <a:latin typeface="Garamond" panose="02020404030301010803" pitchFamily="18" charset="0"/>
              </a:rPr>
              <a:t> Institute of Oriental Studies of the Russian Academy of Sciences that came out in</a:t>
            </a:r>
            <a:r>
              <a:rPr lang="ru-RU" sz="2400" dirty="0">
                <a:latin typeface="Garamond" panose="02020404030301010803" pitchFamily="18" charset="0"/>
              </a:rPr>
              <a:t> </a:t>
            </a:r>
            <a:r>
              <a:rPr lang="en-US" sz="2400" dirty="0">
                <a:latin typeface="Garamond" panose="02020404030301010803" pitchFamily="18" charset="0"/>
              </a:rPr>
              <a:t>1986.</a:t>
            </a:r>
            <a:endParaRPr lang="ru-RU" sz="2400" dirty="0">
              <a:latin typeface="Garamond" panose="02020404030301010803" pitchFamily="18" charset="0"/>
            </a:endParaRPr>
          </a:p>
          <a:p>
            <a:pPr indent="457200" algn="just"/>
            <a:r>
              <a:rPr lang="en-US" sz="2400" dirty="0">
                <a:latin typeface="Garamond" panose="02020404030301010803" pitchFamily="18" charset="0"/>
              </a:rPr>
              <a:t>"</a:t>
            </a:r>
            <a:r>
              <a:rPr lang="en-US" sz="2400" dirty="0" err="1">
                <a:latin typeface="Garamond" panose="02020404030301010803" pitchFamily="18" charset="0"/>
              </a:rPr>
              <a:t>Encyclopaedia</a:t>
            </a:r>
            <a:r>
              <a:rPr lang="en-US" sz="2400" dirty="0">
                <a:latin typeface="Garamond" panose="02020404030301010803" pitchFamily="18" charset="0"/>
              </a:rPr>
              <a:t> of History of Arabic Science" (EHAS) ed. by </a:t>
            </a:r>
            <a:r>
              <a:rPr lang="en-US" sz="2400" dirty="0" err="1">
                <a:latin typeface="Garamond" panose="02020404030301010803" pitchFamily="18" charset="0"/>
              </a:rPr>
              <a:t>Rushdi</a:t>
            </a:r>
            <a:r>
              <a:rPr lang="en-US" sz="2400" dirty="0">
                <a:latin typeface="Garamond" panose="02020404030301010803" pitchFamily="18" charset="0"/>
              </a:rPr>
              <a:t> Rashed. 1996.</a:t>
            </a:r>
          </a:p>
          <a:p>
            <a:pPr indent="457200" algn="just"/>
            <a:endParaRPr lang="en-US" dirty="0">
              <a:latin typeface="Garamond" panose="02020404030301010803" pitchFamily="18" charset="0"/>
            </a:endParaRPr>
          </a:p>
        </p:txBody>
      </p:sp>
    </p:spTree>
    <p:extLst>
      <p:ext uri="{BB962C8B-B14F-4D97-AF65-F5344CB8AC3E}">
        <p14:creationId xmlns:p14="http://schemas.microsoft.com/office/powerpoint/2010/main" val="72286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5EB237-2656-447E-8010-6165D2F146AC}"/>
              </a:ext>
            </a:extLst>
          </p:cNvPr>
          <p:cNvSpPr txBox="1"/>
          <p:nvPr/>
        </p:nvSpPr>
        <p:spPr>
          <a:xfrm>
            <a:off x="772357" y="452762"/>
            <a:ext cx="10990556" cy="5262979"/>
          </a:xfrm>
          <a:prstGeom prst="rect">
            <a:avLst/>
          </a:prstGeom>
          <a:noFill/>
        </p:spPr>
        <p:txBody>
          <a:bodyPr wrap="square">
            <a:spAutoFit/>
          </a:bodyPr>
          <a:lstStyle/>
          <a:p>
            <a:pPr indent="457200" algn="just"/>
            <a:r>
              <a:rPr lang="en-US" sz="2400" dirty="0">
                <a:latin typeface="Garamond" panose="02020404030301010803" pitchFamily="18" charset="0"/>
              </a:rPr>
              <a:t>The works that brought new life to this field are the scientific literature surveys which are edited by E. </a:t>
            </a:r>
            <a:r>
              <a:rPr lang="en-US" sz="2400" dirty="0" err="1">
                <a:effectLst/>
                <a:latin typeface="Garamond" panose="02020404030301010803" pitchFamily="18" charset="0"/>
                <a:ea typeface="Calibri" panose="020F0502020204030204" pitchFamily="34" charset="0"/>
              </a:rPr>
              <a:t>İhsanoğlu</a:t>
            </a:r>
            <a:r>
              <a:rPr lang="ru-RU" sz="2400" dirty="0">
                <a:latin typeface="Garamond" panose="02020404030301010803" pitchFamily="18" charset="0"/>
              </a:rPr>
              <a:t> </a:t>
            </a:r>
            <a:r>
              <a:rPr lang="en-US" sz="2400" dirty="0">
                <a:latin typeface="Garamond" panose="02020404030301010803" pitchFamily="18" charset="0"/>
              </a:rPr>
              <a:t>under the series of "History of Ottoman Scientific Literature" and published by Research Centre for Islamic</a:t>
            </a:r>
            <a:r>
              <a:rPr lang="ru-RU" sz="2400" dirty="0">
                <a:latin typeface="Garamond" panose="02020404030301010803" pitchFamily="18" charset="0"/>
              </a:rPr>
              <a:t> </a:t>
            </a:r>
            <a:r>
              <a:rPr lang="en-US" sz="2400" dirty="0">
                <a:latin typeface="Garamond" panose="02020404030301010803" pitchFamily="18" charset="0"/>
              </a:rPr>
              <a:t>History, Art and Culture (1RCICA) in Istanbul. These are: "History of Astronomy Literature During the Ottoman</a:t>
            </a:r>
            <a:r>
              <a:rPr lang="ru-RU" sz="2400" dirty="0">
                <a:latin typeface="Garamond" panose="02020404030301010803" pitchFamily="18" charset="0"/>
              </a:rPr>
              <a:t> </a:t>
            </a:r>
            <a:r>
              <a:rPr lang="en-US" sz="2400" dirty="0">
                <a:latin typeface="Garamond" panose="02020404030301010803" pitchFamily="18" charset="0"/>
              </a:rPr>
              <a:t>Period" (</a:t>
            </a:r>
            <a:r>
              <a:rPr lang="en-US" sz="2400" dirty="0" err="1">
                <a:latin typeface="Garamond" panose="02020404030301010803" pitchFamily="18" charset="0"/>
              </a:rPr>
              <a:t>Osmanh</a:t>
            </a:r>
            <a:r>
              <a:rPr lang="en-US" sz="2400" dirty="0">
                <a:latin typeface="Garamond" panose="02020404030301010803" pitchFamily="18" charset="0"/>
              </a:rPr>
              <a:t> </a:t>
            </a:r>
            <a:r>
              <a:rPr lang="en-US" sz="2400" dirty="0" err="1">
                <a:latin typeface="Garamond" panose="02020404030301010803" pitchFamily="18" charset="0"/>
              </a:rPr>
              <a:t>Astronomi</a:t>
            </a:r>
            <a:r>
              <a:rPr lang="en-US" sz="2400" dirty="0">
                <a:latin typeface="Garamond" panose="02020404030301010803" pitchFamily="18" charset="0"/>
              </a:rPr>
              <a:t> </a:t>
            </a:r>
            <a:r>
              <a:rPr lang="en-US" sz="2400" dirty="0" err="1">
                <a:latin typeface="Garamond" panose="02020404030301010803" pitchFamily="18" charset="0"/>
              </a:rPr>
              <a:t>Lileraturu</a:t>
            </a:r>
            <a:r>
              <a:rPr lang="en-US" sz="2400" dirty="0">
                <a:latin typeface="Garamond" panose="02020404030301010803" pitchFamily="18" charset="0"/>
              </a:rPr>
              <a:t> </a:t>
            </a:r>
            <a:r>
              <a:rPr lang="en-US" sz="2400" dirty="0" err="1">
                <a:latin typeface="Garamond" panose="02020404030301010803" pitchFamily="18" charset="0"/>
              </a:rPr>
              <a:t>Tarihi</a:t>
            </a:r>
            <a:r>
              <a:rPr lang="en-US" sz="2400" dirty="0">
                <a:latin typeface="Garamond" panose="02020404030301010803" pitchFamily="18" charset="0"/>
              </a:rPr>
              <a:t> - OALT) 2 vols; "History of Mathematical Literature During the</a:t>
            </a:r>
            <a:r>
              <a:rPr lang="ru-RU" sz="2400" dirty="0">
                <a:latin typeface="Garamond" panose="02020404030301010803" pitchFamily="18" charset="0"/>
              </a:rPr>
              <a:t> </a:t>
            </a:r>
            <a:r>
              <a:rPr lang="en-US" sz="2400" dirty="0">
                <a:latin typeface="Garamond" panose="02020404030301010803" pitchFamily="18" charset="0"/>
              </a:rPr>
              <a:t>Ottoman Period" (Osmanli </a:t>
            </a:r>
            <a:r>
              <a:rPr lang="en-US" sz="2400" dirty="0" err="1">
                <a:latin typeface="Garamond" panose="02020404030301010803" pitchFamily="18" charset="0"/>
              </a:rPr>
              <a:t>Matematik</a:t>
            </a:r>
            <a:r>
              <a:rPr lang="en-US" sz="2400" dirty="0">
                <a:latin typeface="Garamond" panose="02020404030301010803" pitchFamily="18" charset="0"/>
              </a:rPr>
              <a:t> </a:t>
            </a:r>
            <a:r>
              <a:rPr lang="en-US" sz="2400" dirty="0" err="1">
                <a:latin typeface="Garamond" panose="02020404030301010803" pitchFamily="18" charset="0"/>
              </a:rPr>
              <a:t>Lileraturu</a:t>
            </a:r>
            <a:r>
              <a:rPr lang="en-US" sz="2400" dirty="0">
                <a:latin typeface="Garamond" panose="02020404030301010803" pitchFamily="18" charset="0"/>
              </a:rPr>
              <a:t> </a:t>
            </a:r>
            <a:r>
              <a:rPr lang="en-US" sz="2400" dirty="0" err="1">
                <a:latin typeface="Garamond" panose="02020404030301010803" pitchFamily="18" charset="0"/>
              </a:rPr>
              <a:t>Tarihi</a:t>
            </a:r>
            <a:r>
              <a:rPr lang="en-US" sz="2400" dirty="0">
                <a:latin typeface="Garamond" panose="02020404030301010803" pitchFamily="18" charset="0"/>
              </a:rPr>
              <a:t> - OMLT) 2 vols; and "History of Geographical</a:t>
            </a:r>
            <a:r>
              <a:rPr lang="ru-RU" sz="2400" dirty="0">
                <a:latin typeface="Garamond" panose="02020404030301010803" pitchFamily="18" charset="0"/>
              </a:rPr>
              <a:t> </a:t>
            </a:r>
            <a:r>
              <a:rPr lang="en-US" sz="2400" dirty="0">
                <a:latin typeface="Garamond" panose="02020404030301010803" pitchFamily="18" charset="0"/>
              </a:rPr>
              <a:t>Literature During the Ottoman Period" (</a:t>
            </a:r>
            <a:r>
              <a:rPr lang="en-US" sz="2400" dirty="0" err="1">
                <a:latin typeface="Garamond" panose="02020404030301010803" pitchFamily="18" charset="0"/>
              </a:rPr>
              <a:t>Osmanh</a:t>
            </a:r>
            <a:r>
              <a:rPr lang="en-US" sz="2400" dirty="0">
                <a:latin typeface="Garamond" panose="02020404030301010803" pitchFamily="18" charset="0"/>
              </a:rPr>
              <a:t> </a:t>
            </a:r>
            <a:r>
              <a:rPr lang="en-US" sz="2400" dirty="0" err="1">
                <a:latin typeface="Garamond" panose="02020404030301010803" pitchFamily="18" charset="0"/>
              </a:rPr>
              <a:t>Cografya</a:t>
            </a:r>
            <a:r>
              <a:rPr lang="en-US" sz="2400" dirty="0">
                <a:latin typeface="Garamond" panose="02020404030301010803" pitchFamily="18" charset="0"/>
              </a:rPr>
              <a:t> </a:t>
            </a:r>
            <a:r>
              <a:rPr lang="en-US" sz="2400" dirty="0" err="1">
                <a:latin typeface="Garamond" panose="02020404030301010803" pitchFamily="18" charset="0"/>
              </a:rPr>
              <a:t>Lileraturu</a:t>
            </a:r>
            <a:r>
              <a:rPr lang="en-US" sz="2400" dirty="0">
                <a:latin typeface="Garamond" panose="02020404030301010803" pitchFamily="18" charset="0"/>
              </a:rPr>
              <a:t>" </a:t>
            </a:r>
            <a:r>
              <a:rPr lang="en-US" sz="2400" dirty="0" err="1">
                <a:latin typeface="Garamond" panose="02020404030301010803" pitchFamily="18" charset="0"/>
              </a:rPr>
              <a:t>Tarihi</a:t>
            </a:r>
            <a:r>
              <a:rPr lang="en-US" sz="2400" dirty="0">
                <a:latin typeface="Garamond" panose="02020404030301010803" pitchFamily="18" charset="0"/>
              </a:rPr>
              <a:t> - OCLT) 2 vols., and "History of</a:t>
            </a:r>
            <a:r>
              <a:rPr lang="ru-RU" sz="2400" dirty="0">
                <a:latin typeface="Garamond" panose="02020404030301010803" pitchFamily="18" charset="0"/>
              </a:rPr>
              <a:t> </a:t>
            </a:r>
            <a:r>
              <a:rPr lang="en-US" sz="2400" dirty="0">
                <a:latin typeface="Garamond" panose="02020404030301010803" pitchFamily="18" charset="0"/>
              </a:rPr>
              <a:t>Music Literature During the Ottoman Period" (</a:t>
            </a:r>
            <a:r>
              <a:rPr lang="en-US" sz="2400" dirty="0" err="1">
                <a:latin typeface="Garamond" panose="02020404030301010803" pitchFamily="18" charset="0"/>
              </a:rPr>
              <a:t>Osmanh</a:t>
            </a:r>
            <a:r>
              <a:rPr lang="en-US" sz="2400" dirty="0">
                <a:latin typeface="Garamond" panose="02020404030301010803" pitchFamily="18" charset="0"/>
              </a:rPr>
              <a:t> </a:t>
            </a:r>
            <a:r>
              <a:rPr lang="en-US" sz="2400" dirty="0" err="1">
                <a:latin typeface="Garamond" panose="02020404030301010803" pitchFamily="18" charset="0"/>
              </a:rPr>
              <a:t>Muzik</a:t>
            </a:r>
            <a:r>
              <a:rPr lang="en-US" sz="2400" dirty="0">
                <a:latin typeface="Garamond" panose="02020404030301010803" pitchFamily="18" charset="0"/>
              </a:rPr>
              <a:t> </a:t>
            </a:r>
            <a:r>
              <a:rPr lang="en-US" sz="2400" dirty="0" err="1">
                <a:latin typeface="Garamond" panose="02020404030301010803" pitchFamily="18" charset="0"/>
              </a:rPr>
              <a:t>Literalurii</a:t>
            </a:r>
            <a:r>
              <a:rPr lang="en-US" sz="2400" dirty="0">
                <a:latin typeface="Garamond" panose="02020404030301010803" pitchFamily="18" charset="0"/>
              </a:rPr>
              <a:t> </a:t>
            </a:r>
            <a:r>
              <a:rPr lang="en-US" sz="2400" dirty="0" err="1">
                <a:latin typeface="Garamond" panose="02020404030301010803" pitchFamily="18" charset="0"/>
              </a:rPr>
              <a:t>Tarihi</a:t>
            </a:r>
            <a:r>
              <a:rPr lang="en-US" sz="2400" dirty="0">
                <a:latin typeface="Garamond" panose="02020404030301010803" pitchFamily="18" charset="0"/>
              </a:rPr>
              <a:t> - OMULT) published in 1997,</a:t>
            </a:r>
            <a:r>
              <a:rPr lang="ru-RU" sz="2400" dirty="0">
                <a:latin typeface="Garamond" panose="02020404030301010803" pitchFamily="18" charset="0"/>
              </a:rPr>
              <a:t> </a:t>
            </a:r>
            <a:r>
              <a:rPr lang="en-US" sz="2400" dirty="0">
                <a:latin typeface="Garamond" panose="02020404030301010803" pitchFamily="18" charset="0"/>
              </a:rPr>
              <a:t>1999, 2000 and 2003 respectively. </a:t>
            </a:r>
            <a:endParaRPr lang="ru-RU" sz="2400" dirty="0">
              <a:latin typeface="Garamond" panose="02020404030301010803" pitchFamily="18" charset="0"/>
            </a:endParaRPr>
          </a:p>
          <a:p>
            <a:pPr indent="457200" algn="just"/>
            <a:r>
              <a:rPr lang="en-US" sz="2400" dirty="0">
                <a:latin typeface="Garamond" panose="02020404030301010803" pitchFamily="18" charset="0"/>
              </a:rPr>
              <a:t>These four books comprise surveys of astronomical, mathematical</a:t>
            </a:r>
            <a:r>
              <a:rPr lang="ru-RU" sz="2400" dirty="0">
                <a:latin typeface="Garamond" panose="02020404030301010803" pitchFamily="18" charset="0"/>
              </a:rPr>
              <a:t>, </a:t>
            </a:r>
            <a:r>
              <a:rPr lang="en-US" sz="2400" dirty="0">
                <a:latin typeface="Garamond" panose="02020404030301010803" pitchFamily="18" charset="0"/>
              </a:rPr>
              <a:t>geographical and musical works of scholars in Turkey and in all the provinces of the Ottoman Empire, stretching</a:t>
            </a:r>
            <a:r>
              <a:rPr lang="ru-RU" sz="2400" dirty="0">
                <a:latin typeface="Garamond" panose="02020404030301010803" pitchFamily="18" charset="0"/>
              </a:rPr>
              <a:t> </a:t>
            </a:r>
            <a:r>
              <a:rPr lang="en-US" sz="2400" dirty="0">
                <a:latin typeface="Garamond" panose="02020404030301010803" pitchFamily="18" charset="0"/>
              </a:rPr>
              <a:t>from Europe, Asia Minor, the Middle East to North Africa. </a:t>
            </a:r>
            <a:r>
              <a:rPr lang="en-US" sz="2400" dirty="0" err="1">
                <a:latin typeface="Garamond" panose="02020404030301010803" pitchFamily="18" charset="0"/>
              </a:rPr>
              <a:t>Alltogether</a:t>
            </a:r>
            <a:r>
              <a:rPr lang="en-US" sz="2400" dirty="0">
                <a:latin typeface="Garamond" panose="02020404030301010803" pitchFamily="18" charset="0"/>
              </a:rPr>
              <a:t> </a:t>
            </a:r>
            <a:r>
              <a:rPr lang="en-US" sz="2400" dirty="0" err="1">
                <a:latin typeface="Garamond" panose="02020404030301010803" pitchFamily="18" charset="0"/>
              </a:rPr>
              <a:t>ihey</a:t>
            </a:r>
            <a:r>
              <a:rPr lang="en-US" sz="2400" dirty="0">
                <a:latin typeface="Garamond" panose="02020404030301010803" pitchFamily="18" charset="0"/>
              </a:rPr>
              <a:t> contain a total of 1588 names from15</a:t>
            </a:r>
            <a:r>
              <a:rPr lang="en-US" sz="1600" dirty="0">
                <a:latin typeface="Garamond" panose="02020404030301010803" pitchFamily="18" charset="0"/>
              </a:rPr>
              <a:t>th</a:t>
            </a:r>
            <a:r>
              <a:rPr lang="en-US" sz="2400" dirty="0">
                <a:latin typeface="Garamond" panose="02020404030301010803" pitchFamily="18" charset="0"/>
              </a:rPr>
              <a:t> to 20</a:t>
            </a:r>
            <a:r>
              <a:rPr lang="en-US" sz="1600" dirty="0">
                <a:latin typeface="Garamond" panose="02020404030301010803" pitchFamily="18" charset="0"/>
              </a:rPr>
              <a:t>th</a:t>
            </a:r>
            <a:r>
              <a:rPr lang="en-US" sz="2400" dirty="0">
                <a:latin typeface="Garamond" panose="02020404030301010803" pitchFamily="18" charset="0"/>
              </a:rPr>
              <a:t> centuries.</a:t>
            </a:r>
          </a:p>
        </p:txBody>
      </p:sp>
    </p:spTree>
    <p:extLst>
      <p:ext uri="{BB962C8B-B14F-4D97-AF65-F5344CB8AC3E}">
        <p14:creationId xmlns:p14="http://schemas.microsoft.com/office/powerpoint/2010/main" val="2780292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AA315-B646-450D-AB0C-78369855435A}"/>
              </a:ext>
            </a:extLst>
          </p:cNvPr>
          <p:cNvSpPr txBox="1"/>
          <p:nvPr/>
        </p:nvSpPr>
        <p:spPr>
          <a:xfrm>
            <a:off x="1331650" y="745724"/>
            <a:ext cx="9650028" cy="3539430"/>
          </a:xfrm>
          <a:prstGeom prst="rect">
            <a:avLst/>
          </a:prstGeom>
          <a:noFill/>
        </p:spPr>
        <p:txBody>
          <a:bodyPr wrap="square">
            <a:spAutoFit/>
          </a:bodyPr>
          <a:lstStyle/>
          <a:p>
            <a:pPr indent="457200" algn="just"/>
            <a:r>
              <a:rPr lang="en-US" sz="2800" dirty="0">
                <a:latin typeface="Garamond" panose="02020404030301010803" pitchFamily="18" charset="0"/>
              </a:rPr>
              <a:t>The natural development of biobibliographical reference works involves building on previous literature and gradually expanding the number of individuals covered.</a:t>
            </a:r>
          </a:p>
          <a:p>
            <a:pPr indent="457200" algn="just"/>
            <a:endParaRPr lang="en-US" sz="2800" dirty="0">
              <a:latin typeface="Garamond" panose="02020404030301010803" pitchFamily="18" charset="0"/>
            </a:endParaRPr>
          </a:p>
          <a:p>
            <a:pPr indent="457200" algn="just"/>
            <a:r>
              <a:rPr lang="en-US" sz="2800" dirty="0">
                <a:latin typeface="Garamond" panose="02020404030301010803" pitchFamily="18" charset="0"/>
              </a:rPr>
              <a:t>Thus, it can be concluded that Book (2), although a significantly revised expansion of previous editions, including Book (1), is nonetheless an independent scholarly study, with accurate references to the literature used.</a:t>
            </a:r>
            <a:endParaRPr lang="ru-RU" sz="2800" dirty="0">
              <a:latin typeface="Garamond" panose="02020404030301010803" pitchFamily="18" charset="0"/>
            </a:endParaRPr>
          </a:p>
        </p:txBody>
      </p:sp>
    </p:spTree>
    <p:extLst>
      <p:ext uri="{BB962C8B-B14F-4D97-AF65-F5344CB8AC3E}">
        <p14:creationId xmlns:p14="http://schemas.microsoft.com/office/powerpoint/2010/main" val="64335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956D8C-5F59-4B38-8B21-F3CE53160664}"/>
              </a:ext>
            </a:extLst>
          </p:cNvPr>
          <p:cNvSpPr txBox="1"/>
          <p:nvPr/>
        </p:nvSpPr>
        <p:spPr>
          <a:xfrm>
            <a:off x="1438183" y="2681056"/>
            <a:ext cx="8851036" cy="830997"/>
          </a:xfrm>
          <a:prstGeom prst="rect">
            <a:avLst/>
          </a:prstGeom>
          <a:noFill/>
        </p:spPr>
        <p:txBody>
          <a:bodyPr wrap="square">
            <a:spAutoFit/>
          </a:bodyPr>
          <a:lstStyle/>
          <a:p>
            <a:pPr algn="ctr"/>
            <a:r>
              <a:rPr lang="en-US" sz="4800" dirty="0">
                <a:latin typeface="Garamond" panose="02020404030301010803" pitchFamily="18" charset="0"/>
              </a:rPr>
              <a:t>Thank you for your attention</a:t>
            </a:r>
            <a:endParaRPr lang="ru-RU" sz="4800" dirty="0">
              <a:latin typeface="Garamond" panose="02020404030301010803" pitchFamily="18" charset="0"/>
            </a:endParaRPr>
          </a:p>
        </p:txBody>
      </p:sp>
    </p:spTree>
    <p:extLst>
      <p:ext uri="{BB962C8B-B14F-4D97-AF65-F5344CB8AC3E}">
        <p14:creationId xmlns:p14="http://schemas.microsoft.com/office/powerpoint/2010/main" val="59828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FC5E59-7CD1-4550-AF55-031304673748}"/>
              </a:ext>
            </a:extLst>
          </p:cNvPr>
          <p:cNvSpPr>
            <a:spLocks noGrp="1"/>
          </p:cNvSpPr>
          <p:nvPr>
            <p:ph type="title"/>
          </p:nvPr>
        </p:nvSpPr>
        <p:spPr>
          <a:xfrm>
            <a:off x="727969" y="204187"/>
            <a:ext cx="10625831" cy="1486502"/>
          </a:xfrm>
        </p:spPr>
        <p:txBody>
          <a:bodyPr>
            <a:noAutofit/>
          </a:bodyPr>
          <a:lstStyle/>
          <a:p>
            <a:r>
              <a:rPr lang="en-US" sz="2000" dirty="0">
                <a:latin typeface="Garamond" panose="02020404030301010803" pitchFamily="18" charset="0"/>
              </a:rPr>
              <a:t>1) G.P. </a:t>
            </a:r>
            <a:r>
              <a:rPr lang="en-US" sz="2000" dirty="0" err="1">
                <a:latin typeface="Garamond" panose="02020404030301010803" pitchFamily="18" charset="0"/>
              </a:rPr>
              <a:t>Matviyevskaya</a:t>
            </a:r>
            <a:r>
              <a:rPr lang="en-US" sz="2000" dirty="0">
                <a:latin typeface="Garamond" panose="02020404030301010803" pitchFamily="18" charset="0"/>
              </a:rPr>
              <a:t>, B.A. Rosenfeld. Mathematicians and Astronomers of the Muslim Middle Ages and Their Works (8th‒17th Centuries) in Three Volumes (Books). Moscow: </a:t>
            </a:r>
            <a:r>
              <a:rPr lang="en-US" sz="2000" dirty="0" err="1">
                <a:latin typeface="Garamond" panose="02020404030301010803" pitchFamily="18" charset="0"/>
              </a:rPr>
              <a:t>Nauka</a:t>
            </a:r>
            <a:r>
              <a:rPr lang="en-US" sz="2000" dirty="0">
                <a:latin typeface="Garamond" panose="02020404030301010803" pitchFamily="18" charset="0"/>
              </a:rPr>
              <a:t>, 1983.</a:t>
            </a:r>
            <a:br>
              <a:rPr lang="en-US" sz="2000" dirty="0">
                <a:latin typeface="Garamond" panose="02020404030301010803" pitchFamily="18" charset="0"/>
              </a:rPr>
            </a:br>
            <a:br>
              <a:rPr lang="en-US" sz="2000" dirty="0">
                <a:latin typeface="Garamond" panose="02020404030301010803" pitchFamily="18" charset="0"/>
              </a:rPr>
            </a:br>
            <a:r>
              <a:rPr lang="en-US" sz="2000" dirty="0">
                <a:latin typeface="Garamond" panose="02020404030301010803" pitchFamily="18" charset="0"/>
              </a:rPr>
              <a:t>2) B.A. Rosenfeld. Mathematicians, Astronomers, and Other Scholars of Islamic Civilization and Their Works (7th‒19th Centuries) by Rosenfeld B.A. and </a:t>
            </a:r>
            <a:r>
              <a:rPr lang="en-US" sz="2000" dirty="0" err="1">
                <a:latin typeface="Garamond" panose="02020404030301010803" pitchFamily="18" charset="0"/>
              </a:rPr>
              <a:t>Ekmeieddin</a:t>
            </a:r>
            <a:r>
              <a:rPr lang="en-US" sz="2000" dirty="0">
                <a:latin typeface="Garamond" panose="02020404030301010803" pitchFamily="18" charset="0"/>
              </a:rPr>
              <a:t> </a:t>
            </a:r>
            <a:r>
              <a:rPr lang="en-US" sz="2000" dirty="0" err="1">
                <a:latin typeface="Garamond" panose="02020404030301010803" pitchFamily="18" charset="0"/>
              </a:rPr>
              <a:t>İhsanoğlu</a:t>
            </a:r>
            <a:r>
              <a:rPr lang="en-US" sz="2000" dirty="0">
                <a:latin typeface="Garamond" panose="02020404030301010803" pitchFamily="18" charset="0"/>
              </a:rPr>
              <a:t>. Istanbul: Research Center for Islamic History, Art and Culture, 2003. 833 p.</a:t>
            </a:r>
            <a:endParaRPr lang="ru-RU" sz="2000" dirty="0">
              <a:latin typeface="Garamond" panose="02020404030301010803" pitchFamily="18" charset="0"/>
            </a:endParaRPr>
          </a:p>
        </p:txBody>
      </p:sp>
      <p:pic>
        <p:nvPicPr>
          <p:cNvPr id="5" name="Объект 4">
            <a:extLst>
              <a:ext uri="{FF2B5EF4-FFF2-40B4-BE49-F238E27FC236}">
                <a16:creationId xmlns:a16="http://schemas.microsoft.com/office/drawing/2014/main" id="{AE0BCCDA-35B8-4D22-B48E-B11EE550A82D}"/>
              </a:ext>
            </a:extLst>
          </p:cNvPr>
          <p:cNvPicPr>
            <a:picLocks noGrp="1" noChangeAspect="1"/>
          </p:cNvPicPr>
          <p:nvPr>
            <p:ph sz="half" idx="1"/>
          </p:nvPr>
        </p:nvPicPr>
        <p:blipFill>
          <a:blip r:embed="rId2"/>
          <a:stretch>
            <a:fillRect/>
          </a:stretch>
        </p:blipFill>
        <p:spPr>
          <a:xfrm>
            <a:off x="1155756" y="1825625"/>
            <a:ext cx="5044724" cy="4828188"/>
          </a:xfrm>
          <a:prstGeom prst="rect">
            <a:avLst/>
          </a:prstGeom>
        </p:spPr>
      </p:pic>
      <p:pic>
        <p:nvPicPr>
          <p:cNvPr id="6" name="Объект 5">
            <a:extLst>
              <a:ext uri="{FF2B5EF4-FFF2-40B4-BE49-F238E27FC236}">
                <a16:creationId xmlns:a16="http://schemas.microsoft.com/office/drawing/2014/main" id="{8FDDC08E-A84B-4982-8D0E-BBE8D9EC9AE1}"/>
              </a:ext>
            </a:extLst>
          </p:cNvPr>
          <p:cNvPicPr>
            <a:picLocks noGrp="1" noChangeAspect="1"/>
          </p:cNvPicPr>
          <p:nvPr>
            <p:ph sz="half" idx="2"/>
          </p:nvPr>
        </p:nvPicPr>
        <p:blipFill>
          <a:blip r:embed="rId3"/>
          <a:stretch>
            <a:fillRect/>
          </a:stretch>
        </p:blipFill>
        <p:spPr>
          <a:xfrm>
            <a:off x="7230436" y="1825624"/>
            <a:ext cx="3431645" cy="4871659"/>
          </a:xfrm>
          <a:prstGeom prst="rect">
            <a:avLst/>
          </a:prstGeom>
        </p:spPr>
      </p:pic>
    </p:spTree>
    <p:extLst>
      <p:ext uri="{BB962C8B-B14F-4D97-AF65-F5344CB8AC3E}">
        <p14:creationId xmlns:p14="http://schemas.microsoft.com/office/powerpoint/2010/main" val="78358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029AD5-BBB0-49EE-8CB7-203A835FAC17}"/>
              </a:ext>
            </a:extLst>
          </p:cNvPr>
          <p:cNvSpPr>
            <a:spLocks noGrp="1"/>
          </p:cNvSpPr>
          <p:nvPr>
            <p:ph type="title"/>
          </p:nvPr>
        </p:nvSpPr>
        <p:spPr/>
        <p:txBody>
          <a:bodyPr/>
          <a:lstStyle/>
          <a:p>
            <a:pPr algn="ctr"/>
            <a:r>
              <a:rPr lang="en-US" dirty="0">
                <a:latin typeface="Garamond" panose="02020404030301010803" pitchFamily="18" charset="0"/>
              </a:rPr>
              <a:t>G.P. </a:t>
            </a:r>
            <a:r>
              <a:rPr lang="en-US" dirty="0" err="1">
                <a:latin typeface="Garamond" panose="02020404030301010803" pitchFamily="18" charset="0"/>
              </a:rPr>
              <a:t>Matviyevskaya</a:t>
            </a:r>
            <a:r>
              <a:rPr lang="en-US" dirty="0">
                <a:latin typeface="Garamond" panose="02020404030301010803" pitchFamily="18" charset="0"/>
              </a:rPr>
              <a:t> (1930‒2025) </a:t>
            </a:r>
            <a:br>
              <a:rPr lang="en-US" dirty="0">
                <a:latin typeface="Garamond" panose="02020404030301010803" pitchFamily="18" charset="0"/>
              </a:rPr>
            </a:br>
            <a:r>
              <a:rPr lang="en-US" dirty="0">
                <a:latin typeface="Garamond" panose="02020404030301010803" pitchFamily="18" charset="0"/>
              </a:rPr>
              <a:t>and B.A. Rosenfeld (1917‒2008)</a:t>
            </a:r>
            <a:endParaRPr lang="ru-RU" dirty="0">
              <a:latin typeface="Garamond" panose="02020404030301010803" pitchFamily="18" charset="0"/>
            </a:endParaRPr>
          </a:p>
        </p:txBody>
      </p:sp>
      <p:pic>
        <p:nvPicPr>
          <p:cNvPr id="5" name="Объект 4">
            <a:extLst>
              <a:ext uri="{FF2B5EF4-FFF2-40B4-BE49-F238E27FC236}">
                <a16:creationId xmlns:a16="http://schemas.microsoft.com/office/drawing/2014/main" id="{1F770884-DB4B-43AC-8620-8DAFF3BDA2B5}"/>
              </a:ext>
            </a:extLst>
          </p:cNvPr>
          <p:cNvPicPr>
            <a:picLocks noGrp="1" noChangeAspect="1"/>
          </p:cNvPicPr>
          <p:nvPr>
            <p:ph sz="half" idx="1"/>
          </p:nvPr>
        </p:nvPicPr>
        <p:blipFill>
          <a:blip r:embed="rId2"/>
          <a:stretch>
            <a:fillRect/>
          </a:stretch>
        </p:blipFill>
        <p:spPr>
          <a:xfrm>
            <a:off x="1274024" y="1825625"/>
            <a:ext cx="4309952" cy="4351338"/>
          </a:xfrm>
          <a:prstGeom prst="rect">
            <a:avLst/>
          </a:prstGeom>
        </p:spPr>
      </p:pic>
      <p:pic>
        <p:nvPicPr>
          <p:cNvPr id="6" name="Объект 5">
            <a:extLst>
              <a:ext uri="{FF2B5EF4-FFF2-40B4-BE49-F238E27FC236}">
                <a16:creationId xmlns:a16="http://schemas.microsoft.com/office/drawing/2014/main" id="{0191DE55-9A33-4582-82EA-67B0A5B8641F}"/>
              </a:ext>
            </a:extLst>
          </p:cNvPr>
          <p:cNvPicPr>
            <a:picLocks noGrp="1" noChangeAspect="1"/>
          </p:cNvPicPr>
          <p:nvPr>
            <p:ph sz="half" idx="2"/>
          </p:nvPr>
        </p:nvPicPr>
        <p:blipFill>
          <a:blip r:embed="rId3"/>
          <a:stretch>
            <a:fillRect/>
          </a:stretch>
        </p:blipFill>
        <p:spPr>
          <a:xfrm>
            <a:off x="7158806" y="1750773"/>
            <a:ext cx="3263577" cy="4426190"/>
          </a:xfrm>
          <a:prstGeom prst="rect">
            <a:avLst/>
          </a:prstGeom>
        </p:spPr>
      </p:pic>
    </p:spTree>
    <p:extLst>
      <p:ext uri="{BB962C8B-B14F-4D97-AF65-F5344CB8AC3E}">
        <p14:creationId xmlns:p14="http://schemas.microsoft.com/office/powerpoint/2010/main" val="354019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9257C9B-C9D8-4489-BCA7-1DB2E6724D48}"/>
              </a:ext>
            </a:extLst>
          </p:cNvPr>
          <p:cNvPicPr>
            <a:picLocks noChangeAspect="1"/>
          </p:cNvPicPr>
          <p:nvPr/>
        </p:nvPicPr>
        <p:blipFill>
          <a:blip r:embed="rId2"/>
          <a:stretch>
            <a:fillRect/>
          </a:stretch>
        </p:blipFill>
        <p:spPr>
          <a:xfrm>
            <a:off x="986405" y="301841"/>
            <a:ext cx="10668987" cy="6001305"/>
          </a:xfrm>
          <a:prstGeom prst="rect">
            <a:avLst/>
          </a:prstGeom>
        </p:spPr>
      </p:pic>
    </p:spTree>
    <p:extLst>
      <p:ext uri="{BB962C8B-B14F-4D97-AF65-F5344CB8AC3E}">
        <p14:creationId xmlns:p14="http://schemas.microsoft.com/office/powerpoint/2010/main" val="185166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5D8FC0-2C44-4271-856E-482F23895057}"/>
              </a:ext>
            </a:extLst>
          </p:cNvPr>
          <p:cNvSpPr>
            <a:spLocks noGrp="1"/>
          </p:cNvSpPr>
          <p:nvPr>
            <p:ph type="title"/>
          </p:nvPr>
        </p:nvSpPr>
        <p:spPr>
          <a:xfrm>
            <a:off x="790113" y="128726"/>
            <a:ext cx="10563687" cy="865574"/>
          </a:xfrm>
        </p:spPr>
        <p:txBody>
          <a:bodyPr>
            <a:normAutofit/>
          </a:bodyPr>
          <a:lstStyle/>
          <a:p>
            <a:pPr algn="ctr"/>
            <a:r>
              <a:rPr lang="en-US" dirty="0" err="1">
                <a:latin typeface="Garamond" panose="02020404030301010803" pitchFamily="18" charset="0"/>
              </a:rPr>
              <a:t>Ekmeleddin</a:t>
            </a:r>
            <a:r>
              <a:rPr lang="en-US" dirty="0">
                <a:latin typeface="Garamond" panose="02020404030301010803" pitchFamily="18" charset="0"/>
              </a:rPr>
              <a:t> İHSANOĞLU</a:t>
            </a:r>
            <a:endParaRPr lang="ru-RU" dirty="0">
              <a:latin typeface="Garamond" panose="02020404030301010803" pitchFamily="18" charset="0"/>
            </a:endParaRPr>
          </a:p>
        </p:txBody>
      </p:sp>
      <p:sp>
        <p:nvSpPr>
          <p:cNvPr id="3" name="Объект 2">
            <a:extLst>
              <a:ext uri="{FF2B5EF4-FFF2-40B4-BE49-F238E27FC236}">
                <a16:creationId xmlns:a16="http://schemas.microsoft.com/office/drawing/2014/main" id="{B88E5A1C-4650-438C-9CCA-91E8E94A3FF6}"/>
              </a:ext>
            </a:extLst>
          </p:cNvPr>
          <p:cNvSpPr>
            <a:spLocks noGrp="1"/>
          </p:cNvSpPr>
          <p:nvPr>
            <p:ph idx="1"/>
          </p:nvPr>
        </p:nvSpPr>
        <p:spPr>
          <a:xfrm>
            <a:off x="239697" y="994300"/>
            <a:ext cx="11114103" cy="5734974"/>
          </a:xfrm>
        </p:spPr>
        <p:txBody>
          <a:bodyPr>
            <a:normAutofit fontScale="55000" lnSpcReduction="20000"/>
          </a:bodyPr>
          <a:lstStyle/>
          <a:p>
            <a:pPr marL="676910" indent="457200" algn="just">
              <a:lnSpc>
                <a:spcPct val="107000"/>
              </a:lnSpc>
              <a:buNone/>
            </a:pPr>
            <a:r>
              <a:rPr lang="en-US" sz="2600" i="1" dirty="0">
                <a:effectLst/>
                <a:latin typeface="Garamond" panose="02020404030301010803" pitchFamily="18" charset="0"/>
                <a:ea typeface="Calibri" panose="020F0502020204030204" pitchFamily="34" charset="0"/>
                <a:cs typeface="Times New Roman" panose="02020603050405020304" pitchFamily="18" charset="0"/>
              </a:rPr>
              <a:t>Biography</a:t>
            </a:r>
            <a:r>
              <a:rPr lang="en-US" sz="2600" dirty="0">
                <a:effectLst/>
                <a:latin typeface="Garamond" panose="02020404030301010803" pitchFamily="18" charset="0"/>
                <a:ea typeface="Calibri" panose="020F0502020204030204" pitchFamily="34" charset="0"/>
                <a:cs typeface="Times New Roman" panose="02020603050405020304" pitchFamily="18" charset="0"/>
              </a:rPr>
              <a:t>. Prof. Dr.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Ekmeleddin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İhsanoğlu</a:t>
            </a:r>
            <a:r>
              <a:rPr lang="en-US" sz="2600" dirty="0">
                <a:effectLst/>
                <a:latin typeface="Garamond" panose="02020404030301010803" pitchFamily="18" charset="0"/>
                <a:ea typeface="Calibri" panose="020F0502020204030204" pitchFamily="34" charset="0"/>
                <a:cs typeface="Times New Roman" panose="02020603050405020304" pitchFamily="18" charset="0"/>
              </a:rPr>
              <a:t> is a Turkish Scholar, Diplomat, former Member of Turkish Parliament and Member of Parliamentary Assembly of the Council of Europe (PACE).</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marL="676910" indent="457200" algn="just">
              <a:lnSpc>
                <a:spcPct val="107000"/>
              </a:lnSpc>
              <a:buNone/>
            </a:pPr>
            <a:r>
              <a:rPr lang="en-US" sz="2600" dirty="0" err="1">
                <a:effectLst/>
                <a:latin typeface="Garamond" panose="02020404030301010803" pitchFamily="18" charset="0"/>
                <a:ea typeface="Calibri" panose="020F0502020204030204" pitchFamily="34" charset="0"/>
                <a:cs typeface="Times New Roman" panose="02020603050405020304" pitchFamily="18" charset="0"/>
              </a:rPr>
              <a:t>İhsanoğlu</a:t>
            </a:r>
            <a:r>
              <a:rPr lang="en-US" sz="2600" dirty="0">
                <a:effectLst/>
                <a:latin typeface="Garamond" panose="02020404030301010803" pitchFamily="18" charset="0"/>
                <a:ea typeface="Calibri" panose="020F0502020204030204" pitchFamily="34" charset="0"/>
                <a:cs typeface="Times New Roman" panose="02020603050405020304" pitchFamily="18" charset="0"/>
              </a:rPr>
              <a:t> is Founder and Chair of the first Department of History of Science in Turkey, University of Istanbul, 1984-2000. Taught at Ankara, Exeter, Istanbul and Munich Universities and lectured in leading universities in Europe and in the USA. Founder and Honorary President of Turkish Society for History of Science (TBTK) 1989, and ISAR Foundation 1990. Former president of IUHPS, member of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Academie</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Europea</a:t>
            </a:r>
            <a:r>
              <a:rPr lang="en-US" sz="2600" dirty="0">
                <a:effectLst/>
                <a:latin typeface="Garamond" panose="02020404030301010803" pitchFamily="18" charset="0"/>
                <a:ea typeface="Calibri" panose="020F0502020204030204" pitchFamily="34" charset="0"/>
                <a:cs typeface="Times New Roman" panose="02020603050405020304" pitchFamily="18" charset="0"/>
              </a:rPr>
              <a:t> and International Academy of History of Science, and member of numerous international academic institutions. Holder of UNESCO Avicenna Medal (2004); Alexandre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Koyré</a:t>
            </a:r>
            <a:r>
              <a:rPr lang="en-US" sz="2600" dirty="0">
                <a:effectLst/>
                <a:latin typeface="Garamond" panose="02020404030301010803" pitchFamily="18" charset="0"/>
                <a:ea typeface="Calibri" panose="020F0502020204030204" pitchFamily="34" charset="0"/>
                <a:cs typeface="Times New Roman" panose="02020603050405020304" pitchFamily="18" charset="0"/>
              </a:rPr>
              <a:t> Medal of the International Academy of History of Science (2008) and numerous honorary academic titles. Holder of distinguished medals from different countries. Founding Director General of OIC Research Centre for Islamic History, Art and Culture (IRCICA) 1980-2004 and the 9th Secretary General of the Organization of Islamic Cooperation (OIC) 2005-2013.</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marL="676910" indent="457200" algn="just">
              <a:lnSpc>
                <a:spcPct val="107000"/>
              </a:lnSpc>
              <a:spcAft>
                <a:spcPts val="800"/>
              </a:spcAft>
              <a:buNone/>
            </a:pPr>
            <a:r>
              <a:rPr lang="en-US" sz="2600" dirty="0">
                <a:effectLst/>
                <a:latin typeface="Garamond" panose="02020404030301010803" pitchFamily="18" charset="0"/>
                <a:ea typeface="Calibri" panose="020F0502020204030204" pitchFamily="34" charset="0"/>
                <a:cs typeface="Times New Roman" panose="02020603050405020304" pitchFamily="18" charset="0"/>
              </a:rPr>
              <a:t>Editor and co-author of the 18 volume Series of History of Ottoman Scientific Literature, IRCICA; editor and co-author of the 2 volume History of the Ottoman State and Civilization, IRCICA, 2000 (Turkish, English, Arabic, Russian, Bosnian, Albanian and Persian); editor and co-author of Culture and Learning in Islam, UNESCO, 2003; author of Science Technology and Learning in the Ottoman Empire, Ashgate U.K., 2003; author of Turks in Egypt and their Cultural Heritage (Turkish, Arabic, English), IRCICA, 2006, (Arabic edition won the King Abdullah Prize in 2008); History of the Ottoman University-</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Darülfünun</a:t>
            </a:r>
            <a:r>
              <a:rPr lang="en-US" sz="2600" dirty="0">
                <a:effectLst/>
                <a:latin typeface="Garamond" panose="02020404030301010803" pitchFamily="18" charset="0"/>
                <a:ea typeface="Calibri" panose="020F0502020204030204" pitchFamily="34" charset="0"/>
                <a:cs typeface="Times New Roman" panose="02020603050405020304" pitchFamily="18" charset="0"/>
              </a:rPr>
              <a:t> (Turkish), IRCICA, 2010; The Islamic World in the New Century: the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Organisation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of the Islamic Conference, 1969-2009 (English, Turkish, Arabic, Russian, Urdu, Bengali), Hurst U.K. &amp; Columbia Univ. Press, 2010. Author of two volume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Osmanlı</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Bilim</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Mirası</a:t>
            </a:r>
            <a:r>
              <a:rPr lang="en-US" sz="2600" dirty="0">
                <a:effectLst/>
                <a:latin typeface="Garamond" panose="02020404030301010803" pitchFamily="18" charset="0"/>
                <a:ea typeface="Calibri" panose="020F0502020204030204" pitchFamily="34" charset="0"/>
                <a:cs typeface="Times New Roman" panose="02020603050405020304" pitchFamily="18" charset="0"/>
              </a:rPr>
              <a:t>-Ottoman Scientific Legacy (Turkish)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Yapı</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Kredi</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Yayınları</a:t>
            </a:r>
            <a:r>
              <a:rPr lang="en-US" sz="2600" dirty="0">
                <a:effectLst/>
                <a:latin typeface="Garamond" panose="02020404030301010803" pitchFamily="18" charset="0"/>
                <a:ea typeface="Calibri" panose="020F0502020204030204" pitchFamily="34" charset="0"/>
                <a:cs typeface="Times New Roman" panose="02020603050405020304" pitchFamily="18" charset="0"/>
              </a:rPr>
              <a:t>, 2017. </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marL="676910" indent="457200" algn="just">
              <a:lnSpc>
                <a:spcPct val="107000"/>
              </a:lnSpc>
              <a:buNone/>
            </a:pPr>
            <a:r>
              <a:rPr lang="en-US" sz="2600" i="1" dirty="0">
                <a:effectLst/>
                <a:latin typeface="Garamond" panose="02020404030301010803" pitchFamily="18" charset="0"/>
                <a:ea typeface="Calibri" panose="020F0502020204030204" pitchFamily="34" charset="0"/>
                <a:cs typeface="Times New Roman" panose="02020603050405020304" pitchFamily="18" charset="0"/>
              </a:rPr>
              <a:t>Research Interests</a:t>
            </a:r>
            <a:r>
              <a:rPr lang="en-US" sz="2600" dirty="0">
                <a:effectLst/>
                <a:latin typeface="Garamond" panose="02020404030301010803" pitchFamily="18" charset="0"/>
                <a:ea typeface="Calibri" panose="020F0502020204030204" pitchFamily="34" charset="0"/>
                <a:cs typeface="Times New Roman" panose="02020603050405020304" pitchFamily="18" charset="0"/>
              </a:rPr>
              <a:t>. Islamic History and Muslim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CivilizationIslamic</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ArtIslamic</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CultureIslamic</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StudiesOttoman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StudiesIslamic</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HistoryHistory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of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ScienceRecreation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&amp; Leisure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StudiesUluslararası</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İlişkilerOttoman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HistoryWomen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and Gender Issues in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IslamHistory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of Turkish </a:t>
            </a:r>
            <a:r>
              <a:rPr lang="en-US" sz="2600" dirty="0" err="1">
                <a:effectLst/>
                <a:latin typeface="Garamond" panose="02020404030301010803" pitchFamily="18" charset="0"/>
                <a:ea typeface="Calibri" panose="020F0502020204030204" pitchFamily="34" charset="0"/>
                <a:cs typeface="Times New Roman" panose="02020603050405020304" pitchFamily="18" charset="0"/>
              </a:rPr>
              <a:t>RepublicArt</a:t>
            </a:r>
            <a:r>
              <a:rPr lang="en-US" sz="2600" dirty="0">
                <a:effectLst/>
                <a:latin typeface="Garamond" panose="02020404030301010803" pitchFamily="18" charset="0"/>
                <a:ea typeface="Calibri" panose="020F0502020204030204" pitchFamily="34" charset="0"/>
                <a:cs typeface="Times New Roman" panose="02020603050405020304" pitchFamily="18" charset="0"/>
              </a:rPr>
              <a:t> History.</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marL="676910" indent="457200" algn="just">
              <a:lnSpc>
                <a:spcPct val="107000"/>
              </a:lnSpc>
              <a:buNone/>
            </a:pPr>
            <a:r>
              <a:rPr lang="en-US" sz="2600" i="1" dirty="0">
                <a:effectLst/>
                <a:latin typeface="Garamond" panose="02020404030301010803" pitchFamily="18" charset="0"/>
                <a:ea typeface="Calibri" panose="020F0502020204030204" pitchFamily="34" charset="0"/>
                <a:cs typeface="Times New Roman" panose="02020603050405020304" pitchFamily="18" charset="0"/>
              </a:rPr>
              <a:t>Affiliations</a:t>
            </a:r>
            <a:r>
              <a:rPr lang="en-US" sz="2600" dirty="0">
                <a:effectLst/>
                <a:latin typeface="Garamond" panose="02020404030301010803" pitchFamily="18" charset="0"/>
                <a:ea typeface="Calibri" panose="020F0502020204030204" pitchFamily="34" charset="0"/>
                <a:cs typeface="Times New Roman" panose="02020603050405020304" pitchFamily="18" charset="0"/>
              </a:rPr>
              <a:t>. Istanbul University, History of Science, Emeritus. </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a:p>
            <a:pPr marL="676910" indent="457200" algn="just">
              <a:lnSpc>
                <a:spcPct val="107000"/>
              </a:lnSpc>
              <a:spcAft>
                <a:spcPts val="800"/>
              </a:spcAft>
              <a:buNone/>
            </a:pPr>
            <a:r>
              <a:rPr lang="fr-FR" sz="1800" i="1" dirty="0">
                <a:effectLst/>
                <a:latin typeface="Garamond" panose="02020404030301010803" pitchFamily="18" charset="0"/>
                <a:ea typeface="Calibri" panose="020F0502020204030204" pitchFamily="34" charset="0"/>
                <a:cs typeface="Times New Roman" panose="02020603050405020304" pitchFamily="18" charset="0"/>
              </a:rPr>
              <a:t>Source</a:t>
            </a:r>
            <a:r>
              <a:rPr lang="fr-FR" sz="1800" dirty="0">
                <a:effectLst/>
                <a:latin typeface="Garamond" panose="02020404030301010803" pitchFamily="18" charset="0"/>
                <a:ea typeface="Calibri" panose="020F0502020204030204" pitchFamily="34" charset="0"/>
                <a:cs typeface="Times New Roman" panose="02020603050405020304" pitchFamily="18" charset="0"/>
              </a:rPr>
              <a:t>. </a:t>
            </a:r>
            <a:r>
              <a:rPr lang="fr-FR" sz="1800" dirty="0">
                <a:effectLst/>
                <a:latin typeface="Garamond" panose="02020404030301010803" pitchFamily="18" charset="0"/>
                <a:ea typeface="Calibri" panose="020F0502020204030204" pitchFamily="34" charset="0"/>
                <a:cs typeface="Times New Roman" panose="02020603050405020304" pitchFamily="18" charset="0"/>
                <a:hlinkClick r:id="rId2"/>
              </a:rPr>
              <a:t>https://ekmeleddinihsanoglu.academia.edu/</a:t>
            </a:r>
            <a:r>
              <a:rPr lang="ru-RU" sz="1800" dirty="0">
                <a:effectLst/>
                <a:latin typeface="Garamond" panose="02020404030301010803" pitchFamily="18"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81999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148F20-8BC7-4991-A98D-8103C7444EC6}"/>
              </a:ext>
            </a:extLst>
          </p:cNvPr>
          <p:cNvSpPr>
            <a:spLocks noGrp="1"/>
          </p:cNvSpPr>
          <p:nvPr>
            <p:ph type="title"/>
          </p:nvPr>
        </p:nvSpPr>
        <p:spPr/>
        <p:txBody>
          <a:bodyPr>
            <a:normAutofit/>
          </a:bodyPr>
          <a:lstStyle/>
          <a:p>
            <a:pPr algn="ctr"/>
            <a:r>
              <a:rPr lang="en-US" dirty="0">
                <a:latin typeface="Garamond" panose="02020404030301010803" pitchFamily="18" charset="0"/>
              </a:rPr>
              <a:t>Book 1 (G.P. </a:t>
            </a:r>
            <a:r>
              <a:rPr lang="en-US" dirty="0" err="1">
                <a:latin typeface="Garamond" panose="02020404030301010803" pitchFamily="18" charset="0"/>
              </a:rPr>
              <a:t>Matvievskaya</a:t>
            </a:r>
            <a:r>
              <a:rPr lang="en-US" dirty="0">
                <a:latin typeface="Garamond" panose="02020404030301010803" pitchFamily="18" charset="0"/>
              </a:rPr>
              <a:t>, B.A. Rosenfeld)</a:t>
            </a:r>
            <a:br>
              <a:rPr lang="en-US" dirty="0">
                <a:latin typeface="Garamond" panose="02020404030301010803" pitchFamily="18" charset="0"/>
              </a:rPr>
            </a:br>
            <a:r>
              <a:rPr lang="en-US" dirty="0">
                <a:latin typeface="Garamond" panose="02020404030301010803" pitchFamily="18" charset="0"/>
              </a:rPr>
              <a:t>Book structure</a:t>
            </a:r>
            <a:endParaRPr lang="ru-RU" dirty="0">
              <a:latin typeface="Garamond" panose="02020404030301010803" pitchFamily="18" charset="0"/>
            </a:endParaRPr>
          </a:p>
        </p:txBody>
      </p:sp>
      <p:sp>
        <p:nvSpPr>
          <p:cNvPr id="3" name="Объект 2">
            <a:extLst>
              <a:ext uri="{FF2B5EF4-FFF2-40B4-BE49-F238E27FC236}">
                <a16:creationId xmlns:a16="http://schemas.microsoft.com/office/drawing/2014/main" id="{ED6C71FD-AB1E-449F-B25C-92CA4203225C}"/>
              </a:ext>
            </a:extLst>
          </p:cNvPr>
          <p:cNvSpPr>
            <a:spLocks noGrp="1"/>
          </p:cNvSpPr>
          <p:nvPr>
            <p:ph idx="1"/>
          </p:nvPr>
        </p:nvSpPr>
        <p:spPr>
          <a:xfrm>
            <a:off x="381741" y="1690688"/>
            <a:ext cx="11434438" cy="4802187"/>
          </a:xfrm>
        </p:spPr>
        <p:txBody>
          <a:bodyPr>
            <a:noAutofit/>
          </a:bodyPr>
          <a:lstStyle/>
          <a:p>
            <a:pPr marL="0" indent="457200" algn="just">
              <a:buNone/>
            </a:pPr>
            <a:r>
              <a:rPr lang="en-US" sz="2000" dirty="0">
                <a:latin typeface="Garamond" panose="02020404030301010803" pitchFamily="18" charset="0"/>
              </a:rPr>
              <a:t>This publication is a biographical and bibliographical reference book on mathematicians and astronomers of Muslim countries who lived in the 8th–17th centuries. It consists of three books. </a:t>
            </a:r>
            <a:endParaRPr lang="ru-RU" sz="2000" dirty="0">
              <a:latin typeface="Garamond" panose="02020404030301010803" pitchFamily="18" charset="0"/>
            </a:endParaRPr>
          </a:p>
          <a:p>
            <a:pPr marL="0" indent="457200" algn="just">
              <a:buNone/>
            </a:pPr>
            <a:r>
              <a:rPr lang="en-US" sz="2000" dirty="0">
                <a:latin typeface="Garamond" panose="02020404030301010803" pitchFamily="18" charset="0"/>
              </a:rPr>
              <a:t>The first book includes an introductory article and a reference section, which presents an extensive bibliography. After the “Introduction” (pp. 1–10), comes the substantial historical and analytical section, which is not included in book (2): “Mathematical Sciences” (pp. 11–78), “Natural Sciences” (pp. 79–91), “Philosophical Issues in Mathematics and Natural Science” (pp. 92–99), “Reference Section,” “Manuscript Libraries,” and a bibliography (pp. 122–479). </a:t>
            </a:r>
            <a:endParaRPr lang="ru-RU" sz="2000" dirty="0">
              <a:latin typeface="Garamond" panose="02020404030301010803" pitchFamily="18" charset="0"/>
            </a:endParaRPr>
          </a:p>
          <a:p>
            <a:pPr marL="0" indent="457200" algn="just">
              <a:buNone/>
            </a:pPr>
            <a:r>
              <a:rPr lang="en-US" sz="2000" dirty="0">
                <a:latin typeface="Garamond" panose="02020404030301010803" pitchFamily="18" charset="0"/>
              </a:rPr>
              <a:t>The second book (650 pp.) contains information on 1,044 scientists whose lifetimes are known. </a:t>
            </a:r>
            <a:endParaRPr lang="ru-RU" sz="2000" dirty="0">
              <a:latin typeface="Garamond" panose="02020404030301010803" pitchFamily="18" charset="0"/>
            </a:endParaRPr>
          </a:p>
          <a:p>
            <a:pPr marL="0" indent="457200" algn="just">
              <a:buNone/>
            </a:pPr>
            <a:r>
              <a:rPr lang="en-US" sz="2000" dirty="0">
                <a:latin typeface="Garamond" panose="02020404030301010803" pitchFamily="18" charset="0"/>
              </a:rPr>
              <a:t>The third book (372 pp.) contains information about 350 scientists whose lifetime is unknown (pp. 4-47), anonymous works (with an indication of their storage locations by country, pp. 48-119), and indexes (systematic and alphabetical indexes of works, index of authors (pp. 120-332), systematic index of works (pp. 120-160), alphabetical index of works transcribed into Russian (pp. 161-273), alphabetical index of names (pp. 274-332), as well as an “Appendix” (“Mathematical Sciences”, “Natural Sciences”, pp. 333-335), a Bibliography by authors (pp. 335-361) and by persons, incl. by anonymous authors (pp. 362-370), indication of catalogues of manuscripts and publications with translations and their research (pp. 370-372).</a:t>
            </a:r>
            <a:endParaRPr lang="ru-RU" sz="2000" dirty="0">
              <a:latin typeface="Garamond" panose="02020404030301010803" pitchFamily="18" charset="0"/>
            </a:endParaRPr>
          </a:p>
        </p:txBody>
      </p:sp>
    </p:spTree>
    <p:extLst>
      <p:ext uri="{BB962C8B-B14F-4D97-AF65-F5344CB8AC3E}">
        <p14:creationId xmlns:p14="http://schemas.microsoft.com/office/powerpoint/2010/main" val="327173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95ED99-972E-4F45-A292-BED3C78B003C}"/>
              </a:ext>
            </a:extLst>
          </p:cNvPr>
          <p:cNvSpPr>
            <a:spLocks noGrp="1"/>
          </p:cNvSpPr>
          <p:nvPr>
            <p:ph type="title"/>
          </p:nvPr>
        </p:nvSpPr>
        <p:spPr/>
        <p:txBody>
          <a:bodyPr/>
          <a:lstStyle/>
          <a:p>
            <a:pPr algn="ctr"/>
            <a:r>
              <a:rPr lang="en-US" dirty="0">
                <a:latin typeface="Garamond" panose="02020404030301010803" pitchFamily="18" charset="0"/>
              </a:rPr>
              <a:t>Book</a:t>
            </a:r>
            <a:r>
              <a:rPr lang="ru-RU" dirty="0">
                <a:latin typeface="Garamond" panose="02020404030301010803" pitchFamily="18" charset="0"/>
              </a:rPr>
              <a:t> 2 (</a:t>
            </a:r>
            <a:r>
              <a:rPr lang="en-US" dirty="0" err="1">
                <a:latin typeface="Garamond" panose="02020404030301010803" pitchFamily="18" charset="0"/>
              </a:rPr>
              <a:t>Rosenfeid</a:t>
            </a:r>
            <a:r>
              <a:rPr lang="en-US" dirty="0">
                <a:latin typeface="Garamond" panose="02020404030301010803" pitchFamily="18" charset="0"/>
              </a:rPr>
              <a:t> B.A., </a:t>
            </a:r>
            <a:r>
              <a:rPr lang="en-US" dirty="0" err="1">
                <a:latin typeface="Garamond" panose="02020404030301010803" pitchFamily="18" charset="0"/>
              </a:rPr>
              <a:t>İhsanoğlu</a:t>
            </a:r>
            <a:r>
              <a:rPr lang="en-US" dirty="0">
                <a:latin typeface="Garamond" panose="02020404030301010803" pitchFamily="18" charset="0"/>
              </a:rPr>
              <a:t>, E.)</a:t>
            </a:r>
            <a:br>
              <a:rPr lang="en-US" dirty="0">
                <a:latin typeface="Garamond" panose="02020404030301010803" pitchFamily="18" charset="0"/>
              </a:rPr>
            </a:br>
            <a:r>
              <a:rPr lang="en-US" dirty="0">
                <a:latin typeface="Garamond" panose="02020404030301010803" pitchFamily="18" charset="0"/>
              </a:rPr>
              <a:t>Book structure</a:t>
            </a:r>
            <a:endParaRPr lang="ru-RU" dirty="0"/>
          </a:p>
        </p:txBody>
      </p:sp>
      <p:sp>
        <p:nvSpPr>
          <p:cNvPr id="3" name="Объект 2">
            <a:extLst>
              <a:ext uri="{FF2B5EF4-FFF2-40B4-BE49-F238E27FC236}">
                <a16:creationId xmlns:a16="http://schemas.microsoft.com/office/drawing/2014/main" id="{BB10DB1A-951E-4DCC-A9E1-FD70601B025F}"/>
              </a:ext>
            </a:extLst>
          </p:cNvPr>
          <p:cNvSpPr>
            <a:spLocks noGrp="1"/>
          </p:cNvSpPr>
          <p:nvPr>
            <p:ph idx="1"/>
          </p:nvPr>
        </p:nvSpPr>
        <p:spPr/>
        <p:txBody>
          <a:bodyPr>
            <a:normAutofit/>
          </a:bodyPr>
          <a:lstStyle/>
          <a:p>
            <a:pPr marL="0" indent="457200" algn="just">
              <a:buNone/>
            </a:pPr>
            <a:r>
              <a:rPr lang="en-US" dirty="0">
                <a:latin typeface="Garamond" panose="02020404030301010803" pitchFamily="18" charset="0"/>
              </a:rPr>
              <a:t>The book contains brief information and bibliographies on 1,423 medieval Muslim scholars whose lifetimes are known (pp. 13–420), as well as on 288 scholars whose lifetimes are unknown (pp. 421–449). It is followed by a list of anonymous works in libraries around the world (by country, pp. 450–497); An index of libraries with manuscripts (by country, pp. 499‒512. Next comes an index of review works by topic (pp. 513‒516). Next comes a list of references (pp. 517‒739, including 40 works by G.P. </a:t>
            </a:r>
            <a:r>
              <a:rPr lang="en-US" dirty="0" err="1">
                <a:latin typeface="Garamond" panose="02020404030301010803" pitchFamily="18" charset="0"/>
              </a:rPr>
              <a:t>Matviyevskaya</a:t>
            </a:r>
            <a:r>
              <a:rPr lang="en-US" dirty="0">
                <a:latin typeface="Garamond" panose="02020404030301010803" pitchFamily="18" charset="0"/>
              </a:rPr>
              <a:t>, where she is the sole author, are listed on pp. 640‒641, and 11 of her co-authored works are also listed in this section, pp. 641‒642). Next comes an index of authors (pp. 741‒758). Next comes an index of titles of works in English transcription (pp. 759‒833).</a:t>
            </a:r>
            <a:endParaRPr lang="ru-RU" dirty="0">
              <a:latin typeface="Garamond" panose="02020404030301010803" pitchFamily="18" charset="0"/>
            </a:endParaRPr>
          </a:p>
        </p:txBody>
      </p:sp>
    </p:spTree>
    <p:extLst>
      <p:ext uri="{BB962C8B-B14F-4D97-AF65-F5344CB8AC3E}">
        <p14:creationId xmlns:p14="http://schemas.microsoft.com/office/powerpoint/2010/main" val="312904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F9510A-0880-4B46-85C1-27FC9EA5D8CB}"/>
              </a:ext>
            </a:extLst>
          </p:cNvPr>
          <p:cNvSpPr>
            <a:spLocks noGrp="1"/>
          </p:cNvSpPr>
          <p:nvPr>
            <p:ph type="title"/>
          </p:nvPr>
        </p:nvSpPr>
        <p:spPr>
          <a:xfrm>
            <a:off x="838200" y="97655"/>
            <a:ext cx="10515600" cy="1593034"/>
          </a:xfrm>
        </p:spPr>
        <p:txBody>
          <a:bodyPr/>
          <a:lstStyle/>
          <a:p>
            <a:pPr algn="ctr"/>
            <a:r>
              <a:rPr lang="en-US" dirty="0">
                <a:latin typeface="Garamond" panose="02020404030301010803" pitchFamily="18" charset="0"/>
              </a:rPr>
              <a:t>Book (2). </a:t>
            </a:r>
            <a:br>
              <a:rPr lang="en-US" dirty="0">
                <a:latin typeface="Garamond" panose="02020404030301010803" pitchFamily="18" charset="0"/>
              </a:rPr>
            </a:br>
            <a:r>
              <a:rPr lang="en-US" dirty="0">
                <a:latin typeface="Garamond" panose="02020404030301010803" pitchFamily="18" charset="0"/>
              </a:rPr>
              <a:t>Introduction, (pp.3-5)</a:t>
            </a:r>
            <a:endParaRPr lang="ru-RU" dirty="0">
              <a:latin typeface="Garamond" panose="02020404030301010803" pitchFamily="18" charset="0"/>
            </a:endParaRPr>
          </a:p>
        </p:txBody>
      </p:sp>
      <p:sp>
        <p:nvSpPr>
          <p:cNvPr id="3" name="Объект 2">
            <a:extLst>
              <a:ext uri="{FF2B5EF4-FFF2-40B4-BE49-F238E27FC236}">
                <a16:creationId xmlns:a16="http://schemas.microsoft.com/office/drawing/2014/main" id="{B7175F6F-6375-4F0B-9B7D-C13DBB3780AE}"/>
              </a:ext>
            </a:extLst>
          </p:cNvPr>
          <p:cNvSpPr>
            <a:spLocks noGrp="1"/>
          </p:cNvSpPr>
          <p:nvPr>
            <p:ph idx="1"/>
          </p:nvPr>
        </p:nvSpPr>
        <p:spPr/>
        <p:txBody>
          <a:bodyPr>
            <a:normAutofit fontScale="70000" lnSpcReduction="20000"/>
          </a:bodyPr>
          <a:lstStyle/>
          <a:p>
            <a:endParaRPr lang="en-US" dirty="0"/>
          </a:p>
          <a:p>
            <a:endParaRPr lang="en-US" dirty="0"/>
          </a:p>
          <a:p>
            <a:pPr marL="0" indent="457200">
              <a:buNone/>
            </a:pPr>
            <a:r>
              <a:rPr lang="en-US" sz="3400" dirty="0">
                <a:latin typeface="Garamond" panose="02020404030301010803" pitchFamily="18" charset="0"/>
              </a:rPr>
              <a:t>One hundred years ago, in 1900, Swiss historian of mathematics and astronomy, Heinrich Suter, published the bio-bibliographical survey "Mathematicians and Astronomers of Arabs and Their Works" (</a:t>
            </a:r>
            <a:r>
              <a:rPr lang="en-US" sz="3400" dirty="0" err="1">
                <a:latin typeface="Garamond" panose="02020404030301010803" pitchFamily="18" charset="0"/>
              </a:rPr>
              <a:t>Mathematiker</a:t>
            </a:r>
            <a:r>
              <a:rPr lang="en-US" sz="3400" dirty="0">
                <a:latin typeface="Garamond" panose="02020404030301010803" pitchFamily="18" charset="0"/>
              </a:rPr>
              <a:t> und Astronomers der </a:t>
            </a:r>
            <a:r>
              <a:rPr lang="en-US" sz="3400" dirty="0" err="1">
                <a:latin typeface="Garamond" panose="02020404030301010803" pitchFamily="18" charset="0"/>
              </a:rPr>
              <a:t>Araber</a:t>
            </a:r>
            <a:r>
              <a:rPr lang="en-US" sz="3400" dirty="0">
                <a:latin typeface="Garamond" panose="02020404030301010803" pitchFamily="18" charset="0"/>
              </a:rPr>
              <a:t> und </a:t>
            </a:r>
            <a:r>
              <a:rPr lang="en-US" sz="3400" dirty="0" err="1">
                <a:latin typeface="Garamond" panose="02020404030301010803" pitchFamily="18" charset="0"/>
              </a:rPr>
              <a:t>ihre</a:t>
            </a:r>
            <a:r>
              <a:rPr lang="en-US" sz="3400" dirty="0">
                <a:latin typeface="Garamond" panose="02020404030301010803" pitchFamily="18" charset="0"/>
              </a:rPr>
              <a:t> Werke - MAA). </a:t>
            </a:r>
            <a:r>
              <a:rPr lang="en-US" sz="3400" dirty="0" err="1">
                <a:latin typeface="Garamond" panose="02020404030301010803" pitchFamily="18" charset="0"/>
              </a:rPr>
              <a:t>Suler's</a:t>
            </a:r>
            <a:r>
              <a:rPr lang="en-US" sz="3400" dirty="0">
                <a:latin typeface="Garamond" panose="02020404030301010803" pitchFamily="18" charset="0"/>
              </a:rPr>
              <a:t> book contained information on scholars not only in the Arab countries but in all the Islamic countries from the 8'1' to the 17lh centuries. MAA contains information on approximately 500 scholars whose time of life was known and 100 with unknown dates.</a:t>
            </a:r>
          </a:p>
          <a:p>
            <a:pPr marL="0" indent="457200">
              <a:buNone/>
            </a:pPr>
            <a:r>
              <a:rPr lang="en-US" sz="3400" dirty="0">
                <a:latin typeface="Garamond" panose="02020404030301010803" pitchFamily="18" charset="0"/>
              </a:rPr>
              <a:t>In 1983 G.P. </a:t>
            </a:r>
            <a:r>
              <a:rPr lang="en-US" sz="3400" dirty="0" err="1">
                <a:latin typeface="Garamond" panose="02020404030301010803" pitchFamily="18" charset="0"/>
              </a:rPr>
              <a:t>Matviyevskaya</a:t>
            </a:r>
            <a:r>
              <a:rPr lang="en-US" sz="3400" dirty="0">
                <a:latin typeface="Garamond" panose="02020404030301010803" pitchFamily="18" charset="0"/>
              </a:rPr>
              <a:t> and B.A. Rosenfeld in Moscow published the work "Mathematicians and Astronomers of Medieval Islam and Their Works" (</a:t>
            </a:r>
            <a:r>
              <a:rPr lang="en-US" sz="3400" dirty="0" err="1">
                <a:latin typeface="Garamond" panose="02020404030301010803" pitchFamily="18" charset="0"/>
              </a:rPr>
              <a:t>Malematiki</a:t>
            </a:r>
            <a:r>
              <a:rPr lang="en-US" sz="3400" dirty="0">
                <a:latin typeface="Garamond" panose="02020404030301010803" pitchFamily="18" charset="0"/>
              </a:rPr>
              <a:t> </a:t>
            </a:r>
            <a:r>
              <a:rPr lang="en-US" sz="3400" dirty="0" err="1">
                <a:latin typeface="Garamond" panose="02020404030301010803" pitchFamily="18" charset="0"/>
              </a:rPr>
              <a:t>i</a:t>
            </a:r>
            <a:r>
              <a:rPr lang="en-US" sz="3400" dirty="0">
                <a:latin typeface="Garamond" panose="02020404030301010803" pitchFamily="18" charset="0"/>
              </a:rPr>
              <a:t> astronomy </a:t>
            </a:r>
            <a:r>
              <a:rPr lang="en-US" sz="3400" dirty="0" err="1">
                <a:latin typeface="Garamond" panose="02020404030301010803" pitchFamily="18" charset="0"/>
              </a:rPr>
              <a:t>musul'manskogo</a:t>
            </a:r>
            <a:r>
              <a:rPr lang="en-US" sz="3400" dirty="0">
                <a:latin typeface="Garamond" panose="02020404030301010803" pitchFamily="18" charset="0"/>
              </a:rPr>
              <a:t> </a:t>
            </a:r>
            <a:r>
              <a:rPr lang="en-US" sz="3400" dirty="0" err="1">
                <a:latin typeface="Garamond" panose="02020404030301010803" pitchFamily="18" charset="0"/>
              </a:rPr>
              <a:t>srednevekov’ya</a:t>
            </a:r>
            <a:r>
              <a:rPr lang="en-US" sz="3400" dirty="0">
                <a:latin typeface="Garamond" panose="02020404030301010803" pitchFamily="18" charset="0"/>
              </a:rPr>
              <a:t> </a:t>
            </a:r>
            <a:r>
              <a:rPr lang="en-US" sz="3400" dirty="0" err="1">
                <a:latin typeface="Garamond" panose="02020404030301010803" pitchFamily="18" charset="0"/>
              </a:rPr>
              <a:t>i</a:t>
            </a:r>
            <a:r>
              <a:rPr lang="en-US" sz="3400" dirty="0">
                <a:latin typeface="Garamond" panose="02020404030301010803" pitchFamily="18" charset="0"/>
              </a:rPr>
              <a:t> </a:t>
            </a:r>
            <a:r>
              <a:rPr lang="en-US" sz="3400" dirty="0" err="1">
                <a:latin typeface="Garamond" panose="02020404030301010803" pitchFamily="18" charset="0"/>
              </a:rPr>
              <a:t>ikh</a:t>
            </a:r>
            <a:r>
              <a:rPr lang="en-US" sz="3400" dirty="0">
                <a:latin typeface="Garamond" panose="02020404030301010803" pitchFamily="18" charset="0"/>
              </a:rPr>
              <a:t> </a:t>
            </a:r>
            <a:r>
              <a:rPr lang="en-US" sz="3400" dirty="0" err="1">
                <a:latin typeface="Garamond" panose="02020404030301010803" pitchFamily="18" charset="0"/>
              </a:rPr>
              <a:t>trudy</a:t>
            </a:r>
            <a:r>
              <a:rPr lang="en-US" sz="3400" dirty="0">
                <a:latin typeface="Garamond" panose="02020404030301010803" pitchFamily="18" charset="0"/>
              </a:rPr>
              <a:t> - </a:t>
            </a:r>
            <a:r>
              <a:rPr lang="en-US" sz="3400" b="1" dirty="0">
                <a:latin typeface="Garamond" panose="02020404030301010803" pitchFamily="18" charset="0"/>
              </a:rPr>
              <a:t>MAMS</a:t>
            </a:r>
            <a:r>
              <a:rPr lang="en-US" sz="3400" dirty="0">
                <a:latin typeface="Garamond" panose="02020404030301010803" pitchFamily="18" charset="0"/>
              </a:rPr>
              <a:t>) in three volumes which comprise 1000 authors whose lime of life was known and about 300 authors with unknown dates. These items have (he same numbers as in MAA, except those that were newly added.</a:t>
            </a:r>
          </a:p>
          <a:p>
            <a:endParaRPr lang="ru-RU" dirty="0"/>
          </a:p>
        </p:txBody>
      </p:sp>
    </p:spTree>
    <p:extLst>
      <p:ext uri="{BB962C8B-B14F-4D97-AF65-F5344CB8AC3E}">
        <p14:creationId xmlns:p14="http://schemas.microsoft.com/office/powerpoint/2010/main" val="196326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47729C-661E-44B6-B888-B06B702395E3}"/>
              </a:ext>
            </a:extLst>
          </p:cNvPr>
          <p:cNvSpPr txBox="1"/>
          <p:nvPr/>
        </p:nvSpPr>
        <p:spPr>
          <a:xfrm>
            <a:off x="390617" y="488272"/>
            <a:ext cx="11576481" cy="5909310"/>
          </a:xfrm>
          <a:prstGeom prst="rect">
            <a:avLst/>
          </a:prstGeom>
          <a:noFill/>
        </p:spPr>
        <p:txBody>
          <a:bodyPr wrap="square">
            <a:spAutoFit/>
          </a:bodyPr>
          <a:lstStyle/>
          <a:p>
            <a:pPr indent="457200"/>
            <a:r>
              <a:rPr lang="en-US" sz="2400" dirty="0">
                <a:latin typeface="Garamond" panose="02020404030301010803" pitchFamily="18" charset="0"/>
              </a:rPr>
              <a:t>This work titled Mathematicians, Astronomers and other Scholars of Islamic Civilization and their Works (7</a:t>
            </a:r>
            <a:r>
              <a:rPr lang="en-US" sz="1400" dirty="0">
                <a:latin typeface="Garamond" panose="02020404030301010803" pitchFamily="18" charset="0"/>
              </a:rPr>
              <a:t>th</a:t>
            </a:r>
            <a:r>
              <a:rPr lang="en-US" sz="2400" dirty="0">
                <a:latin typeface="Garamond" panose="02020404030301010803" pitchFamily="18" charset="0"/>
              </a:rPr>
              <a:t>-I9</a:t>
            </a:r>
            <a:r>
              <a:rPr lang="en-US" sz="1400" dirty="0">
                <a:latin typeface="Garamond" panose="02020404030301010803" pitchFamily="18" charset="0"/>
              </a:rPr>
              <a:t>th</a:t>
            </a:r>
            <a:r>
              <a:rPr lang="en-US" sz="2400" dirty="0">
                <a:latin typeface="Garamond" panose="02020404030301010803" pitchFamily="18" charset="0"/>
              </a:rPr>
              <a:t> c.) is based on earlier publications among which </a:t>
            </a:r>
            <a:r>
              <a:rPr lang="en-US" sz="2400" b="1" dirty="0">
                <a:latin typeface="Garamond" panose="02020404030301010803" pitchFamily="18" charset="0"/>
              </a:rPr>
              <a:t>MAMS</a:t>
            </a:r>
            <a:r>
              <a:rPr lang="en-US" sz="2400" dirty="0">
                <a:latin typeface="Garamond" panose="02020404030301010803" pitchFamily="18" charset="0"/>
              </a:rPr>
              <a:t> takes the first place. The data taken from </a:t>
            </a:r>
            <a:r>
              <a:rPr lang="en-US" sz="2400" b="1" dirty="0">
                <a:latin typeface="Garamond" panose="02020404030301010803" pitchFamily="18" charset="0"/>
              </a:rPr>
              <a:t>MAMS</a:t>
            </a:r>
            <a:r>
              <a:rPr lang="en-US" sz="2400" dirty="0">
                <a:latin typeface="Garamond" panose="02020404030301010803" pitchFamily="18" charset="0"/>
              </a:rPr>
              <a:t> is enriched with the information taken from numerous publications and other relevant sources. Altogether this book comprises the names of 1423 authors whose time of life is known and 288 scholars whose lime of life is unknown. As will be seen, new names that were not in the above-mentioned reference books are added to die list, while some others who were among unknown authors, were identified and included in the list of known authors.</a:t>
            </a:r>
          </a:p>
          <a:p>
            <a:pPr indent="457200"/>
            <a:r>
              <a:rPr lang="en-US" sz="2400" dirty="0">
                <a:latin typeface="Garamond" panose="02020404030301010803" pitchFamily="18" charset="0"/>
              </a:rPr>
              <a:t>The present work contains English translations of all the material in </a:t>
            </a:r>
            <a:r>
              <a:rPr lang="en-US" sz="2400" b="1" dirty="0">
                <a:latin typeface="Garamond" panose="02020404030301010803" pitchFamily="18" charset="0"/>
              </a:rPr>
              <a:t>MAMS</a:t>
            </a:r>
            <a:r>
              <a:rPr lang="en-US" sz="2400" dirty="0">
                <a:latin typeface="Garamond" panose="02020404030301010803" pitchFamily="18" charset="0"/>
              </a:rPr>
              <a:t> with numerous additions, corrections and elaborations. Thus, G. </a:t>
            </a:r>
            <a:r>
              <a:rPr lang="en-US" sz="2400" dirty="0" err="1">
                <a:latin typeface="Garamond" panose="02020404030301010803" pitchFamily="18" charset="0"/>
              </a:rPr>
              <a:t>Matviyevskaya's</a:t>
            </a:r>
            <a:r>
              <a:rPr lang="en-US" sz="2400" dirty="0">
                <a:latin typeface="Garamond" panose="02020404030301010803" pitchFamily="18" charset="0"/>
              </a:rPr>
              <a:t> contribution to the present work is very substantial since the relationship between </a:t>
            </a:r>
            <a:r>
              <a:rPr lang="en-US" sz="2400" b="1" dirty="0">
                <a:latin typeface="Garamond" panose="02020404030301010803" pitchFamily="18" charset="0"/>
              </a:rPr>
              <a:t>MAMS</a:t>
            </a:r>
            <a:r>
              <a:rPr lang="en-US" sz="2400" dirty="0">
                <a:latin typeface="Garamond" panose="02020404030301010803" pitchFamily="18" charset="0"/>
              </a:rPr>
              <a:t> and the present work is similar to the relationship between Suter's MAA and</a:t>
            </a:r>
            <a:r>
              <a:rPr lang="en-US" sz="2400" b="1" dirty="0">
                <a:latin typeface="Garamond" panose="02020404030301010803" pitchFamily="18" charset="0"/>
              </a:rPr>
              <a:t> MAMS</a:t>
            </a:r>
            <a:r>
              <a:rPr lang="en-US" sz="2400" dirty="0">
                <a:latin typeface="Garamond" panose="02020404030301010803" pitchFamily="18" charset="0"/>
              </a:rPr>
              <a:t>. This work also includes new material based on other sources which are listed below. The following are among the most important reference books that appeared in the last twenty years and they are extensively used in this work. </a:t>
            </a:r>
          </a:p>
          <a:p>
            <a:pPr indent="457200"/>
            <a:r>
              <a:rPr lang="en-US" sz="2400" i="1" dirty="0">
                <a:latin typeface="Garamond" panose="02020404030301010803" pitchFamily="18" charset="0"/>
              </a:rPr>
              <a:t>End of quote</a:t>
            </a:r>
            <a:r>
              <a:rPr lang="en-US" sz="2400" dirty="0">
                <a:latin typeface="Garamond" panose="02020404030301010803" pitchFamily="18" charset="0"/>
              </a:rPr>
              <a:t>.</a:t>
            </a:r>
          </a:p>
          <a:p>
            <a:endParaRPr lang="en-US" dirty="0"/>
          </a:p>
        </p:txBody>
      </p:sp>
    </p:spTree>
    <p:extLst>
      <p:ext uri="{BB962C8B-B14F-4D97-AF65-F5344CB8AC3E}">
        <p14:creationId xmlns:p14="http://schemas.microsoft.com/office/powerpoint/2010/main" val="35015332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2205</Words>
  <Application>Microsoft Office PowerPoint</Application>
  <PresentationFormat>Широкоэкранный</PresentationFormat>
  <Paragraphs>44</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Garamond</vt:lpstr>
      <vt:lpstr>Тема Office</vt:lpstr>
      <vt:lpstr> Comparative analysis of books  1) G.P. Matviyevskaya, B.A. Rosenfeld. Mathematicians and astronomers of the Muslim Middle Ages and their works (8th–17th centuries) in three volumes (books). Moscow: Nauka, 1983. 2) B.A. Rosenfeld. Mathematicians, astronomers, and other scholars of Islamic civilization and their works (7th‒I9th c.) by Rosenfeld B.A. and Ekmeieddin İhsanoğlu. Istanbul: Research Center for Islamic History, Art and Culture, 2003. </vt:lpstr>
      <vt:lpstr>1) G.P. Matviyevskaya, B.A. Rosenfeld. Mathematicians and Astronomers of the Muslim Middle Ages and Their Works (8th‒17th Centuries) in Three Volumes (Books). Moscow: Nauka, 1983.  2) B.A. Rosenfeld. Mathematicians, Astronomers, and Other Scholars of Islamic Civilization and Their Works (7th‒19th Centuries) by Rosenfeld B.A. and Ekmeieddin İhsanoğlu. Istanbul: Research Center for Islamic History, Art and Culture, 2003. 833 p.</vt:lpstr>
      <vt:lpstr>G.P. Matviyevskaya (1930‒2025)  and B.A. Rosenfeld (1917‒2008)</vt:lpstr>
      <vt:lpstr>Презентация PowerPoint</vt:lpstr>
      <vt:lpstr>Ekmeleddin İHSANOĞLU</vt:lpstr>
      <vt:lpstr>Book 1 (G.P. Matvievskaya, B.A. Rosenfeld) Book structure</vt:lpstr>
      <vt:lpstr>Book 2 (Rosenfeid B.A., İhsanoğlu, E.) Book structure</vt:lpstr>
      <vt:lpstr>Book (2).  Introduction, (pp.3-5)</vt:lpstr>
      <vt:lpstr>Презентация PowerPoint</vt:lpstr>
      <vt:lpstr>G.I. Sinkevich conclusion</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Comparative analysis of books  1) G.P. Matviyevskaya, B.A. Rosenfeld. Mathematicians and astronomers of the Muslim Middle Ages and their works (8th–17th centuries) in three volumes (books). Moscow: Nauka, 1983. 2) B.A. Rosenfeid. Mathematicians, astronomers, and other scholars of Islamic civilization and their works (7th‒I9th c.) by Rosenfeid B.A. and Ekmeieddin İhsanoğlu. Istanbul: Research Center for Islamic History, Art and Culture, 2003. </dc:title>
  <dc:creator>Галина</dc:creator>
  <cp:lastModifiedBy>Галина</cp:lastModifiedBy>
  <cp:revision>17</cp:revision>
  <dcterms:created xsi:type="dcterms:W3CDTF">2025-11-04T10:15:42Z</dcterms:created>
  <dcterms:modified xsi:type="dcterms:W3CDTF">2025-11-04T11:34:00Z</dcterms:modified>
</cp:coreProperties>
</file>