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72" r:id="rId12"/>
    <p:sldId id="273" r:id="rId13"/>
    <p:sldId id="274" r:id="rId14"/>
    <p:sldId id="270" r:id="rId15"/>
    <p:sldId id="269" r:id="rId16"/>
    <p:sldId id="271" r:id="rId17"/>
    <p:sldId id="275" r:id="rId18"/>
    <p:sldId id="279" r:id="rId19"/>
    <p:sldId id="280" r:id="rId20"/>
    <p:sldId id="281" r:id="rId21"/>
    <p:sldId id="282" r:id="rId22"/>
    <p:sldId id="286" r:id="rId23"/>
    <p:sldId id="287" r:id="rId24"/>
    <p:sldId id="288" r:id="rId25"/>
    <p:sldId id="289" r:id="rId26"/>
    <p:sldId id="290" r:id="rId27"/>
    <p:sldId id="298" r:id="rId28"/>
    <p:sldId id="299" r:id="rId29"/>
    <p:sldId id="291" r:id="rId30"/>
    <p:sldId id="292" r:id="rId31"/>
    <p:sldId id="293" r:id="rId32"/>
    <p:sldId id="294" r:id="rId33"/>
    <p:sldId id="295" r:id="rId34"/>
    <p:sldId id="296" r:id="rId35"/>
    <p:sldId id="297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24.wmf"/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60F3-E16B-4107-B612-AA871CAD6DF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58502-DABC-4161-9274-460C2FC205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60F3-E16B-4107-B612-AA871CAD6DF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58502-DABC-4161-9274-460C2FC205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60F3-E16B-4107-B612-AA871CAD6DF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58502-DABC-4161-9274-460C2FC205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60F3-E16B-4107-B612-AA871CAD6DF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58502-DABC-4161-9274-460C2FC205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60F3-E16B-4107-B612-AA871CAD6DF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58502-DABC-4161-9274-460C2FC205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60F3-E16B-4107-B612-AA871CAD6DF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58502-DABC-4161-9274-460C2FC205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60F3-E16B-4107-B612-AA871CAD6DF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58502-DABC-4161-9274-460C2FC205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60F3-E16B-4107-B612-AA871CAD6DF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58502-DABC-4161-9274-460C2FC205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60F3-E16B-4107-B612-AA871CAD6DF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58502-DABC-4161-9274-460C2FC205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60F3-E16B-4107-B612-AA871CAD6DF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58502-DABC-4161-9274-460C2FC205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60F3-E16B-4107-B612-AA871CAD6DF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58502-DABC-4161-9274-460C2FC205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760F3-E16B-4107-B612-AA871CAD6DF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58502-DABC-4161-9274-460C2FC205A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3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6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&#1053;&#1072;&#1091;&#1095;&#1085;&#1072;&#1103;\&#1040;&#1089;&#1087;&#1080;&#1088;&#1072;&#1085;&#1090;&#1091;&#1088;&#1072;\&#1057;&#1072;&#1084;&#1086;&#1075;&#1088;&#1072;&#1074;&#1080;&#1090;&#1072;&#1094;&#1080;&#1103;\&#1057;&#1083;&#1091;&#1095;&#1072;&#1081;&#1057;&#1042;&#1088;&#1072;&#1097;&#1077;&#1085;&#1080;&#1077;&#1084;\Pauk_film.avi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584" y="1052736"/>
            <a:ext cx="7086600" cy="16002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Многомерные нелинейные волны в газовой динамике: модели газа с гравитацией.</a:t>
            </a:r>
            <a:endParaRPr lang="ru-RU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147275" y="3573016"/>
            <a:ext cx="72411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>
                <a:latin typeface="+mj-lt"/>
                <a:ea typeface="+mj-ea"/>
                <a:cs typeface="+mj-cs"/>
              </a:rPr>
              <a:t>Д.В. Паршин, А.А. </a:t>
            </a:r>
            <a:r>
              <a:rPr lang="ru-RU" sz="3200" dirty="0" err="1" smtClean="0">
                <a:latin typeface="+mj-lt"/>
                <a:ea typeface="+mj-ea"/>
                <a:cs typeface="+mj-cs"/>
              </a:rPr>
              <a:t>Черевко</a:t>
            </a:r>
            <a:r>
              <a:rPr lang="ru-RU" sz="3200" dirty="0" smtClean="0">
                <a:latin typeface="+mj-lt"/>
                <a:ea typeface="+mj-ea"/>
                <a:cs typeface="+mj-cs"/>
              </a:rPr>
              <a:t>, А.П. </a:t>
            </a:r>
            <a:r>
              <a:rPr lang="ru-RU" sz="3200" dirty="0" err="1" smtClean="0">
                <a:latin typeface="+mj-lt"/>
                <a:ea typeface="+mj-ea"/>
                <a:cs typeface="+mj-cs"/>
              </a:rPr>
              <a:t>Чупахин</a:t>
            </a:r>
            <a:endParaRPr lang="ru-RU" sz="32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1580" y="4839543"/>
            <a:ext cx="7560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+mj-lt"/>
                <a:ea typeface="+mj-ea"/>
                <a:cs typeface="+mj-cs"/>
              </a:rPr>
              <a:t>Институт гидродинамики им. </a:t>
            </a:r>
            <a:r>
              <a:rPr lang="ru-RU" sz="2400" dirty="0" smtClean="0">
                <a:latin typeface="+mj-lt"/>
                <a:ea typeface="+mj-ea"/>
                <a:cs typeface="+mj-cs"/>
              </a:rPr>
              <a:t>М.А.Лаврентьева </a:t>
            </a:r>
            <a:r>
              <a:rPr lang="ru-RU" sz="2400" dirty="0" smtClean="0">
                <a:latin typeface="+mj-lt"/>
                <a:ea typeface="+mj-ea"/>
                <a:cs typeface="+mj-cs"/>
              </a:rPr>
              <a:t>СО РАН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Ограничения на независимую переменную и параметр.</a:t>
            </a:r>
            <a:endParaRPr lang="ru-RU" dirty="0"/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1397000" y="2957513"/>
            <a:ext cx="20796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1" name="Rectangle 16"/>
          <p:cNvSpPr>
            <a:spLocks noChangeArrowheads="1"/>
          </p:cNvSpPr>
          <p:nvPr/>
        </p:nvSpPr>
        <p:spPr bwMode="auto">
          <a:xfrm>
            <a:off x="1397000" y="2957513"/>
            <a:ext cx="36036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755650" y="1916113"/>
            <a:ext cx="36036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4" name="Text Box 72"/>
          <p:cNvSpPr txBox="1">
            <a:spLocks noChangeArrowheads="1"/>
          </p:cNvSpPr>
          <p:nvPr/>
        </p:nvSpPr>
        <p:spPr bwMode="auto">
          <a:xfrm>
            <a:off x="755650" y="1628775"/>
            <a:ext cx="784214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200" dirty="0" smtClean="0"/>
              <a:t> </a:t>
            </a:r>
            <a:r>
              <a:rPr lang="ru-RU" sz="2200" dirty="0"/>
              <a:t>На плоскости </a:t>
            </a:r>
            <a:r>
              <a:rPr lang="en-US" sz="2200" dirty="0"/>
              <a:t>R</a:t>
            </a:r>
            <a:r>
              <a:rPr lang="en-US" sz="2200" baseline="30000" dirty="0"/>
              <a:t>2</a:t>
            </a:r>
            <a:r>
              <a:rPr lang="en-US" sz="2200" dirty="0"/>
              <a:t>(</a:t>
            </a:r>
            <a:r>
              <a:rPr lang="en-US" sz="2200" dirty="0" err="1"/>
              <a:t>R,h</a:t>
            </a:r>
            <a:r>
              <a:rPr lang="en-US" sz="2200" dirty="0"/>
              <a:t>)</a:t>
            </a:r>
            <a:r>
              <a:rPr lang="ru-RU" sz="2200" dirty="0"/>
              <a:t> все </a:t>
            </a:r>
            <a:r>
              <a:rPr lang="ru-RU" sz="2200" dirty="0" smtClean="0"/>
              <a:t>интегральные кривые  </a:t>
            </a:r>
            <a:r>
              <a:rPr lang="ru-RU" sz="2200" dirty="0"/>
              <a:t>расположены </a:t>
            </a:r>
            <a:r>
              <a:rPr lang="ru-RU" sz="2200" dirty="0" smtClean="0"/>
              <a:t>в</a:t>
            </a:r>
          </a:p>
          <a:p>
            <a:r>
              <a:rPr lang="ru-RU" sz="2200" dirty="0" smtClean="0"/>
              <a:t> </a:t>
            </a:r>
            <a:r>
              <a:rPr lang="ru-RU" sz="2200" dirty="0"/>
              <a:t>области </a:t>
            </a:r>
            <a:r>
              <a:rPr lang="el-GR" sz="2200" dirty="0">
                <a:cs typeface="Arial" charset="0"/>
              </a:rPr>
              <a:t>Ω</a:t>
            </a:r>
            <a:r>
              <a:rPr lang="ru-RU" sz="2200" dirty="0" smtClean="0"/>
              <a:t>,  </a:t>
            </a:r>
            <a:r>
              <a:rPr lang="ru-RU" sz="2200" dirty="0"/>
              <a:t>ограниченной кривой:</a:t>
            </a:r>
          </a:p>
        </p:txBody>
      </p:sp>
      <p:graphicFrame>
        <p:nvGraphicFramePr>
          <p:cNvPr id="15" name="Object 73"/>
          <p:cNvGraphicFramePr>
            <a:graphicFrameLocks noChangeAspect="1"/>
          </p:cNvGraphicFramePr>
          <p:nvPr/>
        </p:nvGraphicFramePr>
        <p:xfrm>
          <a:off x="3132138" y="2420888"/>
          <a:ext cx="2519362" cy="815975"/>
        </p:xfrm>
        <a:graphic>
          <a:graphicData uri="http://schemas.openxmlformats.org/presentationml/2006/ole">
            <p:oleObj spid="_x0000_s7175" name="Формула" r:id="rId3" imgW="1320227" imgH="431613" progId="Equation.3">
              <p:embed/>
            </p:oleObj>
          </a:graphicData>
        </a:graphic>
      </p:graphicFrame>
      <p:graphicFrame>
        <p:nvGraphicFramePr>
          <p:cNvPr id="17" name="Group 71"/>
          <p:cNvGraphicFramePr>
            <a:graphicFrameLocks noGrp="1"/>
          </p:cNvGraphicFramePr>
          <p:nvPr/>
        </p:nvGraphicFramePr>
        <p:xfrm>
          <a:off x="251520" y="3715732"/>
          <a:ext cx="8712968" cy="2161540"/>
        </p:xfrm>
        <a:graphic>
          <a:graphicData uri="http://schemas.openxmlformats.org/drawingml/2006/table">
            <a:tbl>
              <a:tblPr/>
              <a:tblGrid>
                <a:gridCol w="1025055"/>
                <a:gridCol w="3439441"/>
                <a:gridCol w="4248472"/>
              </a:tblGrid>
              <a:tr h="1625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Знак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σ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Допустимый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интервал для R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2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σ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=1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2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σ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=-1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/>
        </p:nvGraphicFramePr>
        <p:xfrm>
          <a:off x="2483768" y="4435812"/>
          <a:ext cx="670103" cy="342180"/>
        </p:xfrm>
        <a:graphic>
          <a:graphicData uri="http://schemas.openxmlformats.org/presentationml/2006/ole">
            <p:oleObj spid="_x0000_s7176" name="Формула" r:id="rId4" imgW="444307" imgH="228501" progId="Equation.3">
              <p:embed/>
            </p:oleObj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/>
        </p:nvGraphicFramePr>
        <p:xfrm>
          <a:off x="5364088" y="4219788"/>
          <a:ext cx="2823843" cy="720080"/>
        </p:xfrm>
        <a:graphic>
          <a:graphicData uri="http://schemas.openxmlformats.org/presentationml/2006/ole">
            <p:oleObj spid="_x0000_s7177" name="Формула" r:id="rId5" imgW="1905000" imgH="482600" progId="Equation.3">
              <p:embed/>
            </p:oleObj>
          </a:graphicData>
        </a:graphic>
      </p:graphicFrame>
      <p:graphicFrame>
        <p:nvGraphicFramePr>
          <p:cNvPr id="20" name="Object 5"/>
          <p:cNvGraphicFramePr>
            <a:graphicFrameLocks noChangeAspect="1"/>
          </p:cNvGraphicFramePr>
          <p:nvPr/>
        </p:nvGraphicFramePr>
        <p:xfrm>
          <a:off x="1403648" y="5227900"/>
          <a:ext cx="3115982" cy="504056"/>
        </p:xfrm>
        <a:graphic>
          <a:graphicData uri="http://schemas.openxmlformats.org/presentationml/2006/ole">
            <p:oleObj spid="_x0000_s7178" name="Формула" r:id="rId6" imgW="1942257" imgH="317362" progId="Equation.3">
              <p:embed/>
            </p:oleObj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/>
        </p:nvGraphicFramePr>
        <p:xfrm>
          <a:off x="4788024" y="5083884"/>
          <a:ext cx="4095455" cy="720080"/>
        </p:xfrm>
        <a:graphic>
          <a:graphicData uri="http://schemas.openxmlformats.org/presentationml/2006/ole">
            <p:oleObj spid="_x0000_s7179" name="Формула" r:id="rId7" imgW="3467100" imgH="609600" progId="Equation.3">
              <p:embed/>
            </p:oleObj>
          </a:graphicData>
        </a:graphic>
      </p:graphicFrame>
      <p:grpSp>
        <p:nvGrpSpPr>
          <p:cNvPr id="22" name="Группа 21"/>
          <p:cNvGrpSpPr/>
          <p:nvPr/>
        </p:nvGrpSpPr>
        <p:grpSpPr>
          <a:xfrm>
            <a:off x="1259632" y="3715732"/>
            <a:ext cx="3385022" cy="432824"/>
            <a:chOff x="755576" y="3644248"/>
            <a:chExt cx="3385022" cy="432824"/>
          </a:xfrm>
        </p:grpSpPr>
        <p:graphicFrame>
          <p:nvGraphicFramePr>
            <p:cNvPr id="23" name="Object 8"/>
            <p:cNvGraphicFramePr>
              <a:graphicFrameLocks noChangeAspect="1"/>
            </p:cNvGraphicFramePr>
            <p:nvPr/>
          </p:nvGraphicFramePr>
          <p:xfrm>
            <a:off x="3779912" y="3644248"/>
            <a:ext cx="360686" cy="432824"/>
          </p:xfrm>
          <a:graphic>
            <a:graphicData uri="http://schemas.openxmlformats.org/presentationml/2006/ole">
              <p:oleObj spid="_x0000_s7180" name="Формула" r:id="rId8" imgW="190500" imgH="228600" progId="Equation.3">
                <p:embed/>
              </p:oleObj>
            </a:graphicData>
          </a:graphic>
        </p:graphicFrame>
        <p:sp>
          <p:nvSpPr>
            <p:cNvPr id="24" name="Rectangle 10"/>
            <p:cNvSpPr>
              <a:spLocks noChangeArrowheads="1"/>
            </p:cNvSpPr>
            <p:nvPr/>
          </p:nvSpPr>
          <p:spPr bwMode="auto">
            <a:xfrm>
              <a:off x="755576" y="3645024"/>
              <a:ext cx="315227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dirty="0">
                  <a:latin typeface="Times New Roman" pitchFamily="18" charset="0"/>
                  <a:cs typeface="Times New Roman" pitchFamily="18" charset="0"/>
                </a:rPr>
                <a:t>Допустимый интервал для </a:t>
              </a:r>
              <a:endParaRPr lang="ru-RU" sz="2000" dirty="0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Свойства решения уравнения.</a:t>
            </a:r>
            <a:br>
              <a:rPr lang="ru-RU" dirty="0" smtClean="0"/>
            </a:br>
            <a:r>
              <a:rPr lang="ru-RU" dirty="0" err="1" smtClean="0"/>
              <a:t>Дискриминантная</a:t>
            </a:r>
            <a:r>
              <a:rPr lang="ru-RU" dirty="0" smtClean="0"/>
              <a:t> кривая</a:t>
            </a:r>
            <a:endParaRPr lang="ru-RU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280543" y="5390703"/>
            <a:ext cx="4268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07504" y="3573016"/>
            <a:ext cx="902336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200" dirty="0" smtClean="0"/>
              <a:t>Граница </a:t>
            </a:r>
            <a:r>
              <a:rPr lang="el-GR" sz="2200" dirty="0" smtClean="0"/>
              <a:t>Ω </a:t>
            </a:r>
            <a:r>
              <a:rPr lang="ru-RU" sz="2200" dirty="0" smtClean="0"/>
              <a:t>- </a:t>
            </a:r>
            <a:r>
              <a:rPr lang="ru-RU" sz="2200" dirty="0" err="1" smtClean="0"/>
              <a:t>дискриминантная</a:t>
            </a:r>
            <a:r>
              <a:rPr lang="ru-RU" sz="2200" dirty="0" smtClean="0"/>
              <a:t> </a:t>
            </a:r>
            <a:r>
              <a:rPr lang="ru-RU" sz="2200" dirty="0"/>
              <a:t>кривая определяется системой уравнений:</a:t>
            </a:r>
          </a:p>
        </p:txBody>
      </p:sp>
      <p:graphicFrame>
        <p:nvGraphicFramePr>
          <p:cNvPr id="6" name="Object 14"/>
          <p:cNvGraphicFramePr>
            <a:graphicFrameLocks noChangeAspect="1"/>
          </p:cNvGraphicFramePr>
          <p:nvPr/>
        </p:nvGraphicFramePr>
        <p:xfrm>
          <a:off x="1678880" y="4147691"/>
          <a:ext cx="5132388" cy="704850"/>
        </p:xfrm>
        <a:graphic>
          <a:graphicData uri="http://schemas.openxmlformats.org/presentationml/2006/ole">
            <p:oleObj spid="_x0000_s8194" name="Формула" r:id="rId3" imgW="3124080" imgH="431640" progId="Equation.3">
              <p:embed/>
            </p:oleObj>
          </a:graphicData>
        </a:graphic>
      </p:graphicFrame>
      <p:graphicFrame>
        <p:nvGraphicFramePr>
          <p:cNvPr id="7" name="Object 16"/>
          <p:cNvGraphicFramePr>
            <a:graphicFrameLocks noChangeAspect="1"/>
          </p:cNvGraphicFramePr>
          <p:nvPr/>
        </p:nvGraphicFramePr>
        <p:xfrm>
          <a:off x="2634555" y="4795391"/>
          <a:ext cx="3455988" cy="479425"/>
        </p:xfrm>
        <a:graphic>
          <a:graphicData uri="http://schemas.openxmlformats.org/presentationml/2006/ole">
            <p:oleObj spid="_x0000_s8195" name="Формула" r:id="rId4" imgW="1917360" imgH="266400" progId="Equation.3">
              <p:embed/>
            </p:oleObj>
          </a:graphicData>
        </a:graphic>
      </p:graphicFrame>
      <p:sp>
        <p:nvSpPr>
          <p:cNvPr id="8" name="Text Box 20"/>
          <p:cNvSpPr txBox="1">
            <a:spLocks noChangeArrowheads="1"/>
          </p:cNvSpPr>
          <p:nvPr/>
        </p:nvSpPr>
        <p:spPr bwMode="auto">
          <a:xfrm>
            <a:off x="762893" y="5466903"/>
            <a:ext cx="434074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200" dirty="0" smtClean="0"/>
              <a:t>Из которой получается уравнение:</a:t>
            </a:r>
            <a:endParaRPr lang="ru-RU" sz="2200" dirty="0"/>
          </a:p>
        </p:txBody>
      </p:sp>
      <p:graphicFrame>
        <p:nvGraphicFramePr>
          <p:cNvPr id="9" name="Object 21"/>
          <p:cNvGraphicFramePr>
            <a:graphicFrameLocks noChangeAspect="1"/>
          </p:cNvGraphicFramePr>
          <p:nvPr/>
        </p:nvGraphicFramePr>
        <p:xfrm>
          <a:off x="3282255" y="5949280"/>
          <a:ext cx="2303463" cy="746125"/>
        </p:xfrm>
        <a:graphic>
          <a:graphicData uri="http://schemas.openxmlformats.org/presentationml/2006/ole">
            <p:oleObj spid="_x0000_s8196" name="Формула" r:id="rId5" imgW="1320227" imgH="431613" progId="Equation.3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539552" y="1541110"/>
            <a:ext cx="77768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	</a:t>
            </a:r>
            <a:r>
              <a:rPr lang="ru-RU" sz="2200" dirty="0" smtClean="0"/>
              <a:t>Все решения ключевого уравнения являются монотонными функциями по </a:t>
            </a:r>
            <a:r>
              <a:rPr lang="en-US" sz="2200" dirty="0" smtClean="0"/>
              <a:t>R</a:t>
            </a:r>
            <a:r>
              <a:rPr lang="ru-RU" sz="2200" dirty="0" smtClean="0"/>
              <a:t>. В каждой внутренней точке области </a:t>
            </a:r>
            <a:r>
              <a:rPr lang="el-GR" sz="2200" dirty="0" smtClean="0"/>
              <a:t>Ω</a:t>
            </a:r>
            <a:r>
              <a:rPr lang="ru-RU" sz="2200" dirty="0" smtClean="0"/>
              <a:t> интегральные кривые уравнения образуют пучок из четырех кривых. Верхняя пара - монотонно растущие, нижняя пара – монотонно убывающие.</a:t>
            </a:r>
            <a:endParaRPr lang="ru-RU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Дискриминантная</a:t>
            </a:r>
            <a:r>
              <a:rPr lang="ru-RU" dirty="0" smtClean="0"/>
              <a:t> кривая</a:t>
            </a:r>
            <a:endParaRPr lang="ru-RU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2420938"/>
            <a:ext cx="3671887" cy="244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84213" y="21336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h</a:t>
            </a:r>
            <a:endParaRPr lang="ru-RU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067175" y="3500438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</a:t>
            </a:r>
            <a:endParaRPr lang="ru-RU"/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5435600" y="22050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h</a:t>
            </a:r>
            <a:endParaRPr lang="ru-RU"/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8316913" y="3573463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</a:t>
            </a:r>
            <a:endParaRPr lang="ru-RU"/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3203575" y="3213100"/>
            <a:ext cx="35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dirty="0">
                <a:cs typeface="Arial" charset="0"/>
              </a:rPr>
              <a:t>Ω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6948488" y="4365625"/>
            <a:ext cx="35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>
                <a:cs typeface="Arial" charset="0"/>
              </a:rPr>
              <a:t>Ω</a:t>
            </a:r>
          </a:p>
        </p:txBody>
      </p:sp>
      <p:pic>
        <p:nvPicPr>
          <p:cNvPr id="11" name="Picture 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1500" y="2276475"/>
            <a:ext cx="2743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Object 16"/>
          <p:cNvGraphicFramePr>
            <a:graphicFrameLocks noChangeAspect="1"/>
          </p:cNvGraphicFramePr>
          <p:nvPr/>
        </p:nvGraphicFramePr>
        <p:xfrm>
          <a:off x="1979613" y="5229225"/>
          <a:ext cx="1008062" cy="517525"/>
        </p:xfrm>
        <a:graphic>
          <a:graphicData uri="http://schemas.openxmlformats.org/presentationml/2006/ole">
            <p:oleObj spid="_x0000_s9218" name="Формула" r:id="rId5" imgW="355138" imgH="177569" progId="Equation.3">
              <p:embed/>
            </p:oleObj>
          </a:graphicData>
        </a:graphic>
      </p:graphicFrame>
      <p:graphicFrame>
        <p:nvGraphicFramePr>
          <p:cNvPr id="13" name="Object 18"/>
          <p:cNvGraphicFramePr>
            <a:graphicFrameLocks noChangeAspect="1"/>
          </p:cNvGraphicFramePr>
          <p:nvPr/>
        </p:nvGraphicFramePr>
        <p:xfrm>
          <a:off x="6659563" y="5229225"/>
          <a:ext cx="1225550" cy="485775"/>
        </p:xfrm>
        <a:graphic>
          <a:graphicData uri="http://schemas.openxmlformats.org/presentationml/2006/ole">
            <p:oleObj spid="_x0000_s9219" name="Формула" r:id="rId6" imgW="457002" imgH="177723" progId="Equation.3">
              <p:embed/>
            </p:oleObj>
          </a:graphicData>
        </a:graphic>
      </p:graphicFrame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7024712" y="3140968"/>
            <a:ext cx="35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dirty="0">
                <a:cs typeface="Arial" charset="0"/>
              </a:rPr>
              <a:t>Ω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Свойства решения уравнения.</a:t>
            </a:r>
            <a:br>
              <a:rPr lang="ru-RU" dirty="0" smtClean="0"/>
            </a:br>
            <a:r>
              <a:rPr lang="ru-RU" dirty="0" smtClean="0"/>
              <a:t>Формулы для интегральных кривых</a:t>
            </a:r>
            <a:endParaRPr lang="ru-RU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735013" y="2081213"/>
            <a:ext cx="7724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827584" y="2060848"/>
            <a:ext cx="7869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79512" y="2348880"/>
            <a:ext cx="7366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200" dirty="0" smtClean="0"/>
              <a:t>Интегральные </a:t>
            </a:r>
            <a:r>
              <a:rPr lang="ru-RU" sz="2200" dirty="0"/>
              <a:t>кривые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7" name="Object 9"/>
          <p:cNvGraphicFramePr>
            <a:graphicFrameLocks noChangeAspect="1"/>
          </p:cNvGraphicFramePr>
          <p:nvPr/>
        </p:nvGraphicFramePr>
        <p:xfrm>
          <a:off x="427609" y="3068960"/>
          <a:ext cx="8288782" cy="1512168"/>
        </p:xfrm>
        <a:graphic>
          <a:graphicData uri="http://schemas.openxmlformats.org/presentationml/2006/ole">
            <p:oleObj spid="_x0000_s10242" name="Формула" r:id="rId3" imgW="3898800" imgH="711000" progId="Equation.3">
              <p:embed/>
            </p:oleObj>
          </a:graphicData>
        </a:graphic>
      </p:graphicFrame>
      <p:graphicFrame>
        <p:nvGraphicFramePr>
          <p:cNvPr id="8" name="Object 11"/>
          <p:cNvGraphicFramePr>
            <a:graphicFrameLocks noChangeAspect="1"/>
          </p:cNvGraphicFramePr>
          <p:nvPr/>
        </p:nvGraphicFramePr>
        <p:xfrm>
          <a:off x="3008313" y="2391990"/>
          <a:ext cx="1012825" cy="388938"/>
        </p:xfrm>
        <a:graphic>
          <a:graphicData uri="http://schemas.openxmlformats.org/presentationml/2006/ole">
            <p:oleObj spid="_x0000_s10243" name="Формула" r:id="rId4" imgW="571320" imgH="215640" progId="Equation.3">
              <p:embed/>
            </p:oleObj>
          </a:graphicData>
        </a:graphic>
      </p:graphicFrame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4067944" y="2348880"/>
            <a:ext cx="32893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200" dirty="0"/>
              <a:t>задаются уравнениями: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38138" y="4894163"/>
          <a:ext cx="8434387" cy="1127125"/>
        </p:xfrm>
        <a:graphic>
          <a:graphicData uri="http://schemas.openxmlformats.org/presentationml/2006/ole">
            <p:oleObj spid="_x0000_s10244" name="Формула" r:id="rId5" imgW="4178160" imgH="55872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Поверхность уравнения и интегральные кривые </a:t>
            </a:r>
            <a:r>
              <a:rPr lang="en-US" dirty="0" smtClean="0"/>
              <a:t>C</a:t>
            </a:r>
            <a:r>
              <a:rPr lang="en-US" baseline="-25000" dirty="0" smtClean="0"/>
              <a:t>+-</a:t>
            </a:r>
            <a:r>
              <a:rPr lang="en-US" dirty="0" smtClean="0"/>
              <a:t> </a:t>
            </a:r>
            <a:r>
              <a:rPr lang="el-GR" dirty="0" smtClean="0">
                <a:cs typeface="Arial" charset="0"/>
              </a:rPr>
              <a:t>σ</a:t>
            </a:r>
            <a:r>
              <a:rPr lang="ru-RU" dirty="0" smtClean="0">
                <a:cs typeface="Arial" charset="0"/>
              </a:rPr>
              <a:t>=1</a:t>
            </a:r>
            <a:endParaRPr lang="ru-RU" dirty="0"/>
          </a:p>
        </p:txBody>
      </p:sp>
      <p:pic>
        <p:nvPicPr>
          <p:cNvPr id="5" name="Picture 5" descr="int_c_pp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2113" y="1816100"/>
            <a:ext cx="5819775" cy="492601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940152" y="558924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923928" y="608400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508104" y="386104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Поверхность уравнения и интегральные кривые </a:t>
            </a:r>
            <a:r>
              <a:rPr lang="en-US" dirty="0" smtClean="0"/>
              <a:t>C</a:t>
            </a:r>
            <a:r>
              <a:rPr lang="en-US" baseline="-25000" dirty="0" smtClean="0"/>
              <a:t>++</a:t>
            </a:r>
            <a:r>
              <a:rPr lang="en-US" dirty="0" smtClean="0"/>
              <a:t> </a:t>
            </a:r>
            <a:r>
              <a:rPr lang="el-GR" dirty="0" smtClean="0">
                <a:cs typeface="Arial" charset="0"/>
              </a:rPr>
              <a:t>σ</a:t>
            </a:r>
            <a:r>
              <a:rPr lang="ru-RU" dirty="0" smtClean="0">
                <a:cs typeface="Arial" charset="0"/>
              </a:rPr>
              <a:t>=1</a:t>
            </a:r>
            <a:endParaRPr lang="ru-RU" dirty="0"/>
          </a:p>
        </p:txBody>
      </p:sp>
      <p:pic>
        <p:nvPicPr>
          <p:cNvPr id="4" name="Picture 4" descr="int_c_pm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613" y="1628775"/>
            <a:ext cx="5113337" cy="511333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705666" y="580526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436096" y="3933056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012160" y="299695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Проекция пучка интегральных кривых на плоскость </a:t>
            </a:r>
            <a:r>
              <a:rPr lang="en-US" dirty="0" smtClean="0"/>
              <a:t>R</a:t>
            </a:r>
            <a:r>
              <a:rPr lang="en-US" baseline="30000" dirty="0" smtClean="0"/>
              <a:t>2</a:t>
            </a:r>
            <a:r>
              <a:rPr lang="en-US" dirty="0" smtClean="0"/>
              <a:t>(</a:t>
            </a:r>
            <a:r>
              <a:rPr lang="en-US" dirty="0" err="1" smtClean="0"/>
              <a:t>R,h</a:t>
            </a:r>
            <a:r>
              <a:rPr lang="en-US" dirty="0" smtClean="0"/>
              <a:t>).</a:t>
            </a:r>
            <a:endParaRPr lang="ru-RU" dirty="0"/>
          </a:p>
        </p:txBody>
      </p:sp>
      <p:pic>
        <p:nvPicPr>
          <p:cNvPr id="6" name="Рисунок 5" descr="ИК_плоские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2348880"/>
            <a:ext cx="4563112" cy="284837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843808" y="219557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422540" y="356372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Свойства решения уравнения.</a:t>
            </a:r>
            <a:br>
              <a:rPr lang="ru-RU" dirty="0" smtClean="0"/>
            </a:br>
            <a:r>
              <a:rPr lang="ru-RU" dirty="0" smtClean="0"/>
              <a:t>Соответствие интегральных кривых и режимов течения.</a:t>
            </a:r>
            <a:endParaRPr lang="ru-RU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92138" y="2174875"/>
            <a:ext cx="7637797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200" dirty="0" smtClean="0"/>
              <a:t>Интегральным </a:t>
            </a:r>
            <a:r>
              <a:rPr lang="ru-RU" sz="2200" dirty="0"/>
              <a:t>кривым             в физическом</a:t>
            </a:r>
          </a:p>
          <a:p>
            <a:r>
              <a:rPr lang="ru-RU" sz="2200" dirty="0"/>
              <a:t> пространстве соответствует сверхзвуковой поток:</a:t>
            </a:r>
          </a:p>
          <a:p>
            <a:endParaRPr lang="ru-RU" sz="2200" dirty="0"/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 </a:t>
            </a:r>
            <a:r>
              <a:rPr lang="ru-RU" sz="2200" dirty="0"/>
              <a:t>а интегральным кривым   </a:t>
            </a:r>
            <a:r>
              <a:rPr lang="ru-RU" sz="2200" dirty="0" smtClean="0"/>
              <a:t>                дозвуковой (в радиальном</a:t>
            </a:r>
          </a:p>
          <a:p>
            <a:r>
              <a:rPr lang="ru-RU" sz="2200" dirty="0" smtClean="0"/>
              <a:t> направлении):</a:t>
            </a:r>
            <a:endParaRPr lang="ru-RU" sz="2200" dirty="0"/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3419474" y="2924175"/>
          <a:ext cx="1368549" cy="660679"/>
        </p:xfrm>
        <a:graphic>
          <a:graphicData uri="http://schemas.openxmlformats.org/presentationml/2006/ole">
            <p:oleObj spid="_x0000_s11266" name="Формула" r:id="rId3" imgW="571252" imgH="279279" progId="Equation.3">
              <p:embed/>
            </p:oleObj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3492500" y="4581524"/>
          <a:ext cx="1524490" cy="719683"/>
        </p:xfrm>
        <a:graphic>
          <a:graphicData uri="http://schemas.openxmlformats.org/presentationml/2006/ole">
            <p:oleObj spid="_x0000_s11267" name="Формула" r:id="rId4" imgW="583920" imgH="279360" progId="Equation.3">
              <p:embed/>
            </p:oleObj>
          </a:graphicData>
        </a:graphic>
      </p:graphicFrame>
      <p:graphicFrame>
        <p:nvGraphicFramePr>
          <p:cNvPr id="9" name="Object 10"/>
          <p:cNvGraphicFramePr>
            <a:graphicFrameLocks noChangeAspect="1"/>
          </p:cNvGraphicFramePr>
          <p:nvPr/>
        </p:nvGraphicFramePr>
        <p:xfrm>
          <a:off x="3491880" y="2132855"/>
          <a:ext cx="631118" cy="518269"/>
        </p:xfrm>
        <a:graphic>
          <a:graphicData uri="http://schemas.openxmlformats.org/presentationml/2006/ole">
            <p:oleObj spid="_x0000_s11268" name="Формула" r:id="rId5" imgW="266353" imgH="215619" progId="Equation.3">
              <p:embed/>
            </p:oleObj>
          </a:graphicData>
        </a:graphic>
      </p:graphicFrame>
      <p:graphicFrame>
        <p:nvGraphicFramePr>
          <p:cNvPr id="12" name="Object 14"/>
          <p:cNvGraphicFramePr>
            <a:graphicFrameLocks noChangeAspect="1"/>
          </p:cNvGraphicFramePr>
          <p:nvPr/>
        </p:nvGraphicFramePr>
        <p:xfrm>
          <a:off x="3995738" y="3664672"/>
          <a:ext cx="648270" cy="532678"/>
        </p:xfrm>
        <a:graphic>
          <a:graphicData uri="http://schemas.openxmlformats.org/presentationml/2006/ole">
            <p:oleObj spid="_x0000_s11269" name="Формула" r:id="rId6" imgW="266353" imgH="215619" progId="Equation.3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Свойства решения.</a:t>
            </a:r>
            <a:br>
              <a:rPr lang="ru-RU" dirty="0" smtClean="0"/>
            </a:br>
            <a:r>
              <a:rPr lang="ru-RU" dirty="0" smtClean="0"/>
              <a:t>Поведение интегральных кривых на </a:t>
            </a:r>
            <a:r>
              <a:rPr lang="ru-RU" dirty="0" err="1" smtClean="0"/>
              <a:t>дискриминантной</a:t>
            </a:r>
            <a:r>
              <a:rPr lang="ru-RU" dirty="0" smtClean="0"/>
              <a:t> кривой</a:t>
            </a:r>
            <a:endParaRPr lang="ru-RU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187325" y="2398713"/>
          <a:ext cx="8772525" cy="1030287"/>
        </p:xfrm>
        <a:graphic>
          <a:graphicData uri="http://schemas.openxmlformats.org/presentationml/2006/ole">
            <p:oleObj spid="_x0000_s15362" name="Формула" r:id="rId3" imgW="4356000" imgH="507960" progId="Equation.3">
              <p:embed/>
            </p:oleObj>
          </a:graphicData>
        </a:graphic>
      </p:graphicFrame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39750" y="3644900"/>
            <a:ext cx="7241662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200" b="1" dirty="0" smtClean="0"/>
              <a:t>Свойство.</a:t>
            </a:r>
            <a:r>
              <a:rPr lang="ru-RU" sz="2200" dirty="0" smtClean="0"/>
              <a:t> Для ключевого уравнения существуют два вида </a:t>
            </a:r>
          </a:p>
          <a:p>
            <a:r>
              <a:rPr lang="ru-RU" sz="2200" dirty="0" smtClean="0"/>
              <a:t> интегральных кривых: </a:t>
            </a:r>
          </a:p>
          <a:p>
            <a:pPr marL="457200" indent="-457200">
              <a:buAutoNum type="arabicPeriod"/>
            </a:pPr>
            <a:r>
              <a:rPr lang="ru-RU" sz="2200" dirty="0" smtClean="0"/>
              <a:t>заканчивающиеся </a:t>
            </a:r>
            <a:r>
              <a:rPr lang="ru-RU" sz="2200" dirty="0"/>
              <a:t>на </a:t>
            </a:r>
            <a:r>
              <a:rPr lang="ru-RU" sz="2200" dirty="0" smtClean="0"/>
              <a:t>ДК </a:t>
            </a:r>
          </a:p>
          <a:p>
            <a:pPr marL="457200" indent="-457200">
              <a:buAutoNum type="arabicPeriod"/>
            </a:pPr>
            <a:r>
              <a:rPr lang="ru-RU" sz="2200" dirty="0" smtClean="0"/>
              <a:t>уходящие на бесконечность. </a:t>
            </a:r>
            <a:endParaRPr lang="ru-RU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Асимптотика интегральных кривых на бесконечности при </a:t>
            </a:r>
            <a:r>
              <a:rPr lang="el-GR" dirty="0" smtClean="0">
                <a:cs typeface="Arial" charset="0"/>
              </a:rPr>
              <a:t>ε</a:t>
            </a:r>
            <a:r>
              <a:rPr lang="ru-RU" baseline="-25000" dirty="0" smtClean="0">
                <a:cs typeface="Arial" charset="0"/>
              </a:rPr>
              <a:t>2</a:t>
            </a:r>
            <a:r>
              <a:rPr lang="ru-RU" dirty="0" smtClean="0">
                <a:cs typeface="Arial" charset="0"/>
              </a:rPr>
              <a:t>=1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1258888" y="3644900"/>
          <a:ext cx="6408737" cy="1125538"/>
        </p:xfrm>
        <a:graphic>
          <a:graphicData uri="http://schemas.openxmlformats.org/presentationml/2006/ole">
            <p:oleObj spid="_x0000_s16386" name="Формула" r:id="rId3" imgW="3035300" imgH="533400" progId="Equation.3">
              <p:embed/>
            </p:oleObj>
          </a:graphicData>
        </a:graphic>
      </p:graphicFrame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331913" y="2803525"/>
            <a:ext cx="703660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200" dirty="0"/>
              <a:t>Переходим к динамической системе (в </a:t>
            </a:r>
            <a:r>
              <a:rPr lang="ru-RU" sz="2200" dirty="0" err="1"/>
              <a:t>окр-ти</a:t>
            </a:r>
            <a:r>
              <a:rPr lang="ru-RU" sz="2200" dirty="0"/>
              <a:t> </a:t>
            </a:r>
            <a:r>
              <a:rPr lang="ru-RU" sz="2200" dirty="0" smtClean="0"/>
              <a:t>(</a:t>
            </a:r>
            <a:r>
              <a:rPr lang="en-US" sz="2200" dirty="0" err="1" smtClean="0"/>
              <a:t>z,u</a:t>
            </a:r>
            <a:r>
              <a:rPr lang="ru-RU" sz="2200" dirty="0" smtClean="0"/>
              <a:t>)</a:t>
            </a:r>
            <a:r>
              <a:rPr lang="en-US" sz="2200" dirty="0" smtClean="0"/>
              <a:t>=</a:t>
            </a:r>
            <a:r>
              <a:rPr lang="ru-RU" sz="2200" dirty="0" smtClean="0"/>
              <a:t>(</a:t>
            </a:r>
            <a:r>
              <a:rPr lang="ru-RU" sz="2200" dirty="0"/>
              <a:t>0,0))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166813" y="1598613"/>
            <a:ext cx="27686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200"/>
              <a:t>С помощью замены</a:t>
            </a:r>
          </a:p>
        </p:txBody>
      </p:sp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2987675" y="2133600"/>
          <a:ext cx="2376488" cy="433388"/>
        </p:xfrm>
        <a:graphic>
          <a:graphicData uri="http://schemas.openxmlformats.org/presentationml/2006/ole">
            <p:oleObj spid="_x0000_s16387" name="Формула" r:id="rId4" imgW="1091726" imgH="203112" progId="Equation.3">
              <p:embed/>
            </p:oleObj>
          </a:graphicData>
        </a:graphic>
      </p:graphicFrame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23850" y="4869160"/>
            <a:ext cx="8438977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200" dirty="0" smtClean="0"/>
              <a:t>Система имеет </a:t>
            </a:r>
            <a:r>
              <a:rPr lang="ru-RU" sz="2200" dirty="0"/>
              <a:t>2 стационарные точки на плоскости </a:t>
            </a:r>
            <a:r>
              <a:rPr lang="en-US" sz="2200" dirty="0"/>
              <a:t>(</a:t>
            </a:r>
            <a:r>
              <a:rPr lang="en-US" sz="2200" dirty="0" err="1"/>
              <a:t>z,u</a:t>
            </a:r>
            <a:r>
              <a:rPr lang="en-US" sz="2200" dirty="0"/>
              <a:t>): </a:t>
            </a:r>
            <a:r>
              <a:rPr lang="ru-RU" sz="2200" dirty="0"/>
              <a:t> (0,0) и (0,1)</a:t>
            </a:r>
          </a:p>
          <a:p>
            <a:r>
              <a:rPr lang="ru-RU" sz="2200" dirty="0"/>
              <a:t>(0,0)- </a:t>
            </a:r>
            <a:r>
              <a:rPr lang="ru-RU" sz="2200" dirty="0" err="1"/>
              <a:t>дикритический</a:t>
            </a:r>
            <a:r>
              <a:rPr lang="ru-RU" sz="2200" dirty="0"/>
              <a:t> узел,</a:t>
            </a:r>
          </a:p>
          <a:p>
            <a:r>
              <a:rPr lang="ru-RU" sz="2200" dirty="0"/>
              <a:t>(0,1)- седло</a:t>
            </a:r>
            <a:r>
              <a:rPr lang="ru-RU" sz="2200" dirty="0" smtClean="0"/>
              <a:t>.</a:t>
            </a:r>
          </a:p>
          <a:p>
            <a:r>
              <a:rPr lang="ru-RU" sz="2200" dirty="0" smtClean="0"/>
              <a:t>Что соответствует двум различным асимптотикам </a:t>
            </a:r>
          </a:p>
          <a:p>
            <a:r>
              <a:rPr lang="ru-RU" sz="2200" dirty="0" smtClean="0"/>
              <a:t>интегральных кривых на бесконечности.</a:t>
            </a:r>
            <a:endParaRPr lang="ru-RU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827584" y="2269380"/>
            <a:ext cx="7661275" cy="2383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Истечение газа из сферического источника – массивного притягивающего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центра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Истечение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самогравитирующего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газа из сферического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источника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76672"/>
            <a:ext cx="82444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Исследованы стационарные </a:t>
            </a:r>
            <a:r>
              <a:rPr lang="ru-RU" sz="2800" dirty="0" err="1" smtClean="0"/>
              <a:t>завихренные</a:t>
            </a:r>
            <a:r>
              <a:rPr lang="ru-RU" sz="2800" dirty="0" smtClean="0"/>
              <a:t> движения</a:t>
            </a:r>
          </a:p>
          <a:p>
            <a:r>
              <a:rPr lang="ru-RU" sz="2800" dirty="0" smtClean="0"/>
              <a:t> газа в рамках модели вихря Овсянникова для двух</a:t>
            </a:r>
          </a:p>
          <a:p>
            <a:r>
              <a:rPr lang="en-US" sz="2800" dirty="0" smtClean="0"/>
              <a:t> </a:t>
            </a:r>
            <a:r>
              <a:rPr lang="ru-RU" sz="2800" dirty="0" smtClean="0"/>
              <a:t>задач</a:t>
            </a:r>
            <a:r>
              <a:rPr lang="ru-RU" sz="2800" dirty="0" smtClean="0"/>
              <a:t>:</a:t>
            </a:r>
            <a:endParaRPr lang="ru-RU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Асимптотика интегральных кривых на бесконечности при </a:t>
            </a:r>
            <a:r>
              <a:rPr lang="el-GR" dirty="0" smtClean="0">
                <a:cs typeface="Arial" charset="0"/>
              </a:rPr>
              <a:t>ε</a:t>
            </a:r>
            <a:r>
              <a:rPr lang="ru-RU" baseline="-25000" dirty="0" smtClean="0">
                <a:cs typeface="Arial" charset="0"/>
              </a:rPr>
              <a:t>2</a:t>
            </a:r>
            <a:r>
              <a:rPr lang="ru-RU" dirty="0" smtClean="0">
                <a:cs typeface="Arial" charset="0"/>
              </a:rPr>
              <a:t>=1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Поле направлений</a:t>
            </a:r>
            <a:endParaRPr lang="ru-RU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50825" y="5661025"/>
            <a:ext cx="799898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200" b="1" dirty="0"/>
              <a:t>Свойство.</a:t>
            </a:r>
            <a:r>
              <a:rPr lang="ru-RU" sz="2200" dirty="0"/>
              <a:t> Кривые, расположенные справа от </a:t>
            </a:r>
            <a:r>
              <a:rPr lang="ru-RU" sz="2200" dirty="0" err="1" smtClean="0"/>
              <a:t>сепаратрисы</a:t>
            </a:r>
            <a:r>
              <a:rPr lang="ru-RU" sz="2200" dirty="0" smtClean="0"/>
              <a:t> седла</a:t>
            </a:r>
            <a:endParaRPr lang="ru-RU" sz="2200" dirty="0"/>
          </a:p>
          <a:p>
            <a:r>
              <a:rPr lang="ru-RU" sz="2200" dirty="0"/>
              <a:t> приходят на </a:t>
            </a:r>
            <a:r>
              <a:rPr lang="ru-RU" sz="2200" dirty="0" err="1"/>
              <a:t>дискриминантную</a:t>
            </a:r>
            <a:r>
              <a:rPr lang="ru-RU" sz="2200" dirty="0"/>
              <a:t> </a:t>
            </a:r>
            <a:r>
              <a:rPr lang="ru-RU" sz="2200" dirty="0" smtClean="0"/>
              <a:t>кривую.</a:t>
            </a:r>
            <a:endParaRPr lang="ru-RU" sz="2200" dirty="0"/>
          </a:p>
        </p:txBody>
      </p:sp>
      <p:pic>
        <p:nvPicPr>
          <p:cNvPr id="6" name="Рисунок 5" descr="Сепаратрисса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1772816"/>
            <a:ext cx="4563112" cy="391532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0" y="1844824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444208" y="507589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804248" y="2636912"/>
            <a:ext cx="1405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/>
              <a:t>сепаратриса</a:t>
            </a:r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6012160" y="2924944"/>
            <a:ext cx="792088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Асимптотика физического течения</a:t>
            </a:r>
            <a:endParaRPr lang="ru-RU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949325" y="1981200"/>
            <a:ext cx="7661275" cy="4114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Свойство.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Сверхзвуковые течения газа, соответствующие </a:t>
            </a:r>
            <a:r>
              <a:rPr lang="ru-RU" sz="2400" dirty="0" smtClean="0"/>
              <a:t>интегральные кривые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</a:t>
            </a:r>
            <a:r>
              <a:rPr kumimoji="0" lang="ru-RU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 -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, имеют две различные асимптотики на бесконечности.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                                                соответствует кривым,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	     				входящим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узел.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sz="2400" dirty="0" smtClean="0"/>
              <a:t>2.                                             соответствует </a:t>
            </a:r>
            <a:r>
              <a:rPr lang="ru-RU" sz="2400" dirty="0" err="1" smtClean="0"/>
              <a:t>сеператрисе</a:t>
            </a:r>
            <a:r>
              <a:rPr lang="ru-RU" sz="2400" dirty="0" smtClean="0"/>
              <a:t> седла.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Свойство.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«Дозвуковые» течения определены на конечном интервале по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 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3068960"/>
            <a:ext cx="2671497" cy="504056"/>
          </a:xfrm>
          <a:prstGeom prst="rect">
            <a:avLst/>
          </a:prstGeom>
          <a:noFill/>
        </p:spPr>
      </p:pic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5660"/>
          <a:stretch>
            <a:fillRect/>
          </a:stretch>
        </p:blipFill>
        <p:spPr bwMode="auto">
          <a:xfrm>
            <a:off x="1619672" y="4077072"/>
            <a:ext cx="2520280" cy="504056"/>
          </a:xfrm>
          <a:prstGeom prst="rect">
            <a:avLst/>
          </a:prstGeom>
          <a:noFill/>
        </p:spPr>
      </p:pic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666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666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err="1" smtClean="0"/>
              <a:t>Завихренные</a:t>
            </a:r>
            <a:r>
              <a:rPr lang="ru-RU" b="0" dirty="0" smtClean="0"/>
              <a:t> установившиеся течения </a:t>
            </a:r>
            <a:r>
              <a:rPr lang="ru-RU" b="0" dirty="0" err="1" smtClean="0"/>
              <a:t>самогравитирующего</a:t>
            </a:r>
            <a:r>
              <a:rPr lang="ru-RU" b="0" dirty="0" smtClean="0"/>
              <a:t> газа </a:t>
            </a:r>
            <a:endParaRPr lang="ru-RU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71500" y="1628775"/>
            <a:ext cx="78581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>
                <a:latin typeface="Verdana" pitchFamily="34" charset="0"/>
              </a:rPr>
              <a:t>Исследуется </a:t>
            </a:r>
          </a:p>
          <a:p>
            <a:r>
              <a:rPr lang="ru-RU" sz="2000" dirty="0">
                <a:latin typeface="Verdana" pitchFamily="34" charset="0"/>
              </a:rPr>
              <a:t>- </a:t>
            </a:r>
            <a:r>
              <a:rPr lang="ru-RU" sz="2000" b="1" dirty="0">
                <a:latin typeface="Verdana" pitchFamily="34" charset="0"/>
              </a:rPr>
              <a:t>Частично-инвариантное (ЧИР)</a:t>
            </a:r>
          </a:p>
          <a:p>
            <a:r>
              <a:rPr lang="ru-RU" sz="2000" dirty="0">
                <a:latin typeface="Verdana" pitchFamily="34" charset="0"/>
              </a:rPr>
              <a:t>-</a:t>
            </a:r>
            <a:r>
              <a:rPr lang="ru-RU" sz="2000" b="1" dirty="0">
                <a:latin typeface="Verdana" pitchFamily="34" charset="0"/>
              </a:rPr>
              <a:t>Стационарное</a:t>
            </a:r>
          </a:p>
          <a:p>
            <a:r>
              <a:rPr lang="ru-RU" sz="2000" dirty="0">
                <a:latin typeface="Verdana" pitchFamily="34" charset="0"/>
              </a:rPr>
              <a:t>-</a:t>
            </a:r>
            <a:r>
              <a:rPr lang="ru-RU" sz="2000" b="1" dirty="0" err="1">
                <a:latin typeface="Verdana" pitchFamily="34" charset="0"/>
              </a:rPr>
              <a:t>Изэнтропическое</a:t>
            </a:r>
            <a:r>
              <a:rPr lang="ru-RU" sz="2000" b="1" dirty="0">
                <a:latin typeface="Verdana" pitchFamily="34" charset="0"/>
              </a:rPr>
              <a:t> решение УГД, описывающее</a:t>
            </a:r>
          </a:p>
          <a:p>
            <a:r>
              <a:rPr lang="ru-RU" sz="2000" dirty="0">
                <a:latin typeface="Verdana" pitchFamily="34" charset="0"/>
              </a:rPr>
              <a:t>-</a:t>
            </a:r>
            <a:r>
              <a:rPr lang="ru-RU" sz="2000" b="1" dirty="0">
                <a:latin typeface="Verdana" pitchFamily="34" charset="0"/>
              </a:rPr>
              <a:t>трехмерное течение политропного газа при наличии  </a:t>
            </a:r>
            <a:r>
              <a:rPr lang="ru-RU" sz="2000" b="1" dirty="0" err="1">
                <a:latin typeface="Verdana" pitchFamily="34" charset="0"/>
              </a:rPr>
              <a:t>самогравитации</a:t>
            </a:r>
            <a:r>
              <a:rPr lang="ru-RU" sz="2000" b="1" dirty="0">
                <a:latin typeface="Verdana" pitchFamily="34" charset="0"/>
              </a:rPr>
              <a:t>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42938" y="3565525"/>
            <a:ext cx="7715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Verdana" pitchFamily="34" charset="0"/>
              </a:rPr>
              <a:t>В случае отсутствия гравитации модель подробно рассмотрена в работе: А.А. Черевко и А.П. Чупахина «Стационарный вихрь Овсянникова»</a:t>
            </a:r>
            <a:r>
              <a:rPr lang="en-US" sz="2000">
                <a:latin typeface="Verdana" pitchFamily="34" charset="0"/>
              </a:rPr>
              <a:t>, 2005</a:t>
            </a:r>
            <a:r>
              <a:rPr lang="ru-RU" sz="2000">
                <a:latin typeface="Verdana" pitchFamily="34" charset="0"/>
              </a:rPr>
              <a:t>г.</a:t>
            </a: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755650" y="4505325"/>
            <a:ext cx="7272338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Тассуль. Ж.-Л. Теория вращающихся звезд, 1978</a:t>
            </a:r>
          </a:p>
          <a:p>
            <a:r>
              <a:rPr lang="en-US"/>
              <a:t>Luo T., Smoller J. Existence and non-linear stability of rotating star solutions of the compressible Euler Poisson Equations , Arch. Rat. Mech. Anal, 191 (2009), 447-496.</a:t>
            </a:r>
          </a:p>
          <a:p>
            <a:r>
              <a:rPr lang="en-US"/>
              <a:t>Ducomet B., Feireise, On dynamics of gaseous stars.</a:t>
            </a:r>
            <a:endParaRPr lang="ru-RU"/>
          </a:p>
          <a:p>
            <a:r>
              <a:rPr lang="ru-RU"/>
              <a:t>С.И. Арафайлов, К.В. Краснобаев, Р.Р. Тагирова, Одномерное сжатие ограниченных объемов самогравитирующего газа, Механика жидкости и газа №3, 2012, с. 7-17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Система уравнений</a:t>
            </a:r>
            <a:endParaRPr lang="ru-RU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857250" y="1785938"/>
            <a:ext cx="66436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Verdana" pitchFamily="34" charset="0"/>
              </a:rPr>
              <a:t>Система уравнений газовой динамики самогравитирующего газа:</a:t>
            </a:r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928688" y="4724400"/>
            <a:ext cx="63579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Verdana" pitchFamily="34" charset="0"/>
              </a:rPr>
              <a:t>Уравнение для гравитационного потенциала:</a:t>
            </a:r>
          </a:p>
        </p:txBody>
      </p:sp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25" y="2497138"/>
            <a:ext cx="2343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14700" y="5106988"/>
            <a:ext cx="17621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1"/>
          <p:cNvSpPr txBox="1">
            <a:spLocks noChangeArrowheads="1"/>
          </p:cNvSpPr>
          <p:nvPr/>
        </p:nvSpPr>
        <p:spPr bwMode="auto">
          <a:xfrm>
            <a:off x="1000125" y="3929063"/>
            <a:ext cx="36877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u- </a:t>
            </a:r>
            <a:r>
              <a:rPr lang="ru-RU"/>
              <a:t>трехмерный вектор скорости. </a:t>
            </a:r>
          </a:p>
        </p:txBody>
      </p:sp>
      <p:sp>
        <p:nvSpPr>
          <p:cNvPr id="9" name="Прямоугольник 13"/>
          <p:cNvSpPr>
            <a:spLocks noChangeArrowheads="1"/>
          </p:cNvSpPr>
          <p:nvPr/>
        </p:nvSpPr>
        <p:spPr bwMode="auto">
          <a:xfrm>
            <a:off x="4427538" y="3924300"/>
            <a:ext cx="39385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Du=u*∇, </a:t>
            </a:r>
            <a:r>
              <a:rPr lang="el-GR"/>
              <a:t>ρ</a:t>
            </a:r>
            <a:r>
              <a:rPr lang="en-US"/>
              <a:t> –</a:t>
            </a:r>
            <a:r>
              <a:rPr lang="ru-RU"/>
              <a:t> плотность, </a:t>
            </a:r>
            <a:r>
              <a:rPr lang="en-US"/>
              <a:t>p-</a:t>
            </a:r>
            <a:r>
              <a:rPr lang="ru-RU"/>
              <a:t>давление</a:t>
            </a:r>
          </a:p>
        </p:txBody>
      </p:sp>
      <p:sp>
        <p:nvSpPr>
          <p:cNvPr id="10" name="TextBox 14"/>
          <p:cNvSpPr txBox="1">
            <a:spLocks noChangeArrowheads="1"/>
          </p:cNvSpPr>
          <p:nvPr/>
        </p:nvSpPr>
        <p:spPr bwMode="auto">
          <a:xfrm>
            <a:off x="900113" y="4283075"/>
            <a:ext cx="77708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Ф- гравитационный потенциал, </a:t>
            </a:r>
            <a:r>
              <a:rPr lang="el-GR"/>
              <a:t>γ</a:t>
            </a:r>
            <a:r>
              <a:rPr lang="ru-RU"/>
              <a:t> – показатель адиабаты, </a:t>
            </a:r>
            <a:r>
              <a:rPr lang="en-US"/>
              <a:t>S</a:t>
            </a:r>
            <a:r>
              <a:rPr lang="en-US" sz="1000"/>
              <a:t>0 </a:t>
            </a:r>
            <a:r>
              <a:rPr lang="en-US"/>
              <a:t>- </a:t>
            </a:r>
            <a:r>
              <a:rPr lang="ru-RU"/>
              <a:t>энтропия</a:t>
            </a:r>
            <a:endParaRPr lang="ru-RU" sz="1000"/>
          </a:p>
        </p:txBody>
      </p:sp>
      <p:sp>
        <p:nvSpPr>
          <p:cNvPr id="11" name="TextBox 16"/>
          <p:cNvSpPr txBox="1">
            <a:spLocks noChangeArrowheads="1"/>
          </p:cNvSpPr>
          <p:nvPr/>
        </p:nvSpPr>
        <p:spPr bwMode="auto">
          <a:xfrm>
            <a:off x="2035175" y="5580063"/>
            <a:ext cx="44084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Здесь </a:t>
            </a:r>
            <a:r>
              <a:rPr lang="en-US"/>
              <a:t>G – </a:t>
            </a:r>
            <a:r>
              <a:rPr lang="ru-RU"/>
              <a:t>гравитационная постоянная.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Представление решения</a:t>
            </a: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38" y="2422525"/>
            <a:ext cx="208597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2465388"/>
            <a:ext cx="10001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13" y="2420938"/>
            <a:ext cx="168592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13" y="3560057"/>
            <a:ext cx="9144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21"/>
          <p:cNvSpPr txBox="1">
            <a:spLocks noChangeArrowheads="1"/>
          </p:cNvSpPr>
          <p:nvPr/>
        </p:nvSpPr>
        <p:spPr bwMode="auto">
          <a:xfrm>
            <a:off x="7885113" y="3492500"/>
            <a:ext cx="4427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 smtClean="0"/>
              <a:t>(3)</a:t>
            </a:r>
            <a:endParaRPr lang="ru-RU" dirty="0"/>
          </a:p>
        </p:txBody>
      </p:sp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79513" y="4660552"/>
            <a:ext cx="5913437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127125" y="3196527"/>
          <a:ext cx="2436813" cy="1295400"/>
        </p:xfrm>
        <a:graphic>
          <a:graphicData uri="http://schemas.openxmlformats.org/presentationml/2006/ole">
            <p:oleObj spid="_x0000_s46081" name="Equation" r:id="rId8" imgW="1015920" imgH="6220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Система уравнений</a:t>
            </a:r>
            <a:endParaRPr lang="ru-RU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00338" y="2492375"/>
            <a:ext cx="3095625" cy="262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684213" y="1773238"/>
            <a:ext cx="71596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Используя представление решения можно переписать исходную</a:t>
            </a:r>
          </a:p>
          <a:p>
            <a:r>
              <a:rPr lang="ru-RU"/>
              <a:t> систему следующим образом:</a:t>
            </a: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539750" y="5157788"/>
            <a:ext cx="80645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i="1" dirty="0"/>
              <a:t>ЛЕММА. </a:t>
            </a:r>
            <a:r>
              <a:rPr lang="ru-RU" dirty="0"/>
              <a:t>Первое уравнение в системе </a:t>
            </a:r>
            <a:r>
              <a:rPr lang="ru-RU" dirty="0" smtClean="0"/>
              <a:t>(4) </a:t>
            </a:r>
            <a:r>
              <a:rPr lang="ru-RU" dirty="0"/>
              <a:t>имеет не более двух решений</a:t>
            </a:r>
          </a:p>
          <a:p>
            <a:r>
              <a:rPr lang="ru-RU" dirty="0"/>
              <a:t>относительно  квадрата скорости </a:t>
            </a:r>
            <a:r>
              <a:rPr lang="ru-RU" dirty="0" smtClean="0"/>
              <a:t>звука</a:t>
            </a:r>
            <a:endParaRPr lang="ru-RU" dirty="0"/>
          </a:p>
        </p:txBody>
      </p:sp>
      <p:sp>
        <p:nvSpPr>
          <p:cNvPr id="7" name="TextBox 8"/>
          <p:cNvSpPr txBox="1">
            <a:spLocks noChangeArrowheads="1"/>
          </p:cNvSpPr>
          <p:nvPr/>
        </p:nvSpPr>
        <p:spPr bwMode="auto">
          <a:xfrm>
            <a:off x="8027988" y="3500438"/>
            <a:ext cx="4427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 smtClean="0"/>
              <a:t>(4)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Сведение системы к одному уравнению</a:t>
            </a:r>
            <a:endParaRPr lang="ru-RU" dirty="0"/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642938" y="1773238"/>
            <a:ext cx="80335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latin typeface="Verdana" pitchFamily="34" charset="0"/>
              </a:rPr>
              <a:t>	Система (4) сводится к уравнению третьего порядка для функции </a:t>
            </a:r>
            <a:r>
              <a:rPr lang="en-US" dirty="0" smtClean="0">
                <a:latin typeface="Verdana" pitchFamily="34" charset="0"/>
              </a:rPr>
              <a:t>h</a:t>
            </a:r>
            <a:r>
              <a:rPr lang="ru-RU" dirty="0">
                <a:latin typeface="Verdana" pitchFamily="34" charset="0"/>
              </a:rPr>
              <a:t>:</a:t>
            </a: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69393" y="3861048"/>
            <a:ext cx="23145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8"/>
          <p:cNvSpPr txBox="1">
            <a:spLocks noChangeArrowheads="1"/>
          </p:cNvSpPr>
          <p:nvPr/>
        </p:nvSpPr>
        <p:spPr bwMode="auto">
          <a:xfrm>
            <a:off x="897830" y="3861048"/>
            <a:ext cx="10715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Здесь</a:t>
            </a: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710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492896"/>
            <a:ext cx="9684568" cy="1114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Свойства движения</a:t>
            </a:r>
            <a:endParaRPr lang="ru-RU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16768" y="1916832"/>
            <a:ext cx="2391336" cy="100811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11560" y="1340768"/>
            <a:ext cx="5112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Управляющий параметр: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2911584"/>
            <a:ext cx="83529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 ростом </a:t>
            </a:r>
            <a:r>
              <a:rPr lang="en-US" sz="2800" dirty="0"/>
              <a:t> </a:t>
            </a:r>
            <a:r>
              <a:rPr lang="en-US" sz="2800" dirty="0" smtClean="0"/>
              <a:t>      </a:t>
            </a:r>
            <a:r>
              <a:rPr lang="ru-RU" sz="2800" dirty="0" smtClean="0"/>
              <a:t>происходит переход от решения с ограниченной областью определения  решения к решению с неограниченной областью определения. На плоскости</a:t>
            </a:r>
            <a:r>
              <a:rPr lang="en-US" sz="2800" dirty="0" smtClean="0"/>
              <a:t>             </a:t>
            </a:r>
            <a:r>
              <a:rPr lang="ru-RU" sz="2800" dirty="0" smtClean="0"/>
              <a:t>области начальных значений параметров, соответствующие различным типам решений разделены параболой (</a:t>
            </a:r>
            <a:r>
              <a:rPr lang="en-US" sz="2800" dirty="0" smtClean="0"/>
              <a:t>5</a:t>
            </a:r>
            <a:r>
              <a:rPr lang="ru-RU" sz="2800" dirty="0" smtClean="0"/>
              <a:t>).</a:t>
            </a:r>
            <a:endParaRPr lang="ru-RU" sz="2800" dirty="0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2996952"/>
            <a:ext cx="324036" cy="432048"/>
          </a:xfrm>
          <a:prstGeom prst="rect">
            <a:avLst/>
          </a:prstGeom>
          <a:noFill/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804248" y="2132856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(</a:t>
            </a:r>
            <a:r>
              <a:rPr lang="en-US" dirty="0" smtClean="0"/>
              <a:t>5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4328528"/>
            <a:ext cx="846094" cy="360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Свойства движения</a:t>
            </a:r>
            <a:endParaRPr lang="ru-RU" dirty="0"/>
          </a:p>
        </p:txBody>
      </p:sp>
      <p:pic>
        <p:nvPicPr>
          <p:cNvPr id="7" name="Рисунок 6" descr="параметры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1700808"/>
            <a:ext cx="5832648" cy="388843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99992" y="357301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Ограниченная область </a:t>
            </a:r>
            <a:r>
              <a:rPr lang="ru-RU" dirty="0" smtClean="0"/>
              <a:t>существования решения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63688" y="1988840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Неограниченная область </a:t>
            </a:r>
            <a:r>
              <a:rPr lang="ru-RU" dirty="0" smtClean="0"/>
              <a:t>существования решения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539552" y="1052736"/>
            <a:ext cx="7835081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Verdana" pitchFamily="34" charset="0"/>
              </a:rPr>
              <a:t>	Существует два </a:t>
            </a:r>
            <a:r>
              <a:rPr lang="ru-RU" dirty="0">
                <a:latin typeface="Verdana" pitchFamily="34" charset="0"/>
              </a:rPr>
              <a:t>возможных режима течения</a:t>
            </a:r>
            <a:r>
              <a:rPr lang="en-US" dirty="0">
                <a:latin typeface="Verdana" pitchFamily="34" charset="0"/>
              </a:rPr>
              <a:t>.</a:t>
            </a:r>
            <a:r>
              <a:rPr lang="ru-RU" dirty="0">
                <a:latin typeface="Verdana" pitchFamily="34" charset="0"/>
              </a:rPr>
              <a:t> </a:t>
            </a:r>
            <a:r>
              <a:rPr lang="ru-RU" dirty="0" smtClean="0">
                <a:latin typeface="Verdana" pitchFamily="34" charset="0"/>
              </a:rPr>
              <a:t>Первый </a:t>
            </a:r>
            <a:r>
              <a:rPr lang="ru-RU" dirty="0">
                <a:latin typeface="Verdana" pitchFamily="34" charset="0"/>
              </a:rPr>
              <a:t>–дозвуковой или </a:t>
            </a:r>
            <a:r>
              <a:rPr lang="ru-RU" dirty="0" err="1">
                <a:latin typeface="Verdana" pitchFamily="34" charset="0"/>
              </a:rPr>
              <a:t>сверзвуковой</a:t>
            </a:r>
            <a:r>
              <a:rPr lang="ru-RU" dirty="0">
                <a:latin typeface="Verdana" pitchFamily="34" charset="0"/>
              </a:rPr>
              <a:t> на отдельных интервалах </a:t>
            </a:r>
            <a:r>
              <a:rPr lang="en-US" dirty="0">
                <a:latin typeface="Verdana" pitchFamily="34" charset="0"/>
              </a:rPr>
              <a:t>R</a:t>
            </a:r>
            <a:r>
              <a:rPr lang="ru-RU" dirty="0">
                <a:latin typeface="Verdana" pitchFamily="34" charset="0"/>
              </a:rPr>
              <a:t> и определен на ограниченном интервале, второй – </a:t>
            </a:r>
            <a:r>
              <a:rPr lang="ru-RU" dirty="0" smtClean="0">
                <a:latin typeface="Verdana" pitchFamily="34" charset="0"/>
              </a:rPr>
              <a:t>дозвуковой </a:t>
            </a:r>
            <a:r>
              <a:rPr lang="ru-RU" dirty="0">
                <a:latin typeface="Verdana" pitchFamily="34" charset="0"/>
              </a:rPr>
              <a:t>или </a:t>
            </a:r>
            <a:r>
              <a:rPr lang="ru-RU" dirty="0" smtClean="0">
                <a:latin typeface="Verdana" pitchFamily="34" charset="0"/>
              </a:rPr>
              <a:t>сверхзвуковой </a:t>
            </a:r>
            <a:r>
              <a:rPr lang="ru-RU" dirty="0">
                <a:latin typeface="Verdana" pitchFamily="34" charset="0"/>
              </a:rPr>
              <a:t>на </a:t>
            </a:r>
            <a:r>
              <a:rPr lang="ru-RU" dirty="0" smtClean="0">
                <a:latin typeface="Verdana" pitchFamily="34" charset="0"/>
              </a:rPr>
              <a:t>отдельных </a:t>
            </a:r>
            <a:r>
              <a:rPr lang="ru-RU" dirty="0">
                <a:latin typeface="Verdana" pitchFamily="34" charset="0"/>
              </a:rPr>
              <a:t>интервалах по </a:t>
            </a:r>
            <a:r>
              <a:rPr lang="en-US" dirty="0">
                <a:latin typeface="Verdana" pitchFamily="34" charset="0"/>
              </a:rPr>
              <a:t>R </a:t>
            </a:r>
            <a:r>
              <a:rPr lang="ru-RU" dirty="0">
                <a:latin typeface="Verdana" pitchFamily="34" charset="0"/>
              </a:rPr>
              <a:t>и определен на всем интервале по </a:t>
            </a:r>
            <a:r>
              <a:rPr lang="en-US" dirty="0">
                <a:latin typeface="Verdana" pitchFamily="34" charset="0"/>
              </a:rPr>
              <a:t>R</a:t>
            </a:r>
            <a:r>
              <a:rPr lang="ru-RU" dirty="0">
                <a:latin typeface="Verdana" pitchFamily="34" charset="0"/>
              </a:rPr>
              <a:t>.  </a:t>
            </a:r>
            <a:r>
              <a:rPr lang="ru-RU" b="1" dirty="0">
                <a:latin typeface="Verdana" pitchFamily="34" charset="0"/>
              </a:rPr>
              <a:t>В решении всегда присутствует пояс повышенной плотности</a:t>
            </a:r>
            <a:r>
              <a:rPr lang="ru-RU" dirty="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dirty="0" smtClean="0"/>
              <a:t>Постановка</a:t>
            </a:r>
            <a:r>
              <a:rPr lang="ru-RU" dirty="0" smtClean="0"/>
              <a:t> задачи</a:t>
            </a:r>
            <a:endParaRPr lang="ru-RU" dirty="0"/>
          </a:p>
        </p:txBody>
      </p:sp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609601" y="1628800"/>
            <a:ext cx="792479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400" dirty="0"/>
              <a:t>Исследовать подмодель </a:t>
            </a:r>
            <a:r>
              <a:rPr lang="ru-RU" sz="2400" dirty="0" smtClean="0"/>
              <a:t>газовой динамики с гравитацией, </a:t>
            </a:r>
          </a:p>
          <a:p>
            <a:pPr algn="ctr"/>
            <a:r>
              <a:rPr lang="ru-RU" sz="2400" dirty="0" smtClean="0"/>
              <a:t>порожденную </a:t>
            </a:r>
            <a:r>
              <a:rPr lang="ru-RU" sz="2400" dirty="0" err="1"/>
              <a:t>подалгеброй</a:t>
            </a:r>
            <a:endParaRPr lang="ru-RU" sz="2400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717800" y="2636838"/>
          <a:ext cx="2865438" cy="725487"/>
        </p:xfrm>
        <a:graphic>
          <a:graphicData uri="http://schemas.openxmlformats.org/presentationml/2006/ole">
            <p:oleObj spid="_x0000_s2050" name="Формула" r:id="rId3" imgW="1002960" imgH="253800" progId="Equation.3">
              <p:embed/>
            </p:oleObj>
          </a:graphicData>
        </a:graphic>
      </p:graphicFrame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84213" y="3427413"/>
            <a:ext cx="766293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dirty="0" smtClean="0"/>
              <a:t>При            заданы </a:t>
            </a:r>
            <a:r>
              <a:rPr lang="ru-RU" sz="2400" dirty="0"/>
              <a:t>краевые условия:</a:t>
            </a:r>
          </a:p>
          <a:p>
            <a:endParaRPr lang="ru-RU" sz="2400" dirty="0"/>
          </a:p>
          <a:p>
            <a:endParaRPr lang="ru-RU" sz="2400" dirty="0"/>
          </a:p>
          <a:p>
            <a:r>
              <a:rPr lang="ru-RU" sz="2400" dirty="0"/>
              <a:t> и параметры задачи </a:t>
            </a:r>
            <a:r>
              <a:rPr lang="ru-RU" sz="2400" dirty="0" smtClean="0"/>
              <a:t>определяющие </a:t>
            </a:r>
            <a:r>
              <a:rPr lang="ru-RU" sz="2400" dirty="0"/>
              <a:t>гравитационную </a:t>
            </a:r>
            <a:endParaRPr lang="ru-RU" sz="2400" dirty="0" smtClean="0"/>
          </a:p>
          <a:p>
            <a:r>
              <a:rPr lang="ru-RU" sz="2400" dirty="0" smtClean="0"/>
              <a:t>составляющую</a:t>
            </a:r>
            <a:r>
              <a:rPr lang="en-US" sz="2400" dirty="0" smtClean="0"/>
              <a:t>.</a:t>
            </a:r>
            <a:r>
              <a:rPr lang="ru-RU" sz="2400" dirty="0" smtClean="0"/>
              <a:t> Здесь</a:t>
            </a:r>
            <a:r>
              <a:rPr lang="en-US" sz="2400" dirty="0" smtClean="0"/>
              <a:t>          </a:t>
            </a:r>
            <a:r>
              <a:rPr lang="ru-RU" sz="2400" dirty="0" smtClean="0"/>
              <a:t>- модуль </a:t>
            </a:r>
            <a:r>
              <a:rPr lang="ru-RU" sz="2400" dirty="0" smtClean="0"/>
              <a:t>касательной к сфере </a:t>
            </a:r>
            <a:endParaRPr lang="ru-RU" sz="2400" dirty="0" smtClean="0"/>
          </a:p>
          <a:p>
            <a:r>
              <a:rPr lang="ru-RU" sz="2400" dirty="0" smtClean="0"/>
              <a:t>компоненты скорости.                    - энтропия, плотность </a:t>
            </a:r>
            <a:r>
              <a:rPr lang="ru-RU" sz="2400" dirty="0" smtClean="0"/>
              <a:t>и </a:t>
            </a:r>
            <a:endParaRPr lang="ru-RU" sz="2400" dirty="0" smtClean="0"/>
          </a:p>
          <a:p>
            <a:r>
              <a:rPr lang="ru-RU" sz="2400" dirty="0" smtClean="0"/>
              <a:t>полная энергия.</a:t>
            </a:r>
            <a:endParaRPr lang="ru-RU" sz="2400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789611" y="4005263"/>
          <a:ext cx="1214437" cy="485775"/>
        </p:xfrm>
        <a:graphic>
          <a:graphicData uri="http://schemas.openxmlformats.org/presentationml/2006/ole">
            <p:oleObj spid="_x0000_s2051" name="Формула" r:id="rId4" imgW="571320" imgH="228600" progId="Equation.3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238500" y="4005263"/>
          <a:ext cx="566738" cy="485775"/>
        </p:xfrm>
        <a:graphic>
          <a:graphicData uri="http://schemas.openxmlformats.org/presentationml/2006/ole">
            <p:oleObj spid="_x0000_s2052" name="Формула" r:id="rId5" imgW="266400" imgH="228600" progId="Equation.3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707904" y="4887913"/>
          <a:ext cx="458788" cy="485775"/>
        </p:xfrm>
        <a:graphic>
          <a:graphicData uri="http://schemas.openxmlformats.org/presentationml/2006/ole">
            <p:oleObj spid="_x0000_s2053" name="Формула" r:id="rId6" imgW="215640" imgH="228600" progId="Equation.3">
              <p:embed/>
            </p:oleObj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779912" y="5238344"/>
          <a:ext cx="1214437" cy="485775"/>
        </p:xfrm>
        <a:graphic>
          <a:graphicData uri="http://schemas.openxmlformats.org/presentationml/2006/ole">
            <p:oleObj spid="_x0000_s2054" name="Формула" r:id="rId7" imgW="571320" imgH="228600" progId="Equation.3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296070" y="3429000"/>
          <a:ext cx="755650" cy="485775"/>
        </p:xfrm>
        <a:graphic>
          <a:graphicData uri="http://schemas.openxmlformats.org/presentationml/2006/ole">
            <p:oleObj spid="_x0000_s2055" name="Формула" r:id="rId8" imgW="35532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Завихренное</a:t>
            </a:r>
            <a:r>
              <a:rPr lang="ru-RU" dirty="0" smtClean="0"/>
              <a:t> движение</a:t>
            </a:r>
            <a:endParaRPr lang="ru-RU" dirty="0"/>
          </a:p>
        </p:txBody>
      </p:sp>
      <p:pic>
        <p:nvPicPr>
          <p:cNvPr id="4" name="Рисунок 4" descr="Rotor_case1_png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2275" y="2274912"/>
            <a:ext cx="58293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611188" y="1630759"/>
            <a:ext cx="7993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latin typeface="Verdana" pitchFamily="34" charset="0"/>
              </a:rPr>
              <a:t>Графики физических величин для решения, существующего на</a:t>
            </a:r>
          </a:p>
          <a:p>
            <a:r>
              <a:rPr lang="ru-RU" dirty="0">
                <a:latin typeface="Verdana" pitchFamily="34" charset="0"/>
              </a:rPr>
              <a:t> неограниченном интервале по </a:t>
            </a:r>
            <a:r>
              <a:rPr lang="en-US" dirty="0">
                <a:latin typeface="Verdana" pitchFamily="34" charset="0"/>
              </a:rPr>
              <a:t>R</a:t>
            </a:r>
            <a:r>
              <a:rPr lang="ru-RU" dirty="0">
                <a:latin typeface="Verdana" pitchFamily="34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7544" y="6165304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М-число Маха по радиальной скорости, </a:t>
            </a:r>
            <a:r>
              <a:rPr lang="en-US" dirty="0" smtClean="0"/>
              <a:t>F-</a:t>
            </a:r>
            <a:r>
              <a:rPr lang="ru-RU" dirty="0" smtClean="0"/>
              <a:t> сила гравитационного взаимодействия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Завихренное</a:t>
            </a:r>
            <a:r>
              <a:rPr lang="ru-RU" dirty="0" smtClean="0"/>
              <a:t> движение</a:t>
            </a:r>
            <a:endParaRPr lang="ru-RU" dirty="0"/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467544" y="1342727"/>
            <a:ext cx="79216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latin typeface="Verdana" pitchFamily="34" charset="0"/>
              </a:rPr>
              <a:t>Графики физических величин для решения, существующего на</a:t>
            </a:r>
          </a:p>
          <a:p>
            <a:r>
              <a:rPr lang="ru-RU" dirty="0">
                <a:latin typeface="Verdana" pitchFamily="34" charset="0"/>
              </a:rPr>
              <a:t> конечном интервале по </a:t>
            </a:r>
            <a:r>
              <a:rPr lang="en-US" dirty="0">
                <a:latin typeface="Verdana" pitchFamily="34" charset="0"/>
              </a:rPr>
              <a:t>R</a:t>
            </a:r>
            <a:endParaRPr lang="ru-RU" dirty="0">
              <a:latin typeface="Verdana" pitchFamily="34" charset="0"/>
            </a:endParaRPr>
          </a:p>
        </p:txBody>
      </p:sp>
      <p:pic>
        <p:nvPicPr>
          <p:cNvPr id="5" name="Рисунок 4" descr="CaseRotor2_n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97243" y="1916832"/>
            <a:ext cx="6215117" cy="421246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7544" y="6093296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М-число Маха по радиальной скорости, </a:t>
            </a:r>
            <a:r>
              <a:rPr lang="en-US" dirty="0" smtClean="0"/>
              <a:t>F-</a:t>
            </a:r>
            <a:r>
              <a:rPr lang="ru-RU" dirty="0" smtClean="0"/>
              <a:t> сила гравитационного взаимодействия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Завихренное</a:t>
            </a:r>
            <a:r>
              <a:rPr lang="ru-RU" dirty="0" smtClean="0"/>
              <a:t> движение</a:t>
            </a:r>
            <a:endParaRPr lang="ru-RU" dirty="0"/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611188" y="1609700"/>
            <a:ext cx="7993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Verdana" pitchFamily="34" charset="0"/>
              </a:rPr>
              <a:t>Уравнения линий тока в физическом пространстве: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533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00113" y="2124050"/>
            <a:ext cx="6864350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1590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" name="TextBox 9"/>
          <p:cNvSpPr txBox="1">
            <a:spLocks noChangeArrowheads="1"/>
          </p:cNvSpPr>
          <p:nvPr/>
        </p:nvSpPr>
        <p:spPr bwMode="auto">
          <a:xfrm>
            <a:off x="1042988" y="4859312"/>
            <a:ext cx="8239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Здесь</a:t>
            </a:r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8175" y="4859312"/>
            <a:ext cx="475456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Завихренное</a:t>
            </a:r>
            <a:r>
              <a:rPr lang="ru-RU" dirty="0" smtClean="0"/>
              <a:t> движение</a:t>
            </a:r>
            <a:endParaRPr lang="ru-RU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1188" y="1628775"/>
            <a:ext cx="74612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latin typeface="Verdana" pitchFamily="34" charset="0"/>
              </a:rPr>
              <a:t>Трубка тока при истечении из кругового пятна для  решения, существующего на конечном интервале по </a:t>
            </a:r>
            <a:r>
              <a:rPr lang="en-US" dirty="0">
                <a:latin typeface="Verdana" pitchFamily="34" charset="0"/>
              </a:rPr>
              <a:t>R</a:t>
            </a:r>
            <a:r>
              <a:rPr lang="ru-RU" dirty="0">
                <a:latin typeface="Verdana" pitchFamily="34" charset="0"/>
              </a:rPr>
              <a:t>:</a:t>
            </a:r>
          </a:p>
        </p:txBody>
      </p:sp>
      <p:pic>
        <p:nvPicPr>
          <p:cNvPr id="8" name="Рисунок 6" descr="case_2_3d_Tub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713" y="2349500"/>
            <a:ext cx="5286375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900113" y="5516563"/>
            <a:ext cx="72009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На некотором удалении от источника образуется зона повышенной плотности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Завихренное</a:t>
            </a:r>
            <a:r>
              <a:rPr lang="ru-RU" dirty="0" smtClean="0"/>
              <a:t> движение</a:t>
            </a:r>
            <a:endParaRPr lang="ru-RU" dirty="0"/>
          </a:p>
        </p:txBody>
      </p:sp>
      <p:pic>
        <p:nvPicPr>
          <p:cNvPr id="6" name="Pauk_film.avi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609850" y="2049463"/>
            <a:ext cx="3924300" cy="3629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755650" y="2565623"/>
            <a:ext cx="692943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Спасибо за внимание!</a:t>
            </a:r>
            <a:endParaRPr lang="ru-RU" sz="4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ru-RU" dirty="0" smtClean="0"/>
              <a:t>Представление решения</a:t>
            </a:r>
            <a:endParaRPr lang="ru-RU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99257" y="4219748"/>
          <a:ext cx="8345487" cy="433388"/>
        </p:xfrm>
        <a:graphic>
          <a:graphicData uri="http://schemas.openxmlformats.org/presentationml/2006/ole">
            <p:oleObj spid="_x0000_s3074" name="Формула" r:id="rId3" imgW="3860640" imgH="203040" progId="Equation.3">
              <p:embed/>
            </p:oleObj>
          </a:graphicData>
        </a:graphic>
      </p:graphicFrame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827088" y="5038144"/>
            <a:ext cx="7705725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dirty="0" smtClean="0"/>
              <a:t>Функции</a:t>
            </a:r>
            <a:r>
              <a:rPr lang="en-US" sz="2000" dirty="0" smtClean="0"/>
              <a:t> </a:t>
            </a:r>
            <a:r>
              <a:rPr lang="en-US" sz="2000" dirty="0"/>
              <a:t>U,H- </a:t>
            </a:r>
            <a:r>
              <a:rPr lang="ru-RU" sz="2000" dirty="0"/>
              <a:t>модули нормальной и касательной к сфере компонент скорости в сферической системе координат. Функция </a:t>
            </a:r>
            <a:r>
              <a:rPr lang="el-GR" sz="2000" dirty="0">
                <a:cs typeface="Arial" charset="0"/>
              </a:rPr>
              <a:t>ω</a:t>
            </a:r>
            <a:r>
              <a:rPr lang="en-US" sz="2000" dirty="0">
                <a:cs typeface="Arial" charset="0"/>
              </a:rPr>
              <a:t> </a:t>
            </a:r>
            <a:r>
              <a:rPr lang="ru-RU" sz="2000" dirty="0">
                <a:cs typeface="Arial" charset="0"/>
              </a:rPr>
              <a:t>определяет </a:t>
            </a:r>
            <a:r>
              <a:rPr lang="ru-RU" sz="2000" dirty="0" smtClean="0">
                <a:cs typeface="Arial" charset="0"/>
              </a:rPr>
              <a:t>отклонение от меридиана </a:t>
            </a:r>
            <a:r>
              <a:rPr lang="ru-RU" sz="2000" dirty="0">
                <a:cs typeface="Arial" charset="0"/>
              </a:rPr>
              <a:t>проекции вектора скорости на касательную к сфере </a:t>
            </a:r>
            <a:r>
              <a:rPr lang="ru-RU" sz="2000" dirty="0" smtClean="0">
                <a:cs typeface="Arial" charset="0"/>
              </a:rPr>
              <a:t>плоскость. </a:t>
            </a:r>
            <a:r>
              <a:rPr lang="ru-RU" sz="2000" dirty="0">
                <a:cs typeface="Arial" charset="0"/>
              </a:rPr>
              <a:t>Функции </a:t>
            </a:r>
            <a:r>
              <a:rPr lang="en-US" sz="2000" dirty="0">
                <a:cs typeface="Arial" charset="0"/>
              </a:rPr>
              <a:t>p,</a:t>
            </a:r>
            <a:r>
              <a:rPr lang="el-GR" sz="2000" dirty="0">
                <a:cs typeface="Arial" charset="0"/>
              </a:rPr>
              <a:t>ρ</a:t>
            </a:r>
            <a:r>
              <a:rPr lang="en-US" sz="2000" dirty="0" smtClean="0">
                <a:cs typeface="Arial" charset="0"/>
              </a:rPr>
              <a:t>-</a:t>
            </a:r>
            <a:r>
              <a:rPr lang="ru-RU" sz="2000" dirty="0" smtClean="0">
                <a:cs typeface="Arial" charset="0"/>
              </a:rPr>
              <a:t>давление и плотность,</a:t>
            </a:r>
            <a:r>
              <a:rPr lang="en-US" sz="2000" dirty="0" smtClean="0">
                <a:cs typeface="Arial" charset="0"/>
              </a:rPr>
              <a:t> </a:t>
            </a:r>
            <a:r>
              <a:rPr lang="ru-RU" sz="2000" dirty="0" smtClean="0">
                <a:cs typeface="Arial" charset="0"/>
              </a:rPr>
              <a:t>с</a:t>
            </a:r>
            <a:r>
              <a:rPr lang="en-US" sz="2000" dirty="0" smtClean="0">
                <a:cs typeface="Arial" charset="0"/>
              </a:rPr>
              <a:t>-</a:t>
            </a:r>
            <a:r>
              <a:rPr lang="ru-RU" sz="2000" dirty="0" smtClean="0">
                <a:cs typeface="Arial" charset="0"/>
              </a:rPr>
              <a:t>скорость </a:t>
            </a:r>
            <a:r>
              <a:rPr lang="ru-RU" sz="2000" dirty="0" smtClean="0">
                <a:cs typeface="Arial" charset="0"/>
              </a:rPr>
              <a:t>звука.</a:t>
            </a:r>
            <a:endParaRPr lang="el-GR" sz="2000" dirty="0">
              <a:cs typeface="Arial" charset="0"/>
            </a:endParaRPr>
          </a:p>
        </p:txBody>
      </p:sp>
      <p:pic>
        <p:nvPicPr>
          <p:cNvPr id="7" name="Рисунок 6" descr="vertex(1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99792" y="1052736"/>
            <a:ext cx="3888432" cy="309479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Система УГД движения газа</a:t>
            </a:r>
            <a:br>
              <a:rPr lang="ru-RU" dirty="0" smtClean="0"/>
            </a:br>
            <a:r>
              <a:rPr lang="ru-RU" dirty="0" smtClean="0"/>
              <a:t>в поле массивного притягивающего</a:t>
            </a:r>
            <a:br>
              <a:rPr lang="ru-RU" dirty="0" smtClean="0"/>
            </a:br>
            <a:r>
              <a:rPr lang="ru-RU" dirty="0" smtClean="0"/>
              <a:t>центра</a:t>
            </a:r>
            <a:endParaRPr lang="ru-RU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79512" y="4437112"/>
          <a:ext cx="8675687" cy="1257300"/>
        </p:xfrm>
        <a:graphic>
          <a:graphicData uri="http://schemas.openxmlformats.org/presentationml/2006/ole">
            <p:oleObj spid="_x0000_s4098" name="Формула" r:id="rId3" imgW="3352800" imgH="482600" progId="Equation.3">
              <p:embed/>
            </p:oleObj>
          </a:graphicData>
        </a:graphic>
      </p:graphicFrame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59048" y="5661248"/>
            <a:ext cx="41405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h</a:t>
            </a:r>
            <a:r>
              <a:rPr lang="ru-RU" sz="2400" dirty="0" smtClean="0"/>
              <a:t> </a:t>
            </a:r>
            <a:r>
              <a:rPr lang="en-US" sz="2400" dirty="0" smtClean="0"/>
              <a:t>- </a:t>
            </a:r>
            <a:r>
              <a:rPr lang="ru-RU" sz="2400" dirty="0"/>
              <a:t>вспомогательная функция.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79400" y="2060575"/>
          <a:ext cx="3454400" cy="933450"/>
        </p:xfrm>
        <a:graphic>
          <a:graphicData uri="http://schemas.openxmlformats.org/presentationml/2006/ole">
            <p:oleObj spid="_x0000_s4099" name="Формула" r:id="rId4" imgW="1447560" imgH="393480" progId="Equation.3">
              <p:embed/>
            </p:oleObj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806825" y="2286000"/>
          <a:ext cx="2635250" cy="481013"/>
        </p:xfrm>
        <a:graphic>
          <a:graphicData uri="http://schemas.openxmlformats.org/presentationml/2006/ole">
            <p:oleObj spid="_x0000_s4100" name="Формула" r:id="rId5" imgW="1104840" imgH="203040" progId="Equation.3">
              <p:embed/>
            </p:oleObj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6444208" y="2239590"/>
          <a:ext cx="2424113" cy="541338"/>
        </p:xfrm>
        <a:graphic>
          <a:graphicData uri="http://schemas.openxmlformats.org/presentationml/2006/ole">
            <p:oleObj spid="_x0000_s4101" name="Формула" r:id="rId6" imgW="1015920" imgH="22860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3212976"/>
            <a:ext cx="84349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Где </a:t>
            </a:r>
            <a:r>
              <a:rPr lang="en-US" sz="2400" dirty="0" smtClean="0"/>
              <a:t>G – </a:t>
            </a:r>
            <a:r>
              <a:rPr lang="ru-RU" sz="2400" dirty="0" smtClean="0"/>
              <a:t>гравитационная постоянная, М- масса притягивающего</a:t>
            </a:r>
          </a:p>
          <a:p>
            <a:r>
              <a:rPr lang="ru-RU" sz="2400" dirty="0" smtClean="0"/>
              <a:t> центра, для данного решения сводится к системе:</a:t>
            </a:r>
            <a:endParaRPr lang="ru-RU" sz="2400" dirty="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39552" y="6140152"/>
            <a:ext cx="703602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dirty="0" smtClean="0"/>
              <a:t>Функция  </a:t>
            </a:r>
            <a:r>
              <a:rPr lang="el-GR" sz="2400" dirty="0" smtClean="0"/>
              <a:t>ω</a:t>
            </a:r>
            <a:r>
              <a:rPr lang="ru-RU" sz="2400" dirty="0" smtClean="0"/>
              <a:t>  определяется явно (Овсянников 1995)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8737762" y="4869160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(1)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Ключевое уравнение</a:t>
            </a:r>
            <a:endParaRPr lang="ru-RU" dirty="0"/>
          </a:p>
        </p:txBody>
      </p:sp>
      <p:graphicFrame>
        <p:nvGraphicFramePr>
          <p:cNvPr id="5" name="Object 17"/>
          <p:cNvGraphicFramePr>
            <a:graphicFrameLocks noChangeAspect="1"/>
          </p:cNvGraphicFramePr>
          <p:nvPr/>
        </p:nvGraphicFramePr>
        <p:xfrm>
          <a:off x="467544" y="2361059"/>
          <a:ext cx="7993063" cy="923925"/>
        </p:xfrm>
        <a:graphic>
          <a:graphicData uri="http://schemas.openxmlformats.org/presentationml/2006/ole">
            <p:oleObj spid="_x0000_s5122" name="Формула" r:id="rId3" imgW="3708400" imgH="431800" progId="Equation.3">
              <p:embed/>
            </p:oleObj>
          </a:graphicData>
        </a:graphic>
      </p:graphicFrame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755650" y="1497335"/>
            <a:ext cx="805169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dirty="0"/>
              <a:t>Для случая произвольного показателя </a:t>
            </a:r>
            <a:r>
              <a:rPr lang="ru-RU" sz="2400" dirty="0" smtClean="0"/>
              <a:t>адиабаты система (1)</a:t>
            </a:r>
          </a:p>
          <a:p>
            <a:r>
              <a:rPr lang="ru-RU" sz="2400" dirty="0" smtClean="0"/>
              <a:t>Сводится </a:t>
            </a:r>
            <a:r>
              <a:rPr lang="ru-RU" sz="2400" dirty="0" smtClean="0"/>
              <a:t>к уравнению: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8604448" y="2627620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(2)</a:t>
            </a:r>
            <a:endParaRPr lang="ru-RU" dirty="0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154311" y="3068960"/>
            <a:ext cx="59798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2400" dirty="0" smtClean="0"/>
          </a:p>
          <a:p>
            <a:r>
              <a:rPr lang="ru-RU" sz="2400" dirty="0" smtClean="0"/>
              <a:t>где</a:t>
            </a:r>
            <a:endParaRPr lang="ru-RU" sz="2400" dirty="0"/>
          </a:p>
        </p:txBody>
      </p:sp>
      <p:graphicFrame>
        <p:nvGraphicFramePr>
          <p:cNvPr id="10" name="Object 22"/>
          <p:cNvGraphicFramePr>
            <a:graphicFrameLocks noChangeAspect="1"/>
          </p:cNvGraphicFramePr>
          <p:nvPr/>
        </p:nvGraphicFramePr>
        <p:xfrm>
          <a:off x="338138" y="4174083"/>
          <a:ext cx="8434387" cy="1127125"/>
        </p:xfrm>
        <a:graphic>
          <a:graphicData uri="http://schemas.openxmlformats.org/presentationml/2006/ole">
            <p:oleObj spid="_x0000_s5124" name="Формула" r:id="rId4" imgW="4178160" imgH="55872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Свойства решения уравнения. </a:t>
            </a:r>
            <a:r>
              <a:rPr lang="ru-RU" dirty="0" smtClean="0">
                <a:cs typeface="Arial" charset="0"/>
              </a:rPr>
              <a:t/>
            </a:r>
            <a:br>
              <a:rPr lang="ru-RU" dirty="0" smtClean="0">
                <a:cs typeface="Arial" charset="0"/>
              </a:rPr>
            </a:br>
            <a:r>
              <a:rPr lang="ru-RU" dirty="0" smtClean="0">
                <a:cs typeface="Arial" charset="0"/>
              </a:rPr>
              <a:t>Область существования решения</a:t>
            </a:r>
            <a:endParaRPr lang="ru-RU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ph idx="1"/>
          </p:nvPr>
        </p:nvGraphicFramePr>
        <p:xfrm>
          <a:off x="1619250" y="2636838"/>
          <a:ext cx="5905500" cy="815975"/>
        </p:xfrm>
        <a:graphic>
          <a:graphicData uri="http://schemas.openxmlformats.org/presentationml/2006/ole">
            <p:oleObj spid="_x0000_s6146" name="Формула" r:id="rId3" imgW="3124080" imgH="431640" progId="Equation.3">
              <p:embed/>
            </p:oleObj>
          </a:graphicData>
        </a:graphic>
      </p:graphicFrame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755650" y="1844675"/>
            <a:ext cx="62642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200" dirty="0" smtClean="0"/>
              <a:t>Для </a:t>
            </a:r>
            <a:r>
              <a:rPr lang="el-GR" sz="2400" dirty="0" smtClean="0">
                <a:cs typeface="Arial" charset="0"/>
              </a:rPr>
              <a:t>γ</a:t>
            </a:r>
            <a:r>
              <a:rPr lang="ru-RU" sz="2400" dirty="0" smtClean="0">
                <a:cs typeface="Arial" charset="0"/>
              </a:rPr>
              <a:t>=3 </a:t>
            </a:r>
            <a:r>
              <a:rPr lang="ru-RU" sz="2200" dirty="0" smtClean="0"/>
              <a:t>ключевое уравнение имеет вид</a:t>
            </a:r>
            <a:r>
              <a:rPr lang="ru-RU" sz="2200" dirty="0" smtClean="0"/>
              <a:t>:</a:t>
            </a:r>
            <a:endParaRPr lang="ru-RU" sz="2200" dirty="0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863600" y="3644900"/>
            <a:ext cx="7416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200" dirty="0" smtClean="0"/>
              <a:t>Его можно разрешить явно относительно производной  </a:t>
            </a:r>
            <a:r>
              <a:rPr lang="en-US" sz="2200" dirty="0" smtClean="0"/>
              <a:t>p</a:t>
            </a:r>
            <a:r>
              <a:rPr lang="ru-RU" sz="2200" dirty="0" smtClean="0"/>
              <a:t> вспомогательной функции :</a:t>
            </a:r>
            <a:endParaRPr lang="ru-RU" sz="2200" dirty="0"/>
          </a:p>
        </p:txBody>
      </p:sp>
      <p:graphicFrame>
        <p:nvGraphicFramePr>
          <p:cNvPr id="8" name="Object 10"/>
          <p:cNvGraphicFramePr>
            <a:graphicFrameLocks noChangeAspect="1"/>
          </p:cNvGraphicFramePr>
          <p:nvPr/>
        </p:nvGraphicFramePr>
        <p:xfrm>
          <a:off x="1195507" y="4725144"/>
          <a:ext cx="6752987" cy="1350219"/>
        </p:xfrm>
        <a:graphic>
          <a:graphicData uri="http://schemas.openxmlformats.org/presentationml/2006/ole">
            <p:oleObj spid="_x0000_s6147" name="Формула" r:id="rId4" imgW="3555720" imgH="71100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Поверхность уравнения </a:t>
            </a:r>
            <a:r>
              <a:rPr lang="en-US" dirty="0" smtClean="0"/>
              <a:t>F=0 </a:t>
            </a:r>
            <a:r>
              <a:rPr lang="ru-RU" dirty="0" smtClean="0"/>
              <a:t>для </a:t>
            </a:r>
            <a:r>
              <a:rPr lang="el-GR" dirty="0" smtClean="0">
                <a:cs typeface="Arial" charset="0"/>
              </a:rPr>
              <a:t>σ</a:t>
            </a:r>
            <a:r>
              <a:rPr lang="ru-RU" dirty="0" smtClean="0">
                <a:cs typeface="Arial" charset="0"/>
              </a:rPr>
              <a:t>=1</a:t>
            </a:r>
            <a:r>
              <a:rPr lang="en-US" dirty="0" smtClean="0">
                <a:cs typeface="Arial" charset="0"/>
              </a:rPr>
              <a:t>.</a:t>
            </a:r>
            <a:br>
              <a:rPr lang="en-US" dirty="0" smtClean="0">
                <a:cs typeface="Arial" charset="0"/>
              </a:rPr>
            </a:br>
            <a:r>
              <a:rPr lang="en-US" dirty="0" smtClean="0">
                <a:cs typeface="Arial" charset="0"/>
              </a:rPr>
              <a:t>(</a:t>
            </a:r>
            <a:r>
              <a:rPr lang="ru-RU" dirty="0" smtClean="0">
                <a:cs typeface="Arial" charset="0"/>
              </a:rPr>
              <a:t>верхняя бабочка</a:t>
            </a:r>
            <a:r>
              <a:rPr lang="en-US" dirty="0" smtClean="0">
                <a:cs typeface="Arial" charset="0"/>
              </a:rPr>
              <a:t>)</a:t>
            </a:r>
            <a:endParaRPr lang="ru-RU" dirty="0"/>
          </a:p>
        </p:txBody>
      </p:sp>
      <p:pic>
        <p:nvPicPr>
          <p:cNvPr id="5" name="Рисунок 4" descr="Surfac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1556792"/>
            <a:ext cx="6792273" cy="50584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48264" y="551723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275856" y="486916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652120" y="328498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Поверхность уравнения </a:t>
            </a:r>
            <a:r>
              <a:rPr lang="en-US" dirty="0" smtClean="0"/>
              <a:t>F=0 </a:t>
            </a:r>
            <a:r>
              <a:rPr lang="ru-RU" dirty="0" smtClean="0"/>
              <a:t>для </a:t>
            </a:r>
            <a:r>
              <a:rPr lang="el-GR" dirty="0" smtClean="0">
                <a:cs typeface="Arial" charset="0"/>
              </a:rPr>
              <a:t>σ</a:t>
            </a:r>
            <a:r>
              <a:rPr lang="en-US" dirty="0" smtClean="0">
                <a:cs typeface="Arial" charset="0"/>
              </a:rPr>
              <a:t>=-1</a:t>
            </a:r>
            <a:endParaRPr lang="ru-RU" dirty="0"/>
          </a:p>
        </p:txBody>
      </p:sp>
      <p:pic>
        <p:nvPicPr>
          <p:cNvPr id="5" name="Рисунок 4" descr="Surface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1412776"/>
            <a:ext cx="6716063" cy="517279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59832" y="558924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588224" y="558924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796136" y="242088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902</Words>
  <Application>Microsoft Office PowerPoint</Application>
  <PresentationFormat>Экран (4:3)</PresentationFormat>
  <Paragraphs>167</Paragraphs>
  <Slides>35</Slides>
  <Notes>0</Notes>
  <HiddenSlides>0</HiddenSlides>
  <MMClips>1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35</vt:i4>
      </vt:variant>
    </vt:vector>
  </HeadingPairs>
  <TitlesOfParts>
    <vt:vector size="39" baseType="lpstr">
      <vt:lpstr>Тема Office</vt:lpstr>
      <vt:lpstr>Microsoft Equation 3.0</vt:lpstr>
      <vt:lpstr>Формула</vt:lpstr>
      <vt:lpstr>MathType 6.0 Equation</vt:lpstr>
      <vt:lpstr>Многомерные нелинейные волны в газовой динамике: модели газа с гравитацией.</vt:lpstr>
      <vt:lpstr>Слайд 2</vt:lpstr>
      <vt:lpstr>Постановка задачи</vt:lpstr>
      <vt:lpstr>Представление решения</vt:lpstr>
      <vt:lpstr>Система УГД движения газа в поле массивного притягивающего центра</vt:lpstr>
      <vt:lpstr>Ключевое уравнение</vt:lpstr>
      <vt:lpstr>Свойства решения уравнения.  Область существования решения</vt:lpstr>
      <vt:lpstr>Поверхность уравнения F=0 для σ=1. (верхняя бабочка)</vt:lpstr>
      <vt:lpstr>Поверхность уравнения F=0 для σ=-1</vt:lpstr>
      <vt:lpstr>Ограничения на независимую переменную и параметр.</vt:lpstr>
      <vt:lpstr>Свойства решения уравнения. Дискриминантная кривая</vt:lpstr>
      <vt:lpstr>Дискриминантная кривая</vt:lpstr>
      <vt:lpstr>Свойства решения уравнения. Формулы для интегральных кривых</vt:lpstr>
      <vt:lpstr>Поверхность уравнения и интегральные кривые C+- σ=1</vt:lpstr>
      <vt:lpstr>Поверхность уравнения и интегральные кривые C++ σ=1</vt:lpstr>
      <vt:lpstr>Проекция пучка интегральных кривых на плоскость R2(R,h).</vt:lpstr>
      <vt:lpstr>Свойства решения уравнения. Соответствие интегральных кривых и режимов течения.</vt:lpstr>
      <vt:lpstr>Свойства решения. Поведение интегральных кривых на дискриминантной кривой</vt:lpstr>
      <vt:lpstr>Асимптотика интегральных кривых на бесконечности при ε2=1.</vt:lpstr>
      <vt:lpstr>Асимптотика интегральных кривых на бесконечности при ε2=1. Поле направлений</vt:lpstr>
      <vt:lpstr>Асимптотика физического течения</vt:lpstr>
      <vt:lpstr>Завихренные установившиеся течения самогравитирующего газа </vt:lpstr>
      <vt:lpstr>Система уравнений</vt:lpstr>
      <vt:lpstr>Представление решения</vt:lpstr>
      <vt:lpstr>Система уравнений</vt:lpstr>
      <vt:lpstr>Сведение системы к одному уравнению</vt:lpstr>
      <vt:lpstr>Свойства движения</vt:lpstr>
      <vt:lpstr>Свойства движения</vt:lpstr>
      <vt:lpstr>Слайд 29</vt:lpstr>
      <vt:lpstr>Завихренное движение</vt:lpstr>
      <vt:lpstr>Завихренное движение</vt:lpstr>
      <vt:lpstr>Завихренное движение</vt:lpstr>
      <vt:lpstr>Завихренное движение</vt:lpstr>
      <vt:lpstr>Завихренное движение</vt:lpstr>
      <vt:lpstr>Слайд 35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Исследование трехмерного течения газа в поле массивной звезды в рамках модели  стационарного вихря Овсянникова с гравитацией</dc:title>
  <dc:creator>Даниил</dc:creator>
  <cp:lastModifiedBy>chupakhin</cp:lastModifiedBy>
  <cp:revision>56</cp:revision>
  <dcterms:created xsi:type="dcterms:W3CDTF">2013-03-12T03:00:55Z</dcterms:created>
  <dcterms:modified xsi:type="dcterms:W3CDTF">2013-03-16T05:04:02Z</dcterms:modified>
</cp:coreProperties>
</file>