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Default Extension="vml" ContentType="application/vnd.openxmlformats-officedocument.vmlDrawing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618" r:id="rId3"/>
    <p:sldId id="553" r:id="rId4"/>
    <p:sldId id="648" r:id="rId5"/>
    <p:sldId id="612" r:id="rId6"/>
    <p:sldId id="651" r:id="rId7"/>
    <p:sldId id="607" r:id="rId8"/>
    <p:sldId id="592" r:id="rId9"/>
    <p:sldId id="608" r:id="rId10"/>
    <p:sldId id="613" r:id="rId11"/>
    <p:sldId id="614" r:id="rId12"/>
    <p:sldId id="615" r:id="rId13"/>
    <p:sldId id="616" r:id="rId14"/>
    <p:sldId id="617" r:id="rId15"/>
    <p:sldId id="654" r:id="rId16"/>
    <p:sldId id="619" r:id="rId17"/>
    <p:sldId id="649" r:id="rId18"/>
    <p:sldId id="620" r:id="rId19"/>
    <p:sldId id="621" r:id="rId20"/>
    <p:sldId id="622" r:id="rId21"/>
    <p:sldId id="624" r:id="rId22"/>
    <p:sldId id="625" r:id="rId23"/>
    <p:sldId id="626" r:id="rId24"/>
    <p:sldId id="627" r:id="rId25"/>
    <p:sldId id="628" r:id="rId26"/>
    <p:sldId id="629" r:id="rId27"/>
    <p:sldId id="630" r:id="rId28"/>
    <p:sldId id="631" r:id="rId29"/>
    <p:sldId id="652" r:id="rId30"/>
    <p:sldId id="632" r:id="rId31"/>
    <p:sldId id="633" r:id="rId32"/>
    <p:sldId id="634" r:id="rId33"/>
    <p:sldId id="635" r:id="rId34"/>
    <p:sldId id="653" r:id="rId35"/>
    <p:sldId id="636" r:id="rId36"/>
    <p:sldId id="637" r:id="rId37"/>
    <p:sldId id="638" r:id="rId38"/>
    <p:sldId id="639" r:id="rId39"/>
    <p:sldId id="640" r:id="rId40"/>
    <p:sldId id="641" r:id="rId41"/>
    <p:sldId id="642" r:id="rId42"/>
    <p:sldId id="643" r:id="rId43"/>
    <p:sldId id="644" r:id="rId44"/>
    <p:sldId id="645" r:id="rId45"/>
    <p:sldId id="646" r:id="rId46"/>
    <p:sldId id="647" r:id="rId47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9900"/>
    <a:srgbClr val="008000"/>
    <a:srgbClr val="CC9900"/>
    <a:srgbClr val="6E88D0"/>
    <a:srgbClr val="996633"/>
    <a:srgbClr val="CC0099"/>
    <a:srgbClr val="FF33CC"/>
    <a:srgbClr val="CC00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 varScale="1">
        <p:scale>
          <a:sx n="93" d="100"/>
          <a:sy n="93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6EAD13F-B08A-4C46-AD11-32DCBFD801CD}" type="datetimeFigureOut">
              <a:rPr lang="en-US"/>
              <a:pPr>
                <a:defRPr/>
              </a:pPr>
              <a:t>6/21/2013</a:t>
            </a:fld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B80B4F2-7481-4E7C-BE1C-5FAAEBE87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6102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CF8DE49-E5E8-4BE7-BDE1-B7DAC0EE5238}" type="datetimeFigureOut">
              <a:rPr lang="en-US"/>
              <a:pPr>
                <a:defRPr/>
              </a:pPr>
              <a:t>6/21/2013</a:t>
            </a:fld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157D6F7-FAA9-4526-B11C-2C0793D27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4069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4150BC47-D82E-4CFE-B326-0200EE42E036}" type="datetime1">
              <a:rPr lang="en-US" smtClean="0"/>
              <a:pPr>
                <a:defRPr/>
              </a:pPr>
              <a:t>6/21/2013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1EF3EEE5-8058-4005-9018-23E25C97B4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66E2A-6C08-4D08-9B68-DE741D1F4F99}" type="datetime1">
              <a:rPr lang="en-US" smtClean="0"/>
              <a:pPr>
                <a:defRPr/>
              </a:pPr>
              <a:t>6/21/2013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E7747-B0FD-44B0-9E22-7EA16A0AD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22130-CD81-4BA2-81E5-40A3501312A6}" type="datetime1">
              <a:rPr lang="en-US" smtClean="0"/>
              <a:pPr>
                <a:defRPr/>
              </a:pPr>
              <a:t>6/21/2013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3F7B2-EDAC-42E9-AF7A-939C30087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1A01E-CD2C-4476-BFD9-ACEF391E53A8}" type="datetime1">
              <a:rPr lang="en-US" smtClean="0"/>
              <a:pPr>
                <a:defRPr/>
              </a:pPr>
              <a:t>6/21/2013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4584B-5555-47FF-800D-1546514C8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4C3F1-AE16-4895-9D21-B3726B7F269C}" type="datetime1">
              <a:rPr lang="en-US" smtClean="0"/>
              <a:pPr>
                <a:defRPr/>
              </a:pPr>
              <a:t>6/21/2013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26EC2-592A-499A-A3D8-403E06B72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93350-69EF-4915-8EFD-B6651A317FB2}" type="datetime1">
              <a:rPr lang="en-US" smtClean="0"/>
              <a:pPr>
                <a:defRPr/>
              </a:pPr>
              <a:t>6/21/2013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96C3F-AC8D-4DEF-9D65-6980BA79F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42B7D-3AB4-410C-8222-865E269D620D}" type="datetime1">
              <a:rPr lang="en-US" smtClean="0"/>
              <a:pPr>
                <a:defRPr/>
              </a:pPr>
              <a:t>6/21/2013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8B42C-EC23-4DE4-899E-001AF7BEA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E529B-F573-4702-861C-33D2E0573E7C}" type="datetime1">
              <a:rPr lang="en-US" smtClean="0"/>
              <a:pPr>
                <a:defRPr/>
              </a:pPr>
              <a:t>6/21/2013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F7D1E-5C51-41C1-B901-159A39A96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C8447-4C4A-4013-AB0D-7E05A8F16BA7}" type="datetime1">
              <a:rPr lang="en-US" smtClean="0"/>
              <a:pPr>
                <a:defRPr/>
              </a:pPr>
              <a:t>6/21/2013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8EDCA-5CE9-441E-91A6-4573C6431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3D7C4-4BEE-416D-B989-0734731B3D2C}" type="datetime1">
              <a:rPr lang="en-US" smtClean="0"/>
              <a:pPr>
                <a:defRPr/>
              </a:pPr>
              <a:t>6/21/2013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84F84-FC09-459A-A084-B258E6232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564A9-5F0B-44DC-BC63-97EE3942DA8F}" type="datetime1">
              <a:rPr lang="en-US" smtClean="0"/>
              <a:pPr>
                <a:defRPr/>
              </a:pPr>
              <a:t>6/21/2013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D521B-F69D-404B-A085-62D2E353D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3D8ABAE8-710A-464A-96B6-EEBC0CD0FEE1}" type="datetime1">
              <a:rPr lang="en-US" smtClean="0"/>
              <a:pPr>
                <a:defRPr/>
              </a:pPr>
              <a:t>6/21/2013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F823686-7987-4C69-8E49-43364AE78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40488"/>
            <a:ext cx="9144000" cy="417512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261938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1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4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19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27.xml"/><Relationship Id="rId7" Type="http://schemas.openxmlformats.org/officeDocument/2006/relationships/image" Target="../media/image22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24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33.xml"/><Relationship Id="rId7" Type="http://schemas.openxmlformats.org/officeDocument/2006/relationships/image" Target="../media/image25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9.png"/><Relationship Id="rId5" Type="http://schemas.openxmlformats.org/officeDocument/2006/relationships/tags" Target="../tags/tag35.xml"/><Relationship Id="rId10" Type="http://schemas.openxmlformats.org/officeDocument/2006/relationships/image" Target="../media/image28.png"/><Relationship Id="rId4" Type="http://schemas.openxmlformats.org/officeDocument/2006/relationships/tags" Target="../tags/tag34.xml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4.pn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image" Target="../media/image29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28.png"/><Relationship Id="rId5" Type="http://schemas.openxmlformats.org/officeDocument/2006/relationships/tags" Target="../tags/tag43.xml"/><Relationship Id="rId15" Type="http://schemas.openxmlformats.org/officeDocument/2006/relationships/image" Target="../media/image36.png"/><Relationship Id="rId10" Type="http://schemas.openxmlformats.org/officeDocument/2006/relationships/image" Target="../media/image27.png"/><Relationship Id="rId4" Type="http://schemas.openxmlformats.org/officeDocument/2006/relationships/tags" Target="../tags/tag42.xml"/><Relationship Id="rId9" Type="http://schemas.openxmlformats.org/officeDocument/2006/relationships/image" Target="../media/image26.png"/><Relationship Id="rId1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48.xml"/><Relationship Id="rId7" Type="http://schemas.openxmlformats.org/officeDocument/2006/relationships/image" Target="../media/image27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8.png"/><Relationship Id="rId5" Type="http://schemas.openxmlformats.org/officeDocument/2006/relationships/tags" Target="../tags/tag50.xml"/><Relationship Id="rId10" Type="http://schemas.openxmlformats.org/officeDocument/2006/relationships/image" Target="../media/image37.png"/><Relationship Id="rId4" Type="http://schemas.openxmlformats.org/officeDocument/2006/relationships/tags" Target="../tags/tag49.xml"/><Relationship Id="rId9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56.xml"/><Relationship Id="rId7" Type="http://schemas.openxmlformats.org/officeDocument/2006/relationships/image" Target="../media/image52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5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7.xml"/><Relationship Id="rId9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60.xml"/><Relationship Id="rId7" Type="http://schemas.openxmlformats.org/officeDocument/2006/relationships/image" Target="../media/image35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1.png"/><Relationship Id="rId5" Type="http://schemas.openxmlformats.org/officeDocument/2006/relationships/tags" Target="../tags/tag62.xml"/><Relationship Id="rId10" Type="http://schemas.openxmlformats.org/officeDocument/2006/relationships/image" Target="../media/image29.png"/><Relationship Id="rId4" Type="http://schemas.openxmlformats.org/officeDocument/2006/relationships/tags" Target="../tags/tag61.xml"/><Relationship Id="rId9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59.png"/><Relationship Id="rId3" Type="http://schemas.openxmlformats.org/officeDocument/2006/relationships/tags" Target="../tags/tag6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8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35.png"/><Relationship Id="rId5" Type="http://schemas.openxmlformats.org/officeDocument/2006/relationships/tags" Target="../tags/tag71.xml"/><Relationship Id="rId10" Type="http://schemas.openxmlformats.org/officeDocument/2006/relationships/image" Target="../media/image34.png"/><Relationship Id="rId4" Type="http://schemas.openxmlformats.org/officeDocument/2006/relationships/tags" Target="../tags/tag70.xml"/><Relationship Id="rId9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4" Type="http://schemas.openxmlformats.org/officeDocument/2006/relationships/image" Target="../media/image30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9.png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image" Target="../media/image34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image" Target="../media/image28.png"/><Relationship Id="rId5" Type="http://schemas.openxmlformats.org/officeDocument/2006/relationships/tags" Target="../tags/tag78.xml"/><Relationship Id="rId15" Type="http://schemas.openxmlformats.org/officeDocument/2006/relationships/image" Target="../media/image62.png"/><Relationship Id="rId10" Type="http://schemas.openxmlformats.org/officeDocument/2006/relationships/image" Target="../media/image27.png"/><Relationship Id="rId4" Type="http://schemas.openxmlformats.org/officeDocument/2006/relationships/tags" Target="../tags/tag77.xml"/><Relationship Id="rId9" Type="http://schemas.openxmlformats.org/officeDocument/2006/relationships/image" Target="../media/image61.png"/><Relationship Id="rId1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4" Type="http://schemas.openxmlformats.org/officeDocument/2006/relationships/image" Target="../media/image6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120775"/>
            <a:ext cx="8305800" cy="1470025"/>
          </a:xfrm>
        </p:spPr>
        <p:txBody>
          <a:bodyPr/>
          <a:lstStyle/>
          <a:p>
            <a:r>
              <a:rPr lang="en-US" sz="3000" dirty="0" smtClean="0"/>
              <a:t>Market-Triggered Changes in Capital Structure:</a:t>
            </a:r>
            <a:br>
              <a:rPr lang="en-US" sz="3000" dirty="0" smtClean="0"/>
            </a:br>
            <a:r>
              <a:rPr lang="en-US" sz="3000" dirty="0" smtClean="0"/>
              <a:t>Equilibrium Price Dynamics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1100" y="5105400"/>
            <a:ext cx="6781800" cy="765175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dirty="0" smtClean="0"/>
              <a:t>Advanced Finance and Stochastics Conference</a:t>
            </a:r>
          </a:p>
          <a:p>
            <a:pPr eaLnBrk="1" hangingPunct="1">
              <a:spcBef>
                <a:spcPts val="0"/>
              </a:spcBef>
            </a:pPr>
            <a:r>
              <a:rPr lang="en-US" dirty="0" err="1" smtClean="0"/>
              <a:t>Steklov</a:t>
            </a:r>
            <a:r>
              <a:rPr lang="en-US" dirty="0" smtClean="0"/>
              <a:t> Institute – Moscow </a:t>
            </a:r>
          </a:p>
          <a:p>
            <a:pPr eaLnBrk="1" hangingPunct="1">
              <a:spcBef>
                <a:spcPts val="0"/>
              </a:spcBef>
            </a:pPr>
            <a:r>
              <a:rPr lang="en-US" dirty="0" smtClean="0"/>
              <a:t>June 24-28, 2013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14425" y="3044825"/>
            <a:ext cx="691515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Paul Glasserman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alibri" pitchFamily="34" charset="0"/>
                <a:cs typeface="Calibri" pitchFamily="34" charset="0"/>
              </a:rPr>
              <a:t>Columbia Business School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alibri" pitchFamily="34" charset="0"/>
                <a:cs typeface="Calibri" pitchFamily="34" charset="0"/>
              </a:rPr>
              <a:t>Joint work with Behzad Nouri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Nice Case:  Unique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Need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95600" y="3600510"/>
            <a:ext cx="0" cy="1295400"/>
          </a:xfrm>
          <a:prstGeom prst="line">
            <a:avLst/>
          </a:prstGeom>
          <a:ln w="127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95600" y="4895910"/>
            <a:ext cx="3200400" cy="0"/>
          </a:xfrm>
          <a:prstGeom prst="line">
            <a:avLst/>
          </a:prstGeom>
          <a:ln w="127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733800" y="4389724"/>
            <a:ext cx="2362200" cy="506186"/>
          </a:xfrm>
          <a:prstGeom prst="line">
            <a:avLst/>
          </a:prstGeom>
          <a:ln w="127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800600" y="3752910"/>
            <a:ext cx="1219200" cy="1143000"/>
          </a:xfrm>
          <a:prstGeom prst="line">
            <a:avLst/>
          </a:prstGeom>
          <a:ln w="127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95600" y="4599432"/>
            <a:ext cx="3200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733800" y="4610536"/>
            <a:ext cx="1371600" cy="293914"/>
          </a:xfrm>
          <a:prstGeom prst="line">
            <a:avLst/>
          </a:prstGeom>
          <a:ln w="28575">
            <a:solidFill>
              <a:srgbClr val="009900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3739896"/>
            <a:ext cx="932688" cy="874395"/>
          </a:xfrm>
          <a:prstGeom prst="line">
            <a:avLst/>
          </a:prstGeom>
          <a:ln w="28575">
            <a:solidFill>
              <a:srgbClr val="009900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81200" y="4343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L=C/m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869883" y="1981200"/>
            <a:ext cx="3404235" cy="7600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19800" y="346698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 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without conversion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0" y="40956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 with conversion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 Nice Case:  Multiple </a:t>
            </a:r>
            <a:r>
              <a:rPr lang="en-US" dirty="0" err="1" smtClean="0"/>
              <a:t>Equilibria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Need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-262226" y="5186935"/>
            <a:ext cx="2057400" cy="0"/>
          </a:xfrm>
          <a:prstGeom prst="line">
            <a:avLst/>
          </a:prstGeom>
          <a:ln w="127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66474" y="6215635"/>
            <a:ext cx="3200400" cy="0"/>
          </a:xfrm>
          <a:prstGeom prst="line">
            <a:avLst/>
          </a:prstGeom>
          <a:ln w="127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66474" y="5529835"/>
            <a:ext cx="3200400" cy="685800"/>
          </a:xfrm>
          <a:prstGeom prst="line">
            <a:avLst/>
          </a:prstGeom>
          <a:ln w="127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328574" y="4577335"/>
            <a:ext cx="1981200" cy="1295400"/>
          </a:xfrm>
          <a:prstGeom prst="line">
            <a:avLst/>
          </a:prstGeom>
          <a:ln w="127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66474" y="5529835"/>
            <a:ext cx="3200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2900074" y="4463036"/>
            <a:ext cx="1295400" cy="838199"/>
          </a:xfrm>
          <a:prstGeom prst="line">
            <a:avLst/>
          </a:prstGeom>
          <a:ln w="19050">
            <a:solidFill>
              <a:srgbClr val="008000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152900" y="5186935"/>
            <a:ext cx="2057400" cy="0"/>
          </a:xfrm>
          <a:prstGeom prst="line">
            <a:avLst/>
          </a:prstGeom>
          <a:ln w="127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181600" y="6215635"/>
            <a:ext cx="3200400" cy="0"/>
          </a:xfrm>
          <a:prstGeom prst="line">
            <a:avLst/>
          </a:prstGeom>
          <a:ln w="127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181600" y="5529835"/>
            <a:ext cx="3200400" cy="685800"/>
          </a:xfrm>
          <a:prstGeom prst="line">
            <a:avLst/>
          </a:prstGeom>
          <a:ln w="127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6743700" y="4577335"/>
            <a:ext cx="1981200" cy="1295400"/>
          </a:xfrm>
          <a:prstGeom prst="line">
            <a:avLst/>
          </a:prstGeom>
          <a:ln w="127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181600" y="5529835"/>
            <a:ext cx="3200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7734300" y="4882135"/>
            <a:ext cx="1295400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181600" y="5529835"/>
            <a:ext cx="3200400" cy="68580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60000" flipV="1">
            <a:off x="766475" y="5694427"/>
            <a:ext cx="2362200" cy="533400"/>
          </a:xfrm>
          <a:prstGeom prst="line">
            <a:avLst/>
          </a:prstGeom>
          <a:ln w="19050">
            <a:solidFill>
              <a:srgbClr val="008000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3037235" y="5621275"/>
            <a:ext cx="182880" cy="0"/>
          </a:xfrm>
          <a:prstGeom prst="line">
            <a:avLst/>
          </a:prstGeom>
          <a:ln w="12700">
            <a:solidFill>
              <a:srgbClr val="008000"/>
            </a:solidFill>
            <a:prstDash val="das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480876" y="2971801"/>
            <a:ext cx="3053525" cy="684086"/>
          </a:xfrm>
          <a:prstGeom prst="rect">
            <a:avLst/>
          </a:prstGeom>
        </p:spPr>
      </p:pic>
      <p:pic>
        <p:nvPicPr>
          <p:cNvPr id="37" name="Picture 3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832676" y="2971800"/>
            <a:ext cx="3041523" cy="68408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814475" y="40386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14475" y="52386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29600" y="40386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229600" y="52386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-76200" y="5334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L&gt;C/m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8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040094" y="1676400"/>
            <a:ext cx="3063812" cy="684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Cretan Case:</a:t>
            </a:r>
            <a:br>
              <a:rPr lang="en-US" dirty="0" smtClean="0"/>
            </a:br>
            <a:r>
              <a:rPr lang="en-US" dirty="0" smtClean="0"/>
              <a:t> Conversion Implies Non-Conversion and Vice Versa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17637"/>
            <a:ext cx="8458200" cy="4830763"/>
          </a:xfrm>
        </p:spPr>
        <p:txBody>
          <a:bodyPr/>
          <a:lstStyle/>
          <a:p>
            <a:r>
              <a:rPr lang="en-US" dirty="0" smtClean="0"/>
              <a:t>Need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4" name="Picture 1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865121" y="1830705"/>
            <a:ext cx="3404235" cy="760095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rot="5400000">
            <a:off x="1943100" y="4076700"/>
            <a:ext cx="2057400" cy="0"/>
          </a:xfrm>
          <a:prstGeom prst="line">
            <a:avLst/>
          </a:prstGeom>
          <a:ln w="127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971800" y="5105400"/>
            <a:ext cx="3200400" cy="0"/>
          </a:xfrm>
          <a:prstGeom prst="line">
            <a:avLst/>
          </a:prstGeom>
          <a:ln w="127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971800" y="4419600"/>
            <a:ext cx="3200400" cy="685800"/>
          </a:xfrm>
          <a:prstGeom prst="line">
            <a:avLst/>
          </a:prstGeom>
          <a:ln w="127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533900" y="3467100"/>
            <a:ext cx="1981200" cy="1295400"/>
          </a:xfrm>
          <a:prstGeom prst="line">
            <a:avLst/>
          </a:prstGeom>
          <a:ln w="127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971800" y="4876800"/>
            <a:ext cx="3200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038600" y="5181600"/>
            <a:ext cx="990600" cy="0"/>
          </a:xfrm>
          <a:prstGeom prst="straightConnector1">
            <a:avLst/>
          </a:prstGeom>
          <a:ln w="127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019800" y="28956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19800" y="40956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57400" y="46598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L&lt;C/m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81000" y="5791200"/>
            <a:ext cx="8306753" cy="229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Generally…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Key property is</a:t>
            </a:r>
            <a:endParaRPr lang="en-US" i="1" dirty="0" smtClean="0"/>
          </a:p>
          <a:p>
            <a:endParaRPr lang="en-US" i="1" dirty="0" smtClean="0"/>
          </a:p>
          <a:p>
            <a:endParaRPr lang="en-US" dirty="0" smtClean="0"/>
          </a:p>
        </p:txBody>
      </p:sp>
      <p:pic>
        <p:nvPicPr>
          <p:cNvPr id="12" name="Picture 1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540001" y="1802129"/>
            <a:ext cx="6147435" cy="255270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648369" y="2590800"/>
            <a:ext cx="7847267" cy="32369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2438400"/>
            <a:ext cx="8229600" cy="36576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Static Case to Dynamic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Special case:  Contingent capital in a Merton model</a:t>
            </a:r>
          </a:p>
          <a:p>
            <a:pPr lvl="1"/>
            <a:r>
              <a:rPr lang="en-US" dirty="0" smtClean="0"/>
              <a:t>Assets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follow GBM  </a:t>
            </a:r>
          </a:p>
          <a:p>
            <a:pPr lvl="1"/>
            <a:r>
              <a:rPr lang="en-US" dirty="0" smtClean="0"/>
              <a:t>At maturity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/>
              <a:t>stock price is either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/>
              <a:t>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smtClean="0"/>
              <a:t>with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u, 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as in the static case, depending on whether trigger was reached</a:t>
            </a:r>
          </a:p>
          <a:p>
            <a:pPr lvl="1"/>
            <a:r>
              <a:rPr lang="en-US" dirty="0" smtClean="0"/>
              <a:t>Trigger at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dirty="0" smtClean="0"/>
              <a:t> </a:t>
            </a:r>
            <a:r>
              <a:rPr lang="en-US" dirty="0" smtClean="0"/>
              <a:t>is in effect throughout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[0,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]</a:t>
            </a:r>
          </a:p>
          <a:p>
            <a:endParaRPr lang="en-US" dirty="0" smtClean="0"/>
          </a:p>
          <a:p>
            <a:r>
              <a:rPr lang="en-US" dirty="0" smtClean="0"/>
              <a:t>Does there exist a process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/>
              <a:t> satisfying</a:t>
            </a:r>
          </a:p>
          <a:p>
            <a:endParaRPr lang="en-US" i="1" dirty="0" smtClean="0"/>
          </a:p>
          <a:p>
            <a:endParaRPr lang="en-US" dirty="0" smtClean="0"/>
          </a:p>
        </p:txBody>
      </p:sp>
      <p:pic>
        <p:nvPicPr>
          <p:cNvPr id="15" name="Picture 1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200400" y="5486400"/>
            <a:ext cx="2476500" cy="255270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914400" y="4019550"/>
            <a:ext cx="6797040" cy="1144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Setting:  Abstract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Given two martingales                              and                             does there exist (just) one martingale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dirty="0" smtClean="0"/>
              <a:t>satisfying  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dirty="0" smtClean="0"/>
              <a:t>We assume</a:t>
            </a:r>
          </a:p>
          <a:p>
            <a:pPr lvl="1"/>
            <a:r>
              <a:rPr lang="en-US" dirty="0" smtClean="0"/>
              <a:t>Investors are risk-neutral and interest rates are zero (for notational convenience only)</a:t>
            </a:r>
          </a:p>
          <a:p>
            <a:pPr lvl="1"/>
            <a:r>
              <a:rPr lang="en-US" dirty="0" smtClean="0"/>
              <a:t>No dividends or coupons, so price processes are martingales</a:t>
            </a:r>
          </a:p>
          <a:p>
            <a:pPr lvl="1"/>
            <a:r>
              <a:rPr lang="en-US" dirty="0" smtClean="0"/>
              <a:t>A Brownian filtration, so all martingales are continuous (for now)</a:t>
            </a:r>
          </a:p>
          <a:p>
            <a:pPr lvl="1"/>
            <a:endParaRPr lang="en-US" dirty="0" smtClean="0"/>
          </a:p>
          <a:p>
            <a:endParaRPr lang="en-US" i="1" dirty="0" smtClean="0"/>
          </a:p>
          <a:p>
            <a:endParaRPr lang="en-US" dirty="0" smtClean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276600" y="1371600"/>
            <a:ext cx="1556385" cy="255270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206944" y="2286001"/>
            <a:ext cx="4688205" cy="760095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5377815" y="1371600"/>
            <a:ext cx="1531620" cy="255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Setting: 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Given two martingales                              and                             does there exist (just) one martingale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dirty="0" smtClean="0"/>
              <a:t>satisfying  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dirty="0" smtClean="0"/>
              <a:t> </a:t>
            </a:r>
            <a:r>
              <a:rPr lang="en-US" dirty="0" smtClean="0"/>
              <a:t>is the stock price in a “no-conversion” firm</a:t>
            </a:r>
          </a:p>
          <a:p>
            <a:pPr lvl="1"/>
            <a:r>
              <a:rPr lang="en-US" dirty="0" smtClean="0"/>
              <a:t>E.g., debt cannot convert to equity</a:t>
            </a:r>
          </a:p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dirty="0" smtClean="0"/>
              <a:t> </a:t>
            </a:r>
            <a:r>
              <a:rPr lang="en-US" dirty="0" smtClean="0"/>
              <a:t>is the stock price in a “post-conversion” firm</a:t>
            </a:r>
          </a:p>
          <a:p>
            <a:pPr lvl="1"/>
            <a:r>
              <a:rPr lang="en-US" dirty="0" smtClean="0"/>
              <a:t>E.g., debt has already converted to equity</a:t>
            </a:r>
          </a:p>
          <a:p>
            <a:endParaRPr lang="en-US" i="1" dirty="0" smtClean="0"/>
          </a:p>
          <a:p>
            <a:endParaRPr lang="en-US" dirty="0" smtClean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276600" y="1371600"/>
            <a:ext cx="1556385" cy="255270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5377815" y="1371600"/>
            <a:ext cx="1531620" cy="255270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206944" y="2286001"/>
            <a:ext cx="4688205" cy="760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Fixed-Point Formulation</a:t>
            </a:r>
            <a:endParaRPr lang="en-US" sz="2400" dirty="0" smtClean="0"/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81000" y="1981200"/>
            <a:ext cx="8221980" cy="2567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Main condition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dirty="0" smtClean="0"/>
              <a:t>Interpretation:  At high asset levels, conversion is bad for shareholders, and trigger should be high enough that conversion occurs in this range</a:t>
            </a:r>
          </a:p>
          <a:p>
            <a:endParaRPr lang="en-US" dirty="0" smtClean="0"/>
          </a:p>
          <a:p>
            <a:r>
              <a:rPr lang="en-US" dirty="0" smtClean="0"/>
              <a:t>Easier case:</a:t>
            </a:r>
          </a:p>
          <a:p>
            <a:r>
              <a:rPr lang="en-US" dirty="0" smtClean="0"/>
              <a:t>Implies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Theorem</a:t>
            </a:r>
            <a:r>
              <a:rPr lang="en-US" dirty="0" smtClean="0"/>
              <a:t> (Existence): Under condition (1), there exists at least one equilibrium stock price process.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First prove easier case, then reduce general case to easier case.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dirty="0" smtClean="0"/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394585" y="1828800"/>
            <a:ext cx="5810250" cy="255270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188845" y="3505200"/>
            <a:ext cx="1453515" cy="211455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737360" y="3852671"/>
            <a:ext cx="3703320" cy="2552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" y="4572000"/>
            <a:ext cx="7543800" cy="6858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Existence Proof:  By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Define                           with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pPr>
              <a:buNone/>
            </a:pPr>
            <a:r>
              <a:rPr lang="en-US" dirty="0" smtClean="0"/>
              <a:t>This equilibrium converts the first time the post-conversion price is at or below the trigger</a:t>
            </a:r>
          </a:p>
          <a:p>
            <a:endParaRPr lang="en-US" i="1" dirty="0" smtClean="0"/>
          </a:p>
          <a:p>
            <a:endParaRPr lang="en-US" dirty="0" smtClean="0"/>
          </a:p>
        </p:txBody>
      </p:sp>
      <p:pic>
        <p:nvPicPr>
          <p:cNvPr id="10" name="Picture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206943" y="1828801"/>
            <a:ext cx="4705350" cy="760095"/>
          </a:xfrm>
          <a:prstGeom prst="rect">
            <a:avLst/>
          </a:prstGeom>
        </p:spPr>
      </p:pic>
      <p:pic>
        <p:nvPicPr>
          <p:cNvPr id="9" name="Picture 8" descr="existenc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9080" y="2903221"/>
            <a:ext cx="4160520" cy="2624328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04801" y="3276601"/>
            <a:ext cx="3394710" cy="1711071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676400" y="1371600"/>
            <a:ext cx="1314450" cy="25527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4038600" y="1752600"/>
            <a:ext cx="3048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Finance, Some Stochastics…</a:t>
            </a:r>
            <a:endParaRPr lang="en-US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921069" y="2057401"/>
            <a:ext cx="7294245" cy="2341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To Easy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If we have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pPr>
              <a:buNone/>
            </a:pPr>
            <a:r>
              <a:rPr lang="en-US" dirty="0" smtClean="0"/>
              <a:t>then S satisfies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dirty="0" smtClean="0"/>
              <a:t>If and only if</a:t>
            </a:r>
          </a:p>
          <a:p>
            <a:endParaRPr lang="en-US" i="1" dirty="0" smtClean="0"/>
          </a:p>
          <a:p>
            <a:endParaRPr lang="en-US" dirty="0" smtClean="0"/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394585" y="1828800"/>
            <a:ext cx="5810250" cy="255270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206944" y="2821305"/>
            <a:ext cx="4688205" cy="760095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676400" y="4650104"/>
            <a:ext cx="5833110" cy="760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Converse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endParaRPr lang="en-US" i="1" dirty="0" smtClean="0"/>
          </a:p>
          <a:p>
            <a:endParaRPr lang="en-US" dirty="0" smtClean="0"/>
          </a:p>
        </p:txBody>
      </p:sp>
      <p:pic>
        <p:nvPicPr>
          <p:cNvPr id="22" name="Picture 2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585597" y="1676401"/>
            <a:ext cx="7796403" cy="1561814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749295" y="6096000"/>
            <a:ext cx="3594181" cy="0"/>
          </a:xfrm>
          <a:prstGeom prst="line">
            <a:avLst/>
          </a:prstGeom>
          <a:ln w="127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324600" y="4670757"/>
            <a:ext cx="0" cy="1414883"/>
          </a:xfrm>
          <a:prstGeom prst="line">
            <a:avLst/>
          </a:prstGeom>
          <a:ln w="127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43200" y="4419600"/>
            <a:ext cx="0" cy="1666038"/>
          </a:xfrm>
          <a:prstGeom prst="line">
            <a:avLst/>
          </a:prstGeom>
          <a:ln w="127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743200" y="5356555"/>
            <a:ext cx="359418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2743200" y="4860652"/>
            <a:ext cx="3582649" cy="397148"/>
          </a:xfrm>
          <a:custGeom>
            <a:avLst/>
            <a:gdLst>
              <a:gd name="connsiteX0" fmla="*/ 0 w 3582649"/>
              <a:gd name="connsiteY0" fmla="*/ 49440 h 397148"/>
              <a:gd name="connsiteX1" fmla="*/ 44970 w 3582649"/>
              <a:gd name="connsiteY1" fmla="*/ 131886 h 397148"/>
              <a:gd name="connsiteX2" fmla="*/ 67456 w 3582649"/>
              <a:gd name="connsiteY2" fmla="*/ 116896 h 397148"/>
              <a:gd name="connsiteX3" fmla="*/ 74951 w 3582649"/>
              <a:gd name="connsiteY3" fmla="*/ 86915 h 397148"/>
              <a:gd name="connsiteX4" fmla="*/ 104931 w 3582649"/>
              <a:gd name="connsiteY4" fmla="*/ 64430 h 397148"/>
              <a:gd name="connsiteX5" fmla="*/ 149902 w 3582649"/>
              <a:gd name="connsiteY5" fmla="*/ 86915 h 397148"/>
              <a:gd name="connsiteX6" fmla="*/ 172387 w 3582649"/>
              <a:gd name="connsiteY6" fmla="*/ 109400 h 397148"/>
              <a:gd name="connsiteX7" fmla="*/ 239843 w 3582649"/>
              <a:gd name="connsiteY7" fmla="*/ 116896 h 397148"/>
              <a:gd name="connsiteX8" fmla="*/ 299803 w 3582649"/>
              <a:gd name="connsiteY8" fmla="*/ 176856 h 397148"/>
              <a:gd name="connsiteX9" fmla="*/ 322289 w 3582649"/>
              <a:gd name="connsiteY9" fmla="*/ 191846 h 397148"/>
              <a:gd name="connsiteX10" fmla="*/ 367259 w 3582649"/>
              <a:gd name="connsiteY10" fmla="*/ 199341 h 397148"/>
              <a:gd name="connsiteX11" fmla="*/ 382249 w 3582649"/>
              <a:gd name="connsiteY11" fmla="*/ 221827 h 397148"/>
              <a:gd name="connsiteX12" fmla="*/ 404734 w 3582649"/>
              <a:gd name="connsiteY12" fmla="*/ 236817 h 397148"/>
              <a:gd name="connsiteX13" fmla="*/ 434715 w 3582649"/>
              <a:gd name="connsiteY13" fmla="*/ 289282 h 397148"/>
              <a:gd name="connsiteX14" fmla="*/ 464695 w 3582649"/>
              <a:gd name="connsiteY14" fmla="*/ 296777 h 397148"/>
              <a:gd name="connsiteX15" fmla="*/ 479685 w 3582649"/>
              <a:gd name="connsiteY15" fmla="*/ 311768 h 397148"/>
              <a:gd name="connsiteX16" fmla="*/ 502170 w 3582649"/>
              <a:gd name="connsiteY16" fmla="*/ 319263 h 397148"/>
              <a:gd name="connsiteX17" fmla="*/ 532151 w 3582649"/>
              <a:gd name="connsiteY17" fmla="*/ 334253 h 397148"/>
              <a:gd name="connsiteX18" fmla="*/ 562131 w 3582649"/>
              <a:gd name="connsiteY18" fmla="*/ 371728 h 397148"/>
              <a:gd name="connsiteX19" fmla="*/ 577121 w 3582649"/>
              <a:gd name="connsiteY19" fmla="*/ 394214 h 397148"/>
              <a:gd name="connsiteX20" fmla="*/ 599607 w 3582649"/>
              <a:gd name="connsiteY20" fmla="*/ 386718 h 397148"/>
              <a:gd name="connsiteX21" fmla="*/ 637082 w 3582649"/>
              <a:gd name="connsiteY21" fmla="*/ 334253 h 397148"/>
              <a:gd name="connsiteX22" fmla="*/ 644577 w 3582649"/>
              <a:gd name="connsiteY22" fmla="*/ 356738 h 397148"/>
              <a:gd name="connsiteX23" fmla="*/ 659567 w 3582649"/>
              <a:gd name="connsiteY23" fmla="*/ 386718 h 397148"/>
              <a:gd name="connsiteX24" fmla="*/ 674557 w 3582649"/>
              <a:gd name="connsiteY24" fmla="*/ 356738 h 397148"/>
              <a:gd name="connsiteX25" fmla="*/ 682052 w 3582649"/>
              <a:gd name="connsiteY25" fmla="*/ 326758 h 397148"/>
              <a:gd name="connsiteX26" fmla="*/ 704538 w 3582649"/>
              <a:gd name="connsiteY26" fmla="*/ 319263 h 397148"/>
              <a:gd name="connsiteX27" fmla="*/ 712033 w 3582649"/>
              <a:gd name="connsiteY27" fmla="*/ 289282 h 397148"/>
              <a:gd name="connsiteX28" fmla="*/ 749508 w 3582649"/>
              <a:gd name="connsiteY28" fmla="*/ 244312 h 397148"/>
              <a:gd name="connsiteX29" fmla="*/ 786984 w 3582649"/>
              <a:gd name="connsiteY29" fmla="*/ 199341 h 397148"/>
              <a:gd name="connsiteX30" fmla="*/ 809469 w 3582649"/>
              <a:gd name="connsiteY30" fmla="*/ 244312 h 397148"/>
              <a:gd name="connsiteX31" fmla="*/ 824459 w 3582649"/>
              <a:gd name="connsiteY31" fmla="*/ 266797 h 397148"/>
              <a:gd name="connsiteX32" fmla="*/ 899410 w 3582649"/>
              <a:gd name="connsiteY32" fmla="*/ 199341 h 397148"/>
              <a:gd name="connsiteX33" fmla="*/ 921895 w 3582649"/>
              <a:gd name="connsiteY33" fmla="*/ 184351 h 397148"/>
              <a:gd name="connsiteX34" fmla="*/ 959370 w 3582649"/>
              <a:gd name="connsiteY34" fmla="*/ 139381 h 397148"/>
              <a:gd name="connsiteX35" fmla="*/ 981856 w 3582649"/>
              <a:gd name="connsiteY35" fmla="*/ 146876 h 397148"/>
              <a:gd name="connsiteX36" fmla="*/ 1004341 w 3582649"/>
              <a:gd name="connsiteY36" fmla="*/ 221827 h 397148"/>
              <a:gd name="connsiteX37" fmla="*/ 1034321 w 3582649"/>
              <a:gd name="connsiteY37" fmla="*/ 319263 h 397148"/>
              <a:gd name="connsiteX38" fmla="*/ 1049311 w 3582649"/>
              <a:gd name="connsiteY38" fmla="*/ 296777 h 397148"/>
              <a:gd name="connsiteX39" fmla="*/ 1109272 w 3582649"/>
              <a:gd name="connsiteY39" fmla="*/ 199341 h 397148"/>
              <a:gd name="connsiteX40" fmla="*/ 1131757 w 3582649"/>
              <a:gd name="connsiteY40" fmla="*/ 191846 h 397148"/>
              <a:gd name="connsiteX41" fmla="*/ 1206708 w 3582649"/>
              <a:gd name="connsiteY41" fmla="*/ 124391 h 397148"/>
              <a:gd name="connsiteX42" fmla="*/ 1274164 w 3582649"/>
              <a:gd name="connsiteY42" fmla="*/ 49440 h 397148"/>
              <a:gd name="connsiteX43" fmla="*/ 1296649 w 3582649"/>
              <a:gd name="connsiteY43" fmla="*/ 34450 h 397148"/>
              <a:gd name="connsiteX44" fmla="*/ 1311639 w 3582649"/>
              <a:gd name="connsiteY44" fmla="*/ 19459 h 397148"/>
              <a:gd name="connsiteX45" fmla="*/ 1334125 w 3582649"/>
              <a:gd name="connsiteY45" fmla="*/ 64430 h 397148"/>
              <a:gd name="connsiteX46" fmla="*/ 1371600 w 3582649"/>
              <a:gd name="connsiteY46" fmla="*/ 131886 h 397148"/>
              <a:gd name="connsiteX47" fmla="*/ 1386590 w 3582649"/>
              <a:gd name="connsiteY47" fmla="*/ 176856 h 397148"/>
              <a:gd name="connsiteX48" fmla="*/ 1424066 w 3582649"/>
              <a:gd name="connsiteY48" fmla="*/ 184351 h 397148"/>
              <a:gd name="connsiteX49" fmla="*/ 1454046 w 3582649"/>
              <a:gd name="connsiteY49" fmla="*/ 229322 h 397148"/>
              <a:gd name="connsiteX50" fmla="*/ 1461541 w 3582649"/>
              <a:gd name="connsiteY50" fmla="*/ 251807 h 397148"/>
              <a:gd name="connsiteX51" fmla="*/ 1506511 w 3582649"/>
              <a:gd name="connsiteY51" fmla="*/ 259302 h 397148"/>
              <a:gd name="connsiteX52" fmla="*/ 1536492 w 3582649"/>
              <a:gd name="connsiteY52" fmla="*/ 289282 h 397148"/>
              <a:gd name="connsiteX53" fmla="*/ 1558977 w 3582649"/>
              <a:gd name="connsiteY53" fmla="*/ 311768 h 397148"/>
              <a:gd name="connsiteX54" fmla="*/ 1581462 w 3582649"/>
              <a:gd name="connsiteY54" fmla="*/ 326758 h 397148"/>
              <a:gd name="connsiteX55" fmla="*/ 1648918 w 3582649"/>
              <a:gd name="connsiteY55" fmla="*/ 304273 h 397148"/>
              <a:gd name="connsiteX56" fmla="*/ 1686393 w 3582649"/>
              <a:gd name="connsiteY56" fmla="*/ 296777 h 397148"/>
              <a:gd name="connsiteX57" fmla="*/ 1716374 w 3582649"/>
              <a:gd name="connsiteY57" fmla="*/ 266797 h 397148"/>
              <a:gd name="connsiteX58" fmla="*/ 1746354 w 3582649"/>
              <a:gd name="connsiteY58" fmla="*/ 274292 h 397148"/>
              <a:gd name="connsiteX59" fmla="*/ 1776334 w 3582649"/>
              <a:gd name="connsiteY59" fmla="*/ 311768 h 397148"/>
              <a:gd name="connsiteX60" fmla="*/ 1798820 w 3582649"/>
              <a:gd name="connsiteY60" fmla="*/ 334253 h 397148"/>
              <a:gd name="connsiteX61" fmla="*/ 1836295 w 3582649"/>
              <a:gd name="connsiteY61" fmla="*/ 379223 h 397148"/>
              <a:gd name="connsiteX62" fmla="*/ 1858780 w 3582649"/>
              <a:gd name="connsiteY62" fmla="*/ 356738 h 397148"/>
              <a:gd name="connsiteX63" fmla="*/ 1903751 w 3582649"/>
              <a:gd name="connsiteY63" fmla="*/ 319263 h 397148"/>
              <a:gd name="connsiteX64" fmla="*/ 1956216 w 3582649"/>
              <a:gd name="connsiteY64" fmla="*/ 259302 h 397148"/>
              <a:gd name="connsiteX65" fmla="*/ 2008682 w 3582649"/>
              <a:gd name="connsiteY65" fmla="*/ 184351 h 397148"/>
              <a:gd name="connsiteX66" fmla="*/ 2031167 w 3582649"/>
              <a:gd name="connsiteY66" fmla="*/ 154371 h 397148"/>
              <a:gd name="connsiteX67" fmla="*/ 2068643 w 3582649"/>
              <a:gd name="connsiteY67" fmla="*/ 146876 h 397148"/>
              <a:gd name="connsiteX68" fmla="*/ 2076138 w 3582649"/>
              <a:gd name="connsiteY68" fmla="*/ 176856 h 397148"/>
              <a:gd name="connsiteX69" fmla="*/ 2106118 w 3582649"/>
              <a:gd name="connsiteY69" fmla="*/ 214332 h 397148"/>
              <a:gd name="connsiteX70" fmla="*/ 2143593 w 3582649"/>
              <a:gd name="connsiteY70" fmla="*/ 206836 h 397148"/>
              <a:gd name="connsiteX71" fmla="*/ 2196059 w 3582649"/>
              <a:gd name="connsiteY71" fmla="*/ 161866 h 397148"/>
              <a:gd name="connsiteX72" fmla="*/ 2226039 w 3582649"/>
              <a:gd name="connsiteY72" fmla="*/ 154371 h 397148"/>
              <a:gd name="connsiteX73" fmla="*/ 2286000 w 3582649"/>
              <a:gd name="connsiteY73" fmla="*/ 199341 h 397148"/>
              <a:gd name="connsiteX74" fmla="*/ 2300990 w 3582649"/>
              <a:gd name="connsiteY74" fmla="*/ 221827 h 397148"/>
              <a:gd name="connsiteX75" fmla="*/ 2330970 w 3582649"/>
              <a:gd name="connsiteY75" fmla="*/ 206836 h 397148"/>
              <a:gd name="connsiteX76" fmla="*/ 2383436 w 3582649"/>
              <a:gd name="connsiteY76" fmla="*/ 199341 h 397148"/>
              <a:gd name="connsiteX77" fmla="*/ 2428407 w 3582649"/>
              <a:gd name="connsiteY77" fmla="*/ 169361 h 397148"/>
              <a:gd name="connsiteX78" fmla="*/ 2458387 w 3582649"/>
              <a:gd name="connsiteY78" fmla="*/ 124391 h 397148"/>
              <a:gd name="connsiteX79" fmla="*/ 2488367 w 3582649"/>
              <a:gd name="connsiteY79" fmla="*/ 109400 h 397148"/>
              <a:gd name="connsiteX80" fmla="*/ 2510852 w 3582649"/>
              <a:gd name="connsiteY80" fmla="*/ 86915 h 397148"/>
              <a:gd name="connsiteX81" fmla="*/ 2533338 w 3582649"/>
              <a:gd name="connsiteY81" fmla="*/ 71925 h 397148"/>
              <a:gd name="connsiteX82" fmla="*/ 2555823 w 3582649"/>
              <a:gd name="connsiteY82" fmla="*/ 26955 h 397148"/>
              <a:gd name="connsiteX83" fmla="*/ 2570813 w 3582649"/>
              <a:gd name="connsiteY83" fmla="*/ 49440 h 397148"/>
              <a:gd name="connsiteX84" fmla="*/ 2608289 w 3582649"/>
              <a:gd name="connsiteY84" fmla="*/ 116896 h 397148"/>
              <a:gd name="connsiteX85" fmla="*/ 2630774 w 3582649"/>
              <a:gd name="connsiteY85" fmla="*/ 161866 h 397148"/>
              <a:gd name="connsiteX86" fmla="*/ 2683239 w 3582649"/>
              <a:gd name="connsiteY86" fmla="*/ 146876 h 397148"/>
              <a:gd name="connsiteX87" fmla="*/ 2743200 w 3582649"/>
              <a:gd name="connsiteY87" fmla="*/ 206836 h 397148"/>
              <a:gd name="connsiteX88" fmla="*/ 2773180 w 3582649"/>
              <a:gd name="connsiteY88" fmla="*/ 229322 h 397148"/>
              <a:gd name="connsiteX89" fmla="*/ 2818151 w 3582649"/>
              <a:gd name="connsiteY89" fmla="*/ 259302 h 397148"/>
              <a:gd name="connsiteX90" fmla="*/ 2855626 w 3582649"/>
              <a:gd name="connsiteY90" fmla="*/ 229322 h 397148"/>
              <a:gd name="connsiteX91" fmla="*/ 2878111 w 3582649"/>
              <a:gd name="connsiteY91" fmla="*/ 206836 h 397148"/>
              <a:gd name="connsiteX92" fmla="*/ 2900597 w 3582649"/>
              <a:gd name="connsiteY92" fmla="*/ 199341 h 397148"/>
              <a:gd name="connsiteX93" fmla="*/ 2923082 w 3582649"/>
              <a:gd name="connsiteY93" fmla="*/ 221827 h 397148"/>
              <a:gd name="connsiteX94" fmla="*/ 2930577 w 3582649"/>
              <a:gd name="connsiteY94" fmla="*/ 251807 h 397148"/>
              <a:gd name="connsiteX95" fmla="*/ 2945567 w 3582649"/>
              <a:gd name="connsiteY95" fmla="*/ 229322 h 397148"/>
              <a:gd name="connsiteX96" fmla="*/ 2975548 w 3582649"/>
              <a:gd name="connsiteY96" fmla="*/ 214332 h 397148"/>
              <a:gd name="connsiteX97" fmla="*/ 2983043 w 3582649"/>
              <a:gd name="connsiteY97" fmla="*/ 191846 h 397148"/>
              <a:gd name="connsiteX98" fmla="*/ 3050498 w 3582649"/>
              <a:gd name="connsiteY98" fmla="*/ 146876 h 397148"/>
              <a:gd name="connsiteX99" fmla="*/ 3110459 w 3582649"/>
              <a:gd name="connsiteY99" fmla="*/ 101905 h 397148"/>
              <a:gd name="connsiteX100" fmla="*/ 3162925 w 3582649"/>
              <a:gd name="connsiteY100" fmla="*/ 124391 h 397148"/>
              <a:gd name="connsiteX101" fmla="*/ 3185410 w 3582649"/>
              <a:gd name="connsiteY101" fmla="*/ 154371 h 397148"/>
              <a:gd name="connsiteX102" fmla="*/ 3230380 w 3582649"/>
              <a:gd name="connsiteY102" fmla="*/ 184351 h 397148"/>
              <a:gd name="connsiteX103" fmla="*/ 3275351 w 3582649"/>
              <a:gd name="connsiteY103" fmla="*/ 221827 h 397148"/>
              <a:gd name="connsiteX104" fmla="*/ 3290341 w 3582649"/>
              <a:gd name="connsiteY104" fmla="*/ 251807 h 397148"/>
              <a:gd name="connsiteX105" fmla="*/ 3305331 w 3582649"/>
              <a:gd name="connsiteY105" fmla="*/ 274292 h 397148"/>
              <a:gd name="connsiteX106" fmla="*/ 3320321 w 3582649"/>
              <a:gd name="connsiteY106" fmla="*/ 251807 h 397148"/>
              <a:gd name="connsiteX107" fmla="*/ 3357797 w 3582649"/>
              <a:gd name="connsiteY107" fmla="*/ 214332 h 397148"/>
              <a:gd name="connsiteX108" fmla="*/ 3372787 w 3582649"/>
              <a:gd name="connsiteY108" fmla="*/ 184351 h 397148"/>
              <a:gd name="connsiteX109" fmla="*/ 3395272 w 3582649"/>
              <a:gd name="connsiteY109" fmla="*/ 169361 h 397148"/>
              <a:gd name="connsiteX110" fmla="*/ 3402767 w 3582649"/>
              <a:gd name="connsiteY110" fmla="*/ 139381 h 397148"/>
              <a:gd name="connsiteX111" fmla="*/ 3425252 w 3582649"/>
              <a:gd name="connsiteY111" fmla="*/ 124391 h 397148"/>
              <a:gd name="connsiteX112" fmla="*/ 3462728 w 3582649"/>
              <a:gd name="connsiteY112" fmla="*/ 101905 h 397148"/>
              <a:gd name="connsiteX113" fmla="*/ 3515193 w 3582649"/>
              <a:gd name="connsiteY113" fmla="*/ 71925 h 397148"/>
              <a:gd name="connsiteX114" fmla="*/ 3530184 w 3582649"/>
              <a:gd name="connsiteY114" fmla="*/ 86915 h 397148"/>
              <a:gd name="connsiteX115" fmla="*/ 3552669 w 3582649"/>
              <a:gd name="connsiteY115" fmla="*/ 71925 h 397148"/>
              <a:gd name="connsiteX116" fmla="*/ 3560164 w 3582649"/>
              <a:gd name="connsiteY116" fmla="*/ 41945 h 397148"/>
              <a:gd name="connsiteX117" fmla="*/ 3567659 w 3582649"/>
              <a:gd name="connsiteY117" fmla="*/ 4469 h 397148"/>
              <a:gd name="connsiteX118" fmla="*/ 3582649 w 3582649"/>
              <a:gd name="connsiteY118" fmla="*/ 11964 h 39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3582649" h="397148">
                <a:moveTo>
                  <a:pt x="0" y="49440"/>
                </a:moveTo>
                <a:cubicBezTo>
                  <a:pt x="981" y="52055"/>
                  <a:pt x="19918" y="127710"/>
                  <a:pt x="44970" y="131886"/>
                </a:cubicBezTo>
                <a:cubicBezTo>
                  <a:pt x="53856" y="133367"/>
                  <a:pt x="59961" y="121893"/>
                  <a:pt x="67456" y="116896"/>
                </a:cubicBezTo>
                <a:cubicBezTo>
                  <a:pt x="69954" y="106902"/>
                  <a:pt x="68964" y="95297"/>
                  <a:pt x="74951" y="86915"/>
                </a:cubicBezTo>
                <a:cubicBezTo>
                  <a:pt x="82212" y="76750"/>
                  <a:pt x="92920" y="67862"/>
                  <a:pt x="104931" y="64430"/>
                </a:cubicBezTo>
                <a:cubicBezTo>
                  <a:pt x="114999" y="61553"/>
                  <a:pt x="144744" y="82617"/>
                  <a:pt x="149902" y="86915"/>
                </a:cubicBezTo>
                <a:cubicBezTo>
                  <a:pt x="158045" y="93701"/>
                  <a:pt x="162331" y="106048"/>
                  <a:pt x="172387" y="109400"/>
                </a:cubicBezTo>
                <a:cubicBezTo>
                  <a:pt x="193850" y="116554"/>
                  <a:pt x="217358" y="114397"/>
                  <a:pt x="239843" y="116896"/>
                </a:cubicBezTo>
                <a:cubicBezTo>
                  <a:pt x="259830" y="136883"/>
                  <a:pt x="276284" y="161178"/>
                  <a:pt x="299803" y="176856"/>
                </a:cubicBezTo>
                <a:cubicBezTo>
                  <a:pt x="307298" y="181853"/>
                  <a:pt x="313743" y="188997"/>
                  <a:pt x="322289" y="191846"/>
                </a:cubicBezTo>
                <a:cubicBezTo>
                  <a:pt x="336706" y="196652"/>
                  <a:pt x="352269" y="196843"/>
                  <a:pt x="367259" y="199341"/>
                </a:cubicBezTo>
                <a:cubicBezTo>
                  <a:pt x="372256" y="206836"/>
                  <a:pt x="375879" y="215457"/>
                  <a:pt x="382249" y="221827"/>
                </a:cubicBezTo>
                <a:cubicBezTo>
                  <a:pt x="388618" y="228197"/>
                  <a:pt x="399107" y="229783"/>
                  <a:pt x="404734" y="236817"/>
                </a:cubicBezTo>
                <a:cubicBezTo>
                  <a:pt x="433669" y="272985"/>
                  <a:pt x="379838" y="250084"/>
                  <a:pt x="434715" y="289282"/>
                </a:cubicBezTo>
                <a:cubicBezTo>
                  <a:pt x="443097" y="295269"/>
                  <a:pt x="454702" y="294279"/>
                  <a:pt x="464695" y="296777"/>
                </a:cubicBezTo>
                <a:cubicBezTo>
                  <a:pt x="469692" y="301774"/>
                  <a:pt x="473626" y="308132"/>
                  <a:pt x="479685" y="311768"/>
                </a:cubicBezTo>
                <a:cubicBezTo>
                  <a:pt x="486459" y="315833"/>
                  <a:pt x="494908" y="316151"/>
                  <a:pt x="502170" y="319263"/>
                </a:cubicBezTo>
                <a:cubicBezTo>
                  <a:pt x="512440" y="323664"/>
                  <a:pt x="522157" y="329256"/>
                  <a:pt x="532151" y="334253"/>
                </a:cubicBezTo>
                <a:cubicBezTo>
                  <a:pt x="542144" y="346745"/>
                  <a:pt x="552533" y="358930"/>
                  <a:pt x="562131" y="371728"/>
                </a:cubicBezTo>
                <a:cubicBezTo>
                  <a:pt x="567536" y="378935"/>
                  <a:pt x="568757" y="390869"/>
                  <a:pt x="577121" y="394214"/>
                </a:cubicBezTo>
                <a:cubicBezTo>
                  <a:pt x="584457" y="397148"/>
                  <a:pt x="592112" y="389217"/>
                  <a:pt x="599607" y="386718"/>
                </a:cubicBezTo>
                <a:cubicBezTo>
                  <a:pt x="601175" y="382798"/>
                  <a:pt x="614629" y="328640"/>
                  <a:pt x="637082" y="334253"/>
                </a:cubicBezTo>
                <a:cubicBezTo>
                  <a:pt x="644747" y="336169"/>
                  <a:pt x="641465" y="349476"/>
                  <a:pt x="644577" y="356738"/>
                </a:cubicBezTo>
                <a:cubicBezTo>
                  <a:pt x="648978" y="367008"/>
                  <a:pt x="654570" y="376725"/>
                  <a:pt x="659567" y="386718"/>
                </a:cubicBezTo>
                <a:cubicBezTo>
                  <a:pt x="664564" y="376725"/>
                  <a:pt x="670634" y="367199"/>
                  <a:pt x="674557" y="356738"/>
                </a:cubicBezTo>
                <a:cubicBezTo>
                  <a:pt x="678174" y="347093"/>
                  <a:pt x="675617" y="334802"/>
                  <a:pt x="682052" y="326758"/>
                </a:cubicBezTo>
                <a:cubicBezTo>
                  <a:pt x="686988" y="320589"/>
                  <a:pt x="697043" y="321761"/>
                  <a:pt x="704538" y="319263"/>
                </a:cubicBezTo>
                <a:cubicBezTo>
                  <a:pt x="707036" y="309269"/>
                  <a:pt x="707975" y="298750"/>
                  <a:pt x="712033" y="289282"/>
                </a:cubicBezTo>
                <a:cubicBezTo>
                  <a:pt x="721046" y="268251"/>
                  <a:pt x="734605" y="261078"/>
                  <a:pt x="749508" y="244312"/>
                </a:cubicBezTo>
                <a:cubicBezTo>
                  <a:pt x="762472" y="229728"/>
                  <a:pt x="774492" y="214331"/>
                  <a:pt x="786984" y="199341"/>
                </a:cubicBezTo>
                <a:cubicBezTo>
                  <a:pt x="817155" y="229514"/>
                  <a:pt x="788748" y="195964"/>
                  <a:pt x="809469" y="244312"/>
                </a:cubicBezTo>
                <a:cubicBezTo>
                  <a:pt x="813017" y="252592"/>
                  <a:pt x="819462" y="259302"/>
                  <a:pt x="824459" y="266797"/>
                </a:cubicBezTo>
                <a:cubicBezTo>
                  <a:pt x="855275" y="235981"/>
                  <a:pt x="856186" y="233920"/>
                  <a:pt x="899410" y="199341"/>
                </a:cubicBezTo>
                <a:cubicBezTo>
                  <a:pt x="906444" y="193714"/>
                  <a:pt x="914400" y="189348"/>
                  <a:pt x="921895" y="184351"/>
                </a:cubicBezTo>
                <a:cubicBezTo>
                  <a:pt x="928752" y="174065"/>
                  <a:pt x="947004" y="143503"/>
                  <a:pt x="959370" y="139381"/>
                </a:cubicBezTo>
                <a:lnTo>
                  <a:pt x="981856" y="146876"/>
                </a:lnTo>
                <a:cubicBezTo>
                  <a:pt x="993183" y="192185"/>
                  <a:pt x="986094" y="167084"/>
                  <a:pt x="1004341" y="221827"/>
                </a:cubicBezTo>
                <a:cubicBezTo>
                  <a:pt x="1047874" y="352430"/>
                  <a:pt x="996360" y="243339"/>
                  <a:pt x="1034321" y="319263"/>
                </a:cubicBezTo>
                <a:cubicBezTo>
                  <a:pt x="1039318" y="311768"/>
                  <a:pt x="1045040" y="304708"/>
                  <a:pt x="1049311" y="296777"/>
                </a:cubicBezTo>
                <a:cubicBezTo>
                  <a:pt x="1065425" y="266850"/>
                  <a:pt x="1076941" y="220895"/>
                  <a:pt x="1109272" y="199341"/>
                </a:cubicBezTo>
                <a:cubicBezTo>
                  <a:pt x="1115845" y="194959"/>
                  <a:pt x="1124262" y="194344"/>
                  <a:pt x="1131757" y="191846"/>
                </a:cubicBezTo>
                <a:cubicBezTo>
                  <a:pt x="1185561" y="138043"/>
                  <a:pt x="1159769" y="159596"/>
                  <a:pt x="1206708" y="124391"/>
                </a:cubicBezTo>
                <a:cubicBezTo>
                  <a:pt x="1235417" y="81326"/>
                  <a:pt x="1215328" y="108275"/>
                  <a:pt x="1274164" y="49440"/>
                </a:cubicBezTo>
                <a:cubicBezTo>
                  <a:pt x="1280534" y="43071"/>
                  <a:pt x="1289615" y="40077"/>
                  <a:pt x="1296649" y="34450"/>
                </a:cubicBezTo>
                <a:cubicBezTo>
                  <a:pt x="1302167" y="30035"/>
                  <a:pt x="1306642" y="24456"/>
                  <a:pt x="1311639" y="19459"/>
                </a:cubicBezTo>
                <a:cubicBezTo>
                  <a:pt x="1319134" y="34449"/>
                  <a:pt x="1325986" y="49779"/>
                  <a:pt x="1334125" y="64430"/>
                </a:cubicBezTo>
                <a:cubicBezTo>
                  <a:pt x="1361054" y="112902"/>
                  <a:pt x="1340170" y="56454"/>
                  <a:pt x="1371600" y="131886"/>
                </a:cubicBezTo>
                <a:cubicBezTo>
                  <a:pt x="1377677" y="146471"/>
                  <a:pt x="1375417" y="165683"/>
                  <a:pt x="1386590" y="176856"/>
                </a:cubicBezTo>
                <a:cubicBezTo>
                  <a:pt x="1395598" y="185864"/>
                  <a:pt x="1411574" y="181853"/>
                  <a:pt x="1424066" y="184351"/>
                </a:cubicBezTo>
                <a:lnTo>
                  <a:pt x="1454046" y="229322"/>
                </a:lnTo>
                <a:cubicBezTo>
                  <a:pt x="1458428" y="235896"/>
                  <a:pt x="1454682" y="247887"/>
                  <a:pt x="1461541" y="251807"/>
                </a:cubicBezTo>
                <a:cubicBezTo>
                  <a:pt x="1474735" y="259347"/>
                  <a:pt x="1491521" y="256804"/>
                  <a:pt x="1506511" y="259302"/>
                </a:cubicBezTo>
                <a:cubicBezTo>
                  <a:pt x="1520790" y="302132"/>
                  <a:pt x="1502228" y="266439"/>
                  <a:pt x="1536492" y="289282"/>
                </a:cubicBezTo>
                <a:cubicBezTo>
                  <a:pt x="1545311" y="295162"/>
                  <a:pt x="1550834" y="304982"/>
                  <a:pt x="1558977" y="311768"/>
                </a:cubicBezTo>
                <a:cubicBezTo>
                  <a:pt x="1565897" y="317535"/>
                  <a:pt x="1573967" y="321761"/>
                  <a:pt x="1581462" y="326758"/>
                </a:cubicBezTo>
                <a:cubicBezTo>
                  <a:pt x="1603947" y="319263"/>
                  <a:pt x="1626128" y="310784"/>
                  <a:pt x="1648918" y="304273"/>
                </a:cubicBezTo>
                <a:cubicBezTo>
                  <a:pt x="1661167" y="300773"/>
                  <a:pt x="1675257" y="302964"/>
                  <a:pt x="1686393" y="296777"/>
                </a:cubicBezTo>
                <a:cubicBezTo>
                  <a:pt x="1698747" y="289913"/>
                  <a:pt x="1706380" y="276790"/>
                  <a:pt x="1716374" y="266797"/>
                </a:cubicBezTo>
                <a:cubicBezTo>
                  <a:pt x="1726367" y="269295"/>
                  <a:pt x="1738113" y="268111"/>
                  <a:pt x="1746354" y="274292"/>
                </a:cubicBezTo>
                <a:cubicBezTo>
                  <a:pt x="1759152" y="283891"/>
                  <a:pt x="1765800" y="299729"/>
                  <a:pt x="1776334" y="311768"/>
                </a:cubicBezTo>
                <a:cubicBezTo>
                  <a:pt x="1783314" y="319745"/>
                  <a:pt x="1792034" y="326110"/>
                  <a:pt x="1798820" y="334253"/>
                </a:cubicBezTo>
                <a:cubicBezTo>
                  <a:pt x="1851002" y="396870"/>
                  <a:pt x="1770595" y="313523"/>
                  <a:pt x="1836295" y="379223"/>
                </a:cubicBezTo>
                <a:cubicBezTo>
                  <a:pt x="1843790" y="371728"/>
                  <a:pt x="1850858" y="363780"/>
                  <a:pt x="1858780" y="356738"/>
                </a:cubicBezTo>
                <a:cubicBezTo>
                  <a:pt x="1873364" y="343774"/>
                  <a:pt x="1889953" y="333061"/>
                  <a:pt x="1903751" y="319263"/>
                </a:cubicBezTo>
                <a:cubicBezTo>
                  <a:pt x="1922530" y="300484"/>
                  <a:pt x="1939214" y="279704"/>
                  <a:pt x="1956216" y="259302"/>
                </a:cubicBezTo>
                <a:cubicBezTo>
                  <a:pt x="1978098" y="233044"/>
                  <a:pt x="1988235" y="213562"/>
                  <a:pt x="2008682" y="184351"/>
                </a:cubicBezTo>
                <a:cubicBezTo>
                  <a:pt x="2015845" y="174117"/>
                  <a:pt x="2020574" y="160991"/>
                  <a:pt x="2031167" y="154371"/>
                </a:cubicBezTo>
                <a:cubicBezTo>
                  <a:pt x="2041970" y="147619"/>
                  <a:pt x="2056151" y="149374"/>
                  <a:pt x="2068643" y="146876"/>
                </a:cubicBezTo>
                <a:cubicBezTo>
                  <a:pt x="2071141" y="156869"/>
                  <a:pt x="2072080" y="167388"/>
                  <a:pt x="2076138" y="176856"/>
                </a:cubicBezTo>
                <a:cubicBezTo>
                  <a:pt x="2083229" y="193401"/>
                  <a:pt x="2094031" y="202244"/>
                  <a:pt x="2106118" y="214332"/>
                </a:cubicBezTo>
                <a:cubicBezTo>
                  <a:pt x="2118610" y="211833"/>
                  <a:pt x="2131952" y="212010"/>
                  <a:pt x="2143593" y="206836"/>
                </a:cubicBezTo>
                <a:cubicBezTo>
                  <a:pt x="2214090" y="175504"/>
                  <a:pt x="2137558" y="195295"/>
                  <a:pt x="2196059" y="161866"/>
                </a:cubicBezTo>
                <a:cubicBezTo>
                  <a:pt x="2205003" y="156755"/>
                  <a:pt x="2216046" y="156869"/>
                  <a:pt x="2226039" y="154371"/>
                </a:cubicBezTo>
                <a:cubicBezTo>
                  <a:pt x="2246798" y="168210"/>
                  <a:pt x="2268195" y="181536"/>
                  <a:pt x="2286000" y="199341"/>
                </a:cubicBezTo>
                <a:cubicBezTo>
                  <a:pt x="2292370" y="205711"/>
                  <a:pt x="2295993" y="214332"/>
                  <a:pt x="2300990" y="221827"/>
                </a:cubicBezTo>
                <a:cubicBezTo>
                  <a:pt x="2310983" y="216830"/>
                  <a:pt x="2320191" y="209776"/>
                  <a:pt x="2330970" y="206836"/>
                </a:cubicBezTo>
                <a:cubicBezTo>
                  <a:pt x="2348014" y="202188"/>
                  <a:pt x="2366947" y="205683"/>
                  <a:pt x="2383436" y="199341"/>
                </a:cubicBezTo>
                <a:cubicBezTo>
                  <a:pt x="2400251" y="192874"/>
                  <a:pt x="2428407" y="169361"/>
                  <a:pt x="2428407" y="169361"/>
                </a:cubicBezTo>
                <a:cubicBezTo>
                  <a:pt x="2438400" y="154371"/>
                  <a:pt x="2442273" y="132448"/>
                  <a:pt x="2458387" y="124391"/>
                </a:cubicBezTo>
                <a:cubicBezTo>
                  <a:pt x="2468380" y="119394"/>
                  <a:pt x="2479275" y="115894"/>
                  <a:pt x="2488367" y="109400"/>
                </a:cubicBezTo>
                <a:cubicBezTo>
                  <a:pt x="2496992" y="103239"/>
                  <a:pt x="2502709" y="93701"/>
                  <a:pt x="2510852" y="86915"/>
                </a:cubicBezTo>
                <a:cubicBezTo>
                  <a:pt x="2517772" y="81148"/>
                  <a:pt x="2525843" y="76922"/>
                  <a:pt x="2533338" y="71925"/>
                </a:cubicBezTo>
                <a:cubicBezTo>
                  <a:pt x="2540833" y="56935"/>
                  <a:pt x="2541452" y="35578"/>
                  <a:pt x="2555823" y="26955"/>
                </a:cubicBezTo>
                <a:cubicBezTo>
                  <a:pt x="2563547" y="22320"/>
                  <a:pt x="2566785" y="41383"/>
                  <a:pt x="2570813" y="49440"/>
                </a:cubicBezTo>
                <a:cubicBezTo>
                  <a:pt x="2605164" y="118142"/>
                  <a:pt x="2564061" y="57926"/>
                  <a:pt x="2608289" y="116896"/>
                </a:cubicBezTo>
                <a:cubicBezTo>
                  <a:pt x="2611199" y="125626"/>
                  <a:pt x="2619877" y="158234"/>
                  <a:pt x="2630774" y="161866"/>
                </a:cubicBezTo>
                <a:cubicBezTo>
                  <a:pt x="2635480" y="163435"/>
                  <a:pt x="2676245" y="149207"/>
                  <a:pt x="2683239" y="146876"/>
                </a:cubicBezTo>
                <a:cubicBezTo>
                  <a:pt x="2703226" y="166863"/>
                  <a:pt x="2720588" y="189876"/>
                  <a:pt x="2743200" y="206836"/>
                </a:cubicBezTo>
                <a:cubicBezTo>
                  <a:pt x="2753193" y="214331"/>
                  <a:pt x="2763695" y="221192"/>
                  <a:pt x="2773180" y="229322"/>
                </a:cubicBezTo>
                <a:cubicBezTo>
                  <a:pt x="2808906" y="259945"/>
                  <a:pt x="2779906" y="246554"/>
                  <a:pt x="2818151" y="259302"/>
                </a:cubicBezTo>
                <a:cubicBezTo>
                  <a:pt x="2830643" y="249309"/>
                  <a:pt x="2843587" y="239856"/>
                  <a:pt x="2855626" y="229322"/>
                </a:cubicBezTo>
                <a:cubicBezTo>
                  <a:pt x="2863603" y="222342"/>
                  <a:pt x="2869291" y="212716"/>
                  <a:pt x="2878111" y="206836"/>
                </a:cubicBezTo>
                <a:cubicBezTo>
                  <a:pt x="2884685" y="202453"/>
                  <a:pt x="2893102" y="201839"/>
                  <a:pt x="2900597" y="199341"/>
                </a:cubicBezTo>
                <a:cubicBezTo>
                  <a:pt x="2908092" y="206836"/>
                  <a:pt x="2917823" y="212624"/>
                  <a:pt x="2923082" y="221827"/>
                </a:cubicBezTo>
                <a:cubicBezTo>
                  <a:pt x="2928193" y="230771"/>
                  <a:pt x="2920805" y="248550"/>
                  <a:pt x="2930577" y="251807"/>
                </a:cubicBezTo>
                <a:cubicBezTo>
                  <a:pt x="2939123" y="254656"/>
                  <a:pt x="2938647" y="235089"/>
                  <a:pt x="2945567" y="229322"/>
                </a:cubicBezTo>
                <a:cubicBezTo>
                  <a:pt x="2954151" y="222169"/>
                  <a:pt x="2965554" y="219329"/>
                  <a:pt x="2975548" y="214332"/>
                </a:cubicBezTo>
                <a:cubicBezTo>
                  <a:pt x="2978046" y="206837"/>
                  <a:pt x="2978661" y="198420"/>
                  <a:pt x="2983043" y="191846"/>
                </a:cubicBezTo>
                <a:cubicBezTo>
                  <a:pt x="3001780" y="163740"/>
                  <a:pt x="3020711" y="164251"/>
                  <a:pt x="3050498" y="146876"/>
                </a:cubicBezTo>
                <a:cubicBezTo>
                  <a:pt x="3091181" y="123144"/>
                  <a:pt x="3086718" y="125647"/>
                  <a:pt x="3110459" y="101905"/>
                </a:cubicBezTo>
                <a:cubicBezTo>
                  <a:pt x="3133396" y="107639"/>
                  <a:pt x="3145671" y="107137"/>
                  <a:pt x="3162925" y="124391"/>
                </a:cubicBezTo>
                <a:cubicBezTo>
                  <a:pt x="3171758" y="133224"/>
                  <a:pt x="3176074" y="146072"/>
                  <a:pt x="3185410" y="154371"/>
                </a:cubicBezTo>
                <a:cubicBezTo>
                  <a:pt x="3198875" y="166340"/>
                  <a:pt x="3217641" y="171612"/>
                  <a:pt x="3230380" y="184351"/>
                </a:cubicBezTo>
                <a:cubicBezTo>
                  <a:pt x="3259236" y="213206"/>
                  <a:pt x="3244047" y="200956"/>
                  <a:pt x="3275351" y="221827"/>
                </a:cubicBezTo>
                <a:cubicBezTo>
                  <a:pt x="3280348" y="231820"/>
                  <a:pt x="3284798" y="242106"/>
                  <a:pt x="3290341" y="251807"/>
                </a:cubicBezTo>
                <a:cubicBezTo>
                  <a:pt x="3294810" y="259628"/>
                  <a:pt x="3296323" y="274292"/>
                  <a:pt x="3305331" y="274292"/>
                </a:cubicBezTo>
                <a:cubicBezTo>
                  <a:pt x="3314339" y="274292"/>
                  <a:pt x="3315852" y="259628"/>
                  <a:pt x="3320321" y="251807"/>
                </a:cubicBezTo>
                <a:cubicBezTo>
                  <a:pt x="3342113" y="213671"/>
                  <a:pt x="3322400" y="226130"/>
                  <a:pt x="3357797" y="214332"/>
                </a:cubicBezTo>
                <a:cubicBezTo>
                  <a:pt x="3362794" y="204338"/>
                  <a:pt x="3365634" y="192935"/>
                  <a:pt x="3372787" y="184351"/>
                </a:cubicBezTo>
                <a:cubicBezTo>
                  <a:pt x="3378554" y="177431"/>
                  <a:pt x="3390275" y="176856"/>
                  <a:pt x="3395272" y="169361"/>
                </a:cubicBezTo>
                <a:cubicBezTo>
                  <a:pt x="3400986" y="160790"/>
                  <a:pt x="3397053" y="147952"/>
                  <a:pt x="3402767" y="139381"/>
                </a:cubicBezTo>
                <a:cubicBezTo>
                  <a:pt x="3407764" y="131886"/>
                  <a:pt x="3418218" y="130018"/>
                  <a:pt x="3425252" y="124391"/>
                </a:cubicBezTo>
                <a:cubicBezTo>
                  <a:pt x="3454648" y="100874"/>
                  <a:pt x="3423680" y="114921"/>
                  <a:pt x="3462728" y="101905"/>
                </a:cubicBezTo>
                <a:cubicBezTo>
                  <a:pt x="3468550" y="97538"/>
                  <a:pt x="3500133" y="68913"/>
                  <a:pt x="3515193" y="71925"/>
                </a:cubicBezTo>
                <a:cubicBezTo>
                  <a:pt x="3522122" y="73311"/>
                  <a:pt x="3525187" y="81918"/>
                  <a:pt x="3530184" y="86915"/>
                </a:cubicBezTo>
                <a:cubicBezTo>
                  <a:pt x="3537679" y="81918"/>
                  <a:pt x="3547672" y="79420"/>
                  <a:pt x="3552669" y="71925"/>
                </a:cubicBezTo>
                <a:cubicBezTo>
                  <a:pt x="3558383" y="63354"/>
                  <a:pt x="3557929" y="52001"/>
                  <a:pt x="3560164" y="41945"/>
                </a:cubicBezTo>
                <a:cubicBezTo>
                  <a:pt x="3562928" y="29509"/>
                  <a:pt x="3560016" y="14661"/>
                  <a:pt x="3567659" y="4469"/>
                </a:cubicBezTo>
                <a:cubicBezTo>
                  <a:pt x="3571011" y="0"/>
                  <a:pt x="3577652" y="9466"/>
                  <a:pt x="3582649" y="11964"/>
                </a:cubicBezTo>
              </a:path>
            </a:pathLst>
          </a:custGeom>
          <a:ln w="12700">
            <a:solidFill>
              <a:srgbClr val="0000CC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477000" y="5715000"/>
            <a:ext cx="276225" cy="211455"/>
          </a:xfrm>
          <a:prstGeom prst="rect">
            <a:avLst/>
          </a:prstGeom>
        </p:spPr>
      </p:pic>
      <p:pic>
        <p:nvPicPr>
          <p:cNvPr id="33" name="Picture 32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6477000" y="4724400"/>
            <a:ext cx="297180" cy="211455"/>
          </a:xfrm>
          <a:prstGeom prst="rect">
            <a:avLst/>
          </a:prstGeom>
        </p:spPr>
      </p:pic>
      <p:pic>
        <p:nvPicPr>
          <p:cNvPr id="35" name="Picture 34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419350" y="4815840"/>
            <a:ext cx="247650" cy="213360"/>
          </a:xfrm>
          <a:prstGeom prst="rect">
            <a:avLst/>
          </a:prstGeom>
        </p:spPr>
      </p:pic>
      <p:sp>
        <p:nvSpPr>
          <p:cNvPr id="36" name="Freeform 35"/>
          <p:cNvSpPr/>
          <p:nvPr/>
        </p:nvSpPr>
        <p:spPr>
          <a:xfrm>
            <a:off x="5801193" y="5557603"/>
            <a:ext cx="524656" cy="179882"/>
          </a:xfrm>
          <a:custGeom>
            <a:avLst/>
            <a:gdLst>
              <a:gd name="connsiteX0" fmla="*/ 524656 w 524656"/>
              <a:gd name="connsiteY0" fmla="*/ 179882 h 179882"/>
              <a:gd name="connsiteX1" fmla="*/ 517161 w 524656"/>
              <a:gd name="connsiteY1" fmla="*/ 149902 h 179882"/>
              <a:gd name="connsiteX2" fmla="*/ 509666 w 524656"/>
              <a:gd name="connsiteY2" fmla="*/ 127417 h 179882"/>
              <a:gd name="connsiteX3" fmla="*/ 494676 w 524656"/>
              <a:gd name="connsiteY3" fmla="*/ 149902 h 179882"/>
              <a:gd name="connsiteX4" fmla="*/ 427220 w 524656"/>
              <a:gd name="connsiteY4" fmla="*/ 164892 h 179882"/>
              <a:gd name="connsiteX5" fmla="*/ 412230 w 524656"/>
              <a:gd name="connsiteY5" fmla="*/ 142407 h 179882"/>
              <a:gd name="connsiteX6" fmla="*/ 382250 w 524656"/>
              <a:gd name="connsiteY6" fmla="*/ 149902 h 179882"/>
              <a:gd name="connsiteX7" fmla="*/ 322289 w 524656"/>
              <a:gd name="connsiteY7" fmla="*/ 157397 h 179882"/>
              <a:gd name="connsiteX8" fmla="*/ 262328 w 524656"/>
              <a:gd name="connsiteY8" fmla="*/ 149902 h 179882"/>
              <a:gd name="connsiteX9" fmla="*/ 209863 w 524656"/>
              <a:gd name="connsiteY9" fmla="*/ 97436 h 179882"/>
              <a:gd name="connsiteX10" fmla="*/ 142407 w 524656"/>
              <a:gd name="connsiteY10" fmla="*/ 74951 h 179882"/>
              <a:gd name="connsiteX11" fmla="*/ 97437 w 524656"/>
              <a:gd name="connsiteY11" fmla="*/ 37476 h 179882"/>
              <a:gd name="connsiteX12" fmla="*/ 82446 w 524656"/>
              <a:gd name="connsiteY12" fmla="*/ 52466 h 179882"/>
              <a:gd name="connsiteX13" fmla="*/ 59961 w 524656"/>
              <a:gd name="connsiteY13" fmla="*/ 44971 h 179882"/>
              <a:gd name="connsiteX14" fmla="*/ 29981 w 524656"/>
              <a:gd name="connsiteY14" fmla="*/ 7495 h 179882"/>
              <a:gd name="connsiteX15" fmla="*/ 0 w 524656"/>
              <a:gd name="connsiteY15" fmla="*/ 0 h 17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4656" h="179882">
                <a:moveTo>
                  <a:pt x="524656" y="179882"/>
                </a:moveTo>
                <a:cubicBezTo>
                  <a:pt x="522158" y="169889"/>
                  <a:pt x="519991" y="159807"/>
                  <a:pt x="517161" y="149902"/>
                </a:cubicBezTo>
                <a:cubicBezTo>
                  <a:pt x="514991" y="142306"/>
                  <a:pt x="517566" y="127417"/>
                  <a:pt x="509666" y="127417"/>
                </a:cubicBezTo>
                <a:cubicBezTo>
                  <a:pt x="500658" y="127417"/>
                  <a:pt x="501710" y="144275"/>
                  <a:pt x="494676" y="149902"/>
                </a:cubicBezTo>
                <a:cubicBezTo>
                  <a:pt x="484965" y="157671"/>
                  <a:pt x="427680" y="164815"/>
                  <a:pt x="427220" y="164892"/>
                </a:cubicBezTo>
                <a:cubicBezTo>
                  <a:pt x="422223" y="157397"/>
                  <a:pt x="420776" y="145256"/>
                  <a:pt x="412230" y="142407"/>
                </a:cubicBezTo>
                <a:cubicBezTo>
                  <a:pt x="402458" y="139150"/>
                  <a:pt x="392411" y="148209"/>
                  <a:pt x="382250" y="149902"/>
                </a:cubicBezTo>
                <a:cubicBezTo>
                  <a:pt x="362382" y="153213"/>
                  <a:pt x="342276" y="154899"/>
                  <a:pt x="322289" y="157397"/>
                </a:cubicBezTo>
                <a:cubicBezTo>
                  <a:pt x="302302" y="154899"/>
                  <a:pt x="280101" y="159381"/>
                  <a:pt x="262328" y="149902"/>
                </a:cubicBezTo>
                <a:cubicBezTo>
                  <a:pt x="240505" y="138263"/>
                  <a:pt x="232827" y="106621"/>
                  <a:pt x="209863" y="97436"/>
                </a:cubicBezTo>
                <a:cubicBezTo>
                  <a:pt x="162823" y="78620"/>
                  <a:pt x="185440" y="85709"/>
                  <a:pt x="142407" y="74951"/>
                </a:cubicBezTo>
                <a:cubicBezTo>
                  <a:pt x="131442" y="58503"/>
                  <a:pt x="122795" y="37476"/>
                  <a:pt x="97437" y="37476"/>
                </a:cubicBezTo>
                <a:cubicBezTo>
                  <a:pt x="90370" y="37476"/>
                  <a:pt x="87443" y="47469"/>
                  <a:pt x="82446" y="52466"/>
                </a:cubicBezTo>
                <a:cubicBezTo>
                  <a:pt x="74951" y="49968"/>
                  <a:pt x="65547" y="50557"/>
                  <a:pt x="59961" y="44971"/>
                </a:cubicBezTo>
                <a:cubicBezTo>
                  <a:pt x="24035" y="9045"/>
                  <a:pt x="88209" y="32450"/>
                  <a:pt x="29981" y="7495"/>
                </a:cubicBezTo>
                <a:cubicBezTo>
                  <a:pt x="20513" y="3437"/>
                  <a:pt x="0" y="0"/>
                  <a:pt x="0" y="0"/>
                </a:cubicBezTo>
              </a:path>
            </a:pathLst>
          </a:custGeom>
          <a:ln w="12700">
            <a:solidFill>
              <a:srgbClr val="C00000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438400" y="4343400"/>
            <a:ext cx="226695" cy="213360"/>
          </a:xfrm>
          <a:prstGeom prst="rect">
            <a:avLst/>
          </a:prstGeom>
        </p:spPr>
      </p:pic>
      <p:sp>
        <p:nvSpPr>
          <p:cNvPr id="42" name="Freeform 41"/>
          <p:cNvSpPr/>
          <p:nvPr/>
        </p:nvSpPr>
        <p:spPr>
          <a:xfrm rot="10404914">
            <a:off x="2751784" y="4449089"/>
            <a:ext cx="524656" cy="179882"/>
          </a:xfrm>
          <a:custGeom>
            <a:avLst/>
            <a:gdLst>
              <a:gd name="connsiteX0" fmla="*/ 524656 w 524656"/>
              <a:gd name="connsiteY0" fmla="*/ 179882 h 179882"/>
              <a:gd name="connsiteX1" fmla="*/ 517161 w 524656"/>
              <a:gd name="connsiteY1" fmla="*/ 149902 h 179882"/>
              <a:gd name="connsiteX2" fmla="*/ 509666 w 524656"/>
              <a:gd name="connsiteY2" fmla="*/ 127417 h 179882"/>
              <a:gd name="connsiteX3" fmla="*/ 494676 w 524656"/>
              <a:gd name="connsiteY3" fmla="*/ 149902 h 179882"/>
              <a:gd name="connsiteX4" fmla="*/ 427220 w 524656"/>
              <a:gd name="connsiteY4" fmla="*/ 164892 h 179882"/>
              <a:gd name="connsiteX5" fmla="*/ 412230 w 524656"/>
              <a:gd name="connsiteY5" fmla="*/ 142407 h 179882"/>
              <a:gd name="connsiteX6" fmla="*/ 382250 w 524656"/>
              <a:gd name="connsiteY6" fmla="*/ 149902 h 179882"/>
              <a:gd name="connsiteX7" fmla="*/ 322289 w 524656"/>
              <a:gd name="connsiteY7" fmla="*/ 157397 h 179882"/>
              <a:gd name="connsiteX8" fmla="*/ 262328 w 524656"/>
              <a:gd name="connsiteY8" fmla="*/ 149902 h 179882"/>
              <a:gd name="connsiteX9" fmla="*/ 209863 w 524656"/>
              <a:gd name="connsiteY9" fmla="*/ 97436 h 179882"/>
              <a:gd name="connsiteX10" fmla="*/ 142407 w 524656"/>
              <a:gd name="connsiteY10" fmla="*/ 74951 h 179882"/>
              <a:gd name="connsiteX11" fmla="*/ 97437 w 524656"/>
              <a:gd name="connsiteY11" fmla="*/ 37476 h 179882"/>
              <a:gd name="connsiteX12" fmla="*/ 82446 w 524656"/>
              <a:gd name="connsiteY12" fmla="*/ 52466 h 179882"/>
              <a:gd name="connsiteX13" fmla="*/ 59961 w 524656"/>
              <a:gd name="connsiteY13" fmla="*/ 44971 h 179882"/>
              <a:gd name="connsiteX14" fmla="*/ 29981 w 524656"/>
              <a:gd name="connsiteY14" fmla="*/ 7495 h 179882"/>
              <a:gd name="connsiteX15" fmla="*/ 0 w 524656"/>
              <a:gd name="connsiteY15" fmla="*/ 0 h 17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4656" h="179882">
                <a:moveTo>
                  <a:pt x="524656" y="179882"/>
                </a:moveTo>
                <a:cubicBezTo>
                  <a:pt x="522158" y="169889"/>
                  <a:pt x="519991" y="159807"/>
                  <a:pt x="517161" y="149902"/>
                </a:cubicBezTo>
                <a:cubicBezTo>
                  <a:pt x="514991" y="142306"/>
                  <a:pt x="517566" y="127417"/>
                  <a:pt x="509666" y="127417"/>
                </a:cubicBezTo>
                <a:cubicBezTo>
                  <a:pt x="500658" y="127417"/>
                  <a:pt x="501710" y="144275"/>
                  <a:pt x="494676" y="149902"/>
                </a:cubicBezTo>
                <a:cubicBezTo>
                  <a:pt x="484965" y="157671"/>
                  <a:pt x="427680" y="164815"/>
                  <a:pt x="427220" y="164892"/>
                </a:cubicBezTo>
                <a:cubicBezTo>
                  <a:pt x="422223" y="157397"/>
                  <a:pt x="420776" y="145256"/>
                  <a:pt x="412230" y="142407"/>
                </a:cubicBezTo>
                <a:cubicBezTo>
                  <a:pt x="402458" y="139150"/>
                  <a:pt x="392411" y="148209"/>
                  <a:pt x="382250" y="149902"/>
                </a:cubicBezTo>
                <a:cubicBezTo>
                  <a:pt x="362382" y="153213"/>
                  <a:pt x="342276" y="154899"/>
                  <a:pt x="322289" y="157397"/>
                </a:cubicBezTo>
                <a:cubicBezTo>
                  <a:pt x="302302" y="154899"/>
                  <a:pt x="280101" y="159381"/>
                  <a:pt x="262328" y="149902"/>
                </a:cubicBezTo>
                <a:cubicBezTo>
                  <a:pt x="240505" y="138263"/>
                  <a:pt x="232827" y="106621"/>
                  <a:pt x="209863" y="97436"/>
                </a:cubicBezTo>
                <a:cubicBezTo>
                  <a:pt x="162823" y="78620"/>
                  <a:pt x="185440" y="85709"/>
                  <a:pt x="142407" y="74951"/>
                </a:cubicBezTo>
                <a:cubicBezTo>
                  <a:pt x="131442" y="58503"/>
                  <a:pt x="122795" y="37476"/>
                  <a:pt x="97437" y="37476"/>
                </a:cubicBezTo>
                <a:cubicBezTo>
                  <a:pt x="90370" y="37476"/>
                  <a:pt x="87443" y="47469"/>
                  <a:pt x="82446" y="52466"/>
                </a:cubicBezTo>
                <a:cubicBezTo>
                  <a:pt x="74951" y="49968"/>
                  <a:pt x="65547" y="50557"/>
                  <a:pt x="59961" y="44971"/>
                </a:cubicBezTo>
                <a:cubicBezTo>
                  <a:pt x="24035" y="9045"/>
                  <a:pt x="88209" y="32450"/>
                  <a:pt x="29981" y="7495"/>
                </a:cubicBezTo>
                <a:cubicBezTo>
                  <a:pt x="20513" y="3437"/>
                  <a:pt x="0" y="0"/>
                  <a:pt x="0" y="0"/>
                </a:cubicBezTo>
              </a:path>
            </a:pathLst>
          </a:custGeom>
          <a:ln w="12700">
            <a:solidFill>
              <a:srgbClr val="C00000"/>
            </a:solidFill>
            <a:prstDash val="soli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1000" y="36576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Cretan case: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" y="1524000"/>
            <a:ext cx="8229600" cy="18288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Uniqueness: Sketch of Argument</a:t>
            </a:r>
            <a:endParaRPr lang="en-US" dirty="0"/>
          </a:p>
        </p:txBody>
      </p:sp>
      <p:pic>
        <p:nvPicPr>
          <p:cNvPr id="17" name="Picture 16" descr="uniquen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4520" y="1295402"/>
            <a:ext cx="5394960" cy="37490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487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Conversion cannot cause a jump because</a:t>
            </a:r>
          </a:p>
          <a:p>
            <a:pPr lvl="1"/>
            <a:r>
              <a:rPr lang="en-US" dirty="0" smtClean="0"/>
              <a:t>Brownian martingales are continuous</a:t>
            </a:r>
          </a:p>
          <a:p>
            <a:pPr lvl="1"/>
            <a:r>
              <a:rPr lang="en-US" dirty="0" smtClean="0"/>
              <a:t>Stock price adjusts to anticipate the effect of conversion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Conditions</a:t>
            </a:r>
            <a:endParaRPr lang="en-US" dirty="0"/>
          </a:p>
        </p:txBody>
      </p:sp>
      <p:pic>
        <p:nvPicPr>
          <p:cNvPr id="11" name="Picture 1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90576" y="1752600"/>
            <a:ext cx="7562850" cy="1150620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836294" y="3733800"/>
            <a:ext cx="5238750" cy="80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Uniqueness</a:t>
            </a:r>
            <a:endParaRPr lang="en-US" dirty="0"/>
          </a:p>
        </p:txBody>
      </p:sp>
      <p:pic>
        <p:nvPicPr>
          <p:cNvPr id="17" name="Picture 1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740094" y="1752600"/>
            <a:ext cx="7292340" cy="16459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1600200"/>
            <a:ext cx="7696200" cy="20574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Counterexample:  Dropping Free-Range Condition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749295" y="4572000"/>
            <a:ext cx="3594181" cy="0"/>
          </a:xfrm>
          <a:prstGeom prst="line">
            <a:avLst/>
          </a:prstGeom>
          <a:ln w="127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43200" y="2133600"/>
            <a:ext cx="0" cy="2428038"/>
          </a:xfrm>
          <a:prstGeom prst="line">
            <a:avLst/>
          </a:prstGeom>
          <a:ln w="127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43200" y="3657600"/>
            <a:ext cx="359418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2743200" y="3336652"/>
            <a:ext cx="3582649" cy="397148"/>
          </a:xfrm>
          <a:custGeom>
            <a:avLst/>
            <a:gdLst>
              <a:gd name="connsiteX0" fmla="*/ 0 w 3582649"/>
              <a:gd name="connsiteY0" fmla="*/ 49440 h 397148"/>
              <a:gd name="connsiteX1" fmla="*/ 44970 w 3582649"/>
              <a:gd name="connsiteY1" fmla="*/ 131886 h 397148"/>
              <a:gd name="connsiteX2" fmla="*/ 67456 w 3582649"/>
              <a:gd name="connsiteY2" fmla="*/ 116896 h 397148"/>
              <a:gd name="connsiteX3" fmla="*/ 74951 w 3582649"/>
              <a:gd name="connsiteY3" fmla="*/ 86915 h 397148"/>
              <a:gd name="connsiteX4" fmla="*/ 104931 w 3582649"/>
              <a:gd name="connsiteY4" fmla="*/ 64430 h 397148"/>
              <a:gd name="connsiteX5" fmla="*/ 149902 w 3582649"/>
              <a:gd name="connsiteY5" fmla="*/ 86915 h 397148"/>
              <a:gd name="connsiteX6" fmla="*/ 172387 w 3582649"/>
              <a:gd name="connsiteY6" fmla="*/ 109400 h 397148"/>
              <a:gd name="connsiteX7" fmla="*/ 239843 w 3582649"/>
              <a:gd name="connsiteY7" fmla="*/ 116896 h 397148"/>
              <a:gd name="connsiteX8" fmla="*/ 299803 w 3582649"/>
              <a:gd name="connsiteY8" fmla="*/ 176856 h 397148"/>
              <a:gd name="connsiteX9" fmla="*/ 322289 w 3582649"/>
              <a:gd name="connsiteY9" fmla="*/ 191846 h 397148"/>
              <a:gd name="connsiteX10" fmla="*/ 367259 w 3582649"/>
              <a:gd name="connsiteY10" fmla="*/ 199341 h 397148"/>
              <a:gd name="connsiteX11" fmla="*/ 382249 w 3582649"/>
              <a:gd name="connsiteY11" fmla="*/ 221827 h 397148"/>
              <a:gd name="connsiteX12" fmla="*/ 404734 w 3582649"/>
              <a:gd name="connsiteY12" fmla="*/ 236817 h 397148"/>
              <a:gd name="connsiteX13" fmla="*/ 434715 w 3582649"/>
              <a:gd name="connsiteY13" fmla="*/ 289282 h 397148"/>
              <a:gd name="connsiteX14" fmla="*/ 464695 w 3582649"/>
              <a:gd name="connsiteY14" fmla="*/ 296777 h 397148"/>
              <a:gd name="connsiteX15" fmla="*/ 479685 w 3582649"/>
              <a:gd name="connsiteY15" fmla="*/ 311768 h 397148"/>
              <a:gd name="connsiteX16" fmla="*/ 502170 w 3582649"/>
              <a:gd name="connsiteY16" fmla="*/ 319263 h 397148"/>
              <a:gd name="connsiteX17" fmla="*/ 532151 w 3582649"/>
              <a:gd name="connsiteY17" fmla="*/ 334253 h 397148"/>
              <a:gd name="connsiteX18" fmla="*/ 562131 w 3582649"/>
              <a:gd name="connsiteY18" fmla="*/ 371728 h 397148"/>
              <a:gd name="connsiteX19" fmla="*/ 577121 w 3582649"/>
              <a:gd name="connsiteY19" fmla="*/ 394214 h 397148"/>
              <a:gd name="connsiteX20" fmla="*/ 599607 w 3582649"/>
              <a:gd name="connsiteY20" fmla="*/ 386718 h 397148"/>
              <a:gd name="connsiteX21" fmla="*/ 637082 w 3582649"/>
              <a:gd name="connsiteY21" fmla="*/ 334253 h 397148"/>
              <a:gd name="connsiteX22" fmla="*/ 644577 w 3582649"/>
              <a:gd name="connsiteY22" fmla="*/ 356738 h 397148"/>
              <a:gd name="connsiteX23" fmla="*/ 659567 w 3582649"/>
              <a:gd name="connsiteY23" fmla="*/ 386718 h 397148"/>
              <a:gd name="connsiteX24" fmla="*/ 674557 w 3582649"/>
              <a:gd name="connsiteY24" fmla="*/ 356738 h 397148"/>
              <a:gd name="connsiteX25" fmla="*/ 682052 w 3582649"/>
              <a:gd name="connsiteY25" fmla="*/ 326758 h 397148"/>
              <a:gd name="connsiteX26" fmla="*/ 704538 w 3582649"/>
              <a:gd name="connsiteY26" fmla="*/ 319263 h 397148"/>
              <a:gd name="connsiteX27" fmla="*/ 712033 w 3582649"/>
              <a:gd name="connsiteY27" fmla="*/ 289282 h 397148"/>
              <a:gd name="connsiteX28" fmla="*/ 749508 w 3582649"/>
              <a:gd name="connsiteY28" fmla="*/ 244312 h 397148"/>
              <a:gd name="connsiteX29" fmla="*/ 786984 w 3582649"/>
              <a:gd name="connsiteY29" fmla="*/ 199341 h 397148"/>
              <a:gd name="connsiteX30" fmla="*/ 809469 w 3582649"/>
              <a:gd name="connsiteY30" fmla="*/ 244312 h 397148"/>
              <a:gd name="connsiteX31" fmla="*/ 824459 w 3582649"/>
              <a:gd name="connsiteY31" fmla="*/ 266797 h 397148"/>
              <a:gd name="connsiteX32" fmla="*/ 899410 w 3582649"/>
              <a:gd name="connsiteY32" fmla="*/ 199341 h 397148"/>
              <a:gd name="connsiteX33" fmla="*/ 921895 w 3582649"/>
              <a:gd name="connsiteY33" fmla="*/ 184351 h 397148"/>
              <a:gd name="connsiteX34" fmla="*/ 959370 w 3582649"/>
              <a:gd name="connsiteY34" fmla="*/ 139381 h 397148"/>
              <a:gd name="connsiteX35" fmla="*/ 981856 w 3582649"/>
              <a:gd name="connsiteY35" fmla="*/ 146876 h 397148"/>
              <a:gd name="connsiteX36" fmla="*/ 1004341 w 3582649"/>
              <a:gd name="connsiteY36" fmla="*/ 221827 h 397148"/>
              <a:gd name="connsiteX37" fmla="*/ 1034321 w 3582649"/>
              <a:gd name="connsiteY37" fmla="*/ 319263 h 397148"/>
              <a:gd name="connsiteX38" fmla="*/ 1049311 w 3582649"/>
              <a:gd name="connsiteY38" fmla="*/ 296777 h 397148"/>
              <a:gd name="connsiteX39" fmla="*/ 1109272 w 3582649"/>
              <a:gd name="connsiteY39" fmla="*/ 199341 h 397148"/>
              <a:gd name="connsiteX40" fmla="*/ 1131757 w 3582649"/>
              <a:gd name="connsiteY40" fmla="*/ 191846 h 397148"/>
              <a:gd name="connsiteX41" fmla="*/ 1206708 w 3582649"/>
              <a:gd name="connsiteY41" fmla="*/ 124391 h 397148"/>
              <a:gd name="connsiteX42" fmla="*/ 1274164 w 3582649"/>
              <a:gd name="connsiteY42" fmla="*/ 49440 h 397148"/>
              <a:gd name="connsiteX43" fmla="*/ 1296649 w 3582649"/>
              <a:gd name="connsiteY43" fmla="*/ 34450 h 397148"/>
              <a:gd name="connsiteX44" fmla="*/ 1311639 w 3582649"/>
              <a:gd name="connsiteY44" fmla="*/ 19459 h 397148"/>
              <a:gd name="connsiteX45" fmla="*/ 1334125 w 3582649"/>
              <a:gd name="connsiteY45" fmla="*/ 64430 h 397148"/>
              <a:gd name="connsiteX46" fmla="*/ 1371600 w 3582649"/>
              <a:gd name="connsiteY46" fmla="*/ 131886 h 397148"/>
              <a:gd name="connsiteX47" fmla="*/ 1386590 w 3582649"/>
              <a:gd name="connsiteY47" fmla="*/ 176856 h 397148"/>
              <a:gd name="connsiteX48" fmla="*/ 1424066 w 3582649"/>
              <a:gd name="connsiteY48" fmla="*/ 184351 h 397148"/>
              <a:gd name="connsiteX49" fmla="*/ 1454046 w 3582649"/>
              <a:gd name="connsiteY49" fmla="*/ 229322 h 397148"/>
              <a:gd name="connsiteX50" fmla="*/ 1461541 w 3582649"/>
              <a:gd name="connsiteY50" fmla="*/ 251807 h 397148"/>
              <a:gd name="connsiteX51" fmla="*/ 1506511 w 3582649"/>
              <a:gd name="connsiteY51" fmla="*/ 259302 h 397148"/>
              <a:gd name="connsiteX52" fmla="*/ 1536492 w 3582649"/>
              <a:gd name="connsiteY52" fmla="*/ 289282 h 397148"/>
              <a:gd name="connsiteX53" fmla="*/ 1558977 w 3582649"/>
              <a:gd name="connsiteY53" fmla="*/ 311768 h 397148"/>
              <a:gd name="connsiteX54" fmla="*/ 1581462 w 3582649"/>
              <a:gd name="connsiteY54" fmla="*/ 326758 h 397148"/>
              <a:gd name="connsiteX55" fmla="*/ 1648918 w 3582649"/>
              <a:gd name="connsiteY55" fmla="*/ 304273 h 397148"/>
              <a:gd name="connsiteX56" fmla="*/ 1686393 w 3582649"/>
              <a:gd name="connsiteY56" fmla="*/ 296777 h 397148"/>
              <a:gd name="connsiteX57" fmla="*/ 1716374 w 3582649"/>
              <a:gd name="connsiteY57" fmla="*/ 266797 h 397148"/>
              <a:gd name="connsiteX58" fmla="*/ 1746354 w 3582649"/>
              <a:gd name="connsiteY58" fmla="*/ 274292 h 397148"/>
              <a:gd name="connsiteX59" fmla="*/ 1776334 w 3582649"/>
              <a:gd name="connsiteY59" fmla="*/ 311768 h 397148"/>
              <a:gd name="connsiteX60" fmla="*/ 1798820 w 3582649"/>
              <a:gd name="connsiteY60" fmla="*/ 334253 h 397148"/>
              <a:gd name="connsiteX61" fmla="*/ 1836295 w 3582649"/>
              <a:gd name="connsiteY61" fmla="*/ 379223 h 397148"/>
              <a:gd name="connsiteX62" fmla="*/ 1858780 w 3582649"/>
              <a:gd name="connsiteY62" fmla="*/ 356738 h 397148"/>
              <a:gd name="connsiteX63" fmla="*/ 1903751 w 3582649"/>
              <a:gd name="connsiteY63" fmla="*/ 319263 h 397148"/>
              <a:gd name="connsiteX64" fmla="*/ 1956216 w 3582649"/>
              <a:gd name="connsiteY64" fmla="*/ 259302 h 397148"/>
              <a:gd name="connsiteX65" fmla="*/ 2008682 w 3582649"/>
              <a:gd name="connsiteY65" fmla="*/ 184351 h 397148"/>
              <a:gd name="connsiteX66" fmla="*/ 2031167 w 3582649"/>
              <a:gd name="connsiteY66" fmla="*/ 154371 h 397148"/>
              <a:gd name="connsiteX67" fmla="*/ 2068643 w 3582649"/>
              <a:gd name="connsiteY67" fmla="*/ 146876 h 397148"/>
              <a:gd name="connsiteX68" fmla="*/ 2076138 w 3582649"/>
              <a:gd name="connsiteY68" fmla="*/ 176856 h 397148"/>
              <a:gd name="connsiteX69" fmla="*/ 2106118 w 3582649"/>
              <a:gd name="connsiteY69" fmla="*/ 214332 h 397148"/>
              <a:gd name="connsiteX70" fmla="*/ 2143593 w 3582649"/>
              <a:gd name="connsiteY70" fmla="*/ 206836 h 397148"/>
              <a:gd name="connsiteX71" fmla="*/ 2196059 w 3582649"/>
              <a:gd name="connsiteY71" fmla="*/ 161866 h 397148"/>
              <a:gd name="connsiteX72" fmla="*/ 2226039 w 3582649"/>
              <a:gd name="connsiteY72" fmla="*/ 154371 h 397148"/>
              <a:gd name="connsiteX73" fmla="*/ 2286000 w 3582649"/>
              <a:gd name="connsiteY73" fmla="*/ 199341 h 397148"/>
              <a:gd name="connsiteX74" fmla="*/ 2300990 w 3582649"/>
              <a:gd name="connsiteY74" fmla="*/ 221827 h 397148"/>
              <a:gd name="connsiteX75" fmla="*/ 2330970 w 3582649"/>
              <a:gd name="connsiteY75" fmla="*/ 206836 h 397148"/>
              <a:gd name="connsiteX76" fmla="*/ 2383436 w 3582649"/>
              <a:gd name="connsiteY76" fmla="*/ 199341 h 397148"/>
              <a:gd name="connsiteX77" fmla="*/ 2428407 w 3582649"/>
              <a:gd name="connsiteY77" fmla="*/ 169361 h 397148"/>
              <a:gd name="connsiteX78" fmla="*/ 2458387 w 3582649"/>
              <a:gd name="connsiteY78" fmla="*/ 124391 h 397148"/>
              <a:gd name="connsiteX79" fmla="*/ 2488367 w 3582649"/>
              <a:gd name="connsiteY79" fmla="*/ 109400 h 397148"/>
              <a:gd name="connsiteX80" fmla="*/ 2510852 w 3582649"/>
              <a:gd name="connsiteY80" fmla="*/ 86915 h 397148"/>
              <a:gd name="connsiteX81" fmla="*/ 2533338 w 3582649"/>
              <a:gd name="connsiteY81" fmla="*/ 71925 h 397148"/>
              <a:gd name="connsiteX82" fmla="*/ 2555823 w 3582649"/>
              <a:gd name="connsiteY82" fmla="*/ 26955 h 397148"/>
              <a:gd name="connsiteX83" fmla="*/ 2570813 w 3582649"/>
              <a:gd name="connsiteY83" fmla="*/ 49440 h 397148"/>
              <a:gd name="connsiteX84" fmla="*/ 2608289 w 3582649"/>
              <a:gd name="connsiteY84" fmla="*/ 116896 h 397148"/>
              <a:gd name="connsiteX85" fmla="*/ 2630774 w 3582649"/>
              <a:gd name="connsiteY85" fmla="*/ 161866 h 397148"/>
              <a:gd name="connsiteX86" fmla="*/ 2683239 w 3582649"/>
              <a:gd name="connsiteY86" fmla="*/ 146876 h 397148"/>
              <a:gd name="connsiteX87" fmla="*/ 2743200 w 3582649"/>
              <a:gd name="connsiteY87" fmla="*/ 206836 h 397148"/>
              <a:gd name="connsiteX88" fmla="*/ 2773180 w 3582649"/>
              <a:gd name="connsiteY88" fmla="*/ 229322 h 397148"/>
              <a:gd name="connsiteX89" fmla="*/ 2818151 w 3582649"/>
              <a:gd name="connsiteY89" fmla="*/ 259302 h 397148"/>
              <a:gd name="connsiteX90" fmla="*/ 2855626 w 3582649"/>
              <a:gd name="connsiteY90" fmla="*/ 229322 h 397148"/>
              <a:gd name="connsiteX91" fmla="*/ 2878111 w 3582649"/>
              <a:gd name="connsiteY91" fmla="*/ 206836 h 397148"/>
              <a:gd name="connsiteX92" fmla="*/ 2900597 w 3582649"/>
              <a:gd name="connsiteY92" fmla="*/ 199341 h 397148"/>
              <a:gd name="connsiteX93" fmla="*/ 2923082 w 3582649"/>
              <a:gd name="connsiteY93" fmla="*/ 221827 h 397148"/>
              <a:gd name="connsiteX94" fmla="*/ 2930577 w 3582649"/>
              <a:gd name="connsiteY94" fmla="*/ 251807 h 397148"/>
              <a:gd name="connsiteX95" fmla="*/ 2945567 w 3582649"/>
              <a:gd name="connsiteY95" fmla="*/ 229322 h 397148"/>
              <a:gd name="connsiteX96" fmla="*/ 2975548 w 3582649"/>
              <a:gd name="connsiteY96" fmla="*/ 214332 h 397148"/>
              <a:gd name="connsiteX97" fmla="*/ 2983043 w 3582649"/>
              <a:gd name="connsiteY97" fmla="*/ 191846 h 397148"/>
              <a:gd name="connsiteX98" fmla="*/ 3050498 w 3582649"/>
              <a:gd name="connsiteY98" fmla="*/ 146876 h 397148"/>
              <a:gd name="connsiteX99" fmla="*/ 3110459 w 3582649"/>
              <a:gd name="connsiteY99" fmla="*/ 101905 h 397148"/>
              <a:gd name="connsiteX100" fmla="*/ 3162925 w 3582649"/>
              <a:gd name="connsiteY100" fmla="*/ 124391 h 397148"/>
              <a:gd name="connsiteX101" fmla="*/ 3185410 w 3582649"/>
              <a:gd name="connsiteY101" fmla="*/ 154371 h 397148"/>
              <a:gd name="connsiteX102" fmla="*/ 3230380 w 3582649"/>
              <a:gd name="connsiteY102" fmla="*/ 184351 h 397148"/>
              <a:gd name="connsiteX103" fmla="*/ 3275351 w 3582649"/>
              <a:gd name="connsiteY103" fmla="*/ 221827 h 397148"/>
              <a:gd name="connsiteX104" fmla="*/ 3290341 w 3582649"/>
              <a:gd name="connsiteY104" fmla="*/ 251807 h 397148"/>
              <a:gd name="connsiteX105" fmla="*/ 3305331 w 3582649"/>
              <a:gd name="connsiteY105" fmla="*/ 274292 h 397148"/>
              <a:gd name="connsiteX106" fmla="*/ 3320321 w 3582649"/>
              <a:gd name="connsiteY106" fmla="*/ 251807 h 397148"/>
              <a:gd name="connsiteX107" fmla="*/ 3357797 w 3582649"/>
              <a:gd name="connsiteY107" fmla="*/ 214332 h 397148"/>
              <a:gd name="connsiteX108" fmla="*/ 3372787 w 3582649"/>
              <a:gd name="connsiteY108" fmla="*/ 184351 h 397148"/>
              <a:gd name="connsiteX109" fmla="*/ 3395272 w 3582649"/>
              <a:gd name="connsiteY109" fmla="*/ 169361 h 397148"/>
              <a:gd name="connsiteX110" fmla="*/ 3402767 w 3582649"/>
              <a:gd name="connsiteY110" fmla="*/ 139381 h 397148"/>
              <a:gd name="connsiteX111" fmla="*/ 3425252 w 3582649"/>
              <a:gd name="connsiteY111" fmla="*/ 124391 h 397148"/>
              <a:gd name="connsiteX112" fmla="*/ 3462728 w 3582649"/>
              <a:gd name="connsiteY112" fmla="*/ 101905 h 397148"/>
              <a:gd name="connsiteX113" fmla="*/ 3515193 w 3582649"/>
              <a:gd name="connsiteY113" fmla="*/ 71925 h 397148"/>
              <a:gd name="connsiteX114" fmla="*/ 3530184 w 3582649"/>
              <a:gd name="connsiteY114" fmla="*/ 86915 h 397148"/>
              <a:gd name="connsiteX115" fmla="*/ 3552669 w 3582649"/>
              <a:gd name="connsiteY115" fmla="*/ 71925 h 397148"/>
              <a:gd name="connsiteX116" fmla="*/ 3560164 w 3582649"/>
              <a:gd name="connsiteY116" fmla="*/ 41945 h 397148"/>
              <a:gd name="connsiteX117" fmla="*/ 3567659 w 3582649"/>
              <a:gd name="connsiteY117" fmla="*/ 4469 h 397148"/>
              <a:gd name="connsiteX118" fmla="*/ 3582649 w 3582649"/>
              <a:gd name="connsiteY118" fmla="*/ 11964 h 39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3582649" h="397148">
                <a:moveTo>
                  <a:pt x="0" y="49440"/>
                </a:moveTo>
                <a:cubicBezTo>
                  <a:pt x="981" y="52055"/>
                  <a:pt x="19918" y="127710"/>
                  <a:pt x="44970" y="131886"/>
                </a:cubicBezTo>
                <a:cubicBezTo>
                  <a:pt x="53856" y="133367"/>
                  <a:pt x="59961" y="121893"/>
                  <a:pt x="67456" y="116896"/>
                </a:cubicBezTo>
                <a:cubicBezTo>
                  <a:pt x="69954" y="106902"/>
                  <a:pt x="68964" y="95297"/>
                  <a:pt x="74951" y="86915"/>
                </a:cubicBezTo>
                <a:cubicBezTo>
                  <a:pt x="82212" y="76750"/>
                  <a:pt x="92920" y="67862"/>
                  <a:pt x="104931" y="64430"/>
                </a:cubicBezTo>
                <a:cubicBezTo>
                  <a:pt x="114999" y="61553"/>
                  <a:pt x="144744" y="82617"/>
                  <a:pt x="149902" y="86915"/>
                </a:cubicBezTo>
                <a:cubicBezTo>
                  <a:pt x="158045" y="93701"/>
                  <a:pt x="162331" y="106048"/>
                  <a:pt x="172387" y="109400"/>
                </a:cubicBezTo>
                <a:cubicBezTo>
                  <a:pt x="193850" y="116554"/>
                  <a:pt x="217358" y="114397"/>
                  <a:pt x="239843" y="116896"/>
                </a:cubicBezTo>
                <a:cubicBezTo>
                  <a:pt x="259830" y="136883"/>
                  <a:pt x="276284" y="161178"/>
                  <a:pt x="299803" y="176856"/>
                </a:cubicBezTo>
                <a:cubicBezTo>
                  <a:pt x="307298" y="181853"/>
                  <a:pt x="313743" y="188997"/>
                  <a:pt x="322289" y="191846"/>
                </a:cubicBezTo>
                <a:cubicBezTo>
                  <a:pt x="336706" y="196652"/>
                  <a:pt x="352269" y="196843"/>
                  <a:pt x="367259" y="199341"/>
                </a:cubicBezTo>
                <a:cubicBezTo>
                  <a:pt x="372256" y="206836"/>
                  <a:pt x="375879" y="215457"/>
                  <a:pt x="382249" y="221827"/>
                </a:cubicBezTo>
                <a:cubicBezTo>
                  <a:pt x="388618" y="228197"/>
                  <a:pt x="399107" y="229783"/>
                  <a:pt x="404734" y="236817"/>
                </a:cubicBezTo>
                <a:cubicBezTo>
                  <a:pt x="433669" y="272985"/>
                  <a:pt x="379838" y="250084"/>
                  <a:pt x="434715" y="289282"/>
                </a:cubicBezTo>
                <a:cubicBezTo>
                  <a:pt x="443097" y="295269"/>
                  <a:pt x="454702" y="294279"/>
                  <a:pt x="464695" y="296777"/>
                </a:cubicBezTo>
                <a:cubicBezTo>
                  <a:pt x="469692" y="301774"/>
                  <a:pt x="473626" y="308132"/>
                  <a:pt x="479685" y="311768"/>
                </a:cubicBezTo>
                <a:cubicBezTo>
                  <a:pt x="486459" y="315833"/>
                  <a:pt x="494908" y="316151"/>
                  <a:pt x="502170" y="319263"/>
                </a:cubicBezTo>
                <a:cubicBezTo>
                  <a:pt x="512440" y="323664"/>
                  <a:pt x="522157" y="329256"/>
                  <a:pt x="532151" y="334253"/>
                </a:cubicBezTo>
                <a:cubicBezTo>
                  <a:pt x="542144" y="346745"/>
                  <a:pt x="552533" y="358930"/>
                  <a:pt x="562131" y="371728"/>
                </a:cubicBezTo>
                <a:cubicBezTo>
                  <a:pt x="567536" y="378935"/>
                  <a:pt x="568757" y="390869"/>
                  <a:pt x="577121" y="394214"/>
                </a:cubicBezTo>
                <a:cubicBezTo>
                  <a:pt x="584457" y="397148"/>
                  <a:pt x="592112" y="389217"/>
                  <a:pt x="599607" y="386718"/>
                </a:cubicBezTo>
                <a:cubicBezTo>
                  <a:pt x="601175" y="382798"/>
                  <a:pt x="614629" y="328640"/>
                  <a:pt x="637082" y="334253"/>
                </a:cubicBezTo>
                <a:cubicBezTo>
                  <a:pt x="644747" y="336169"/>
                  <a:pt x="641465" y="349476"/>
                  <a:pt x="644577" y="356738"/>
                </a:cubicBezTo>
                <a:cubicBezTo>
                  <a:pt x="648978" y="367008"/>
                  <a:pt x="654570" y="376725"/>
                  <a:pt x="659567" y="386718"/>
                </a:cubicBezTo>
                <a:cubicBezTo>
                  <a:pt x="664564" y="376725"/>
                  <a:pt x="670634" y="367199"/>
                  <a:pt x="674557" y="356738"/>
                </a:cubicBezTo>
                <a:cubicBezTo>
                  <a:pt x="678174" y="347093"/>
                  <a:pt x="675617" y="334802"/>
                  <a:pt x="682052" y="326758"/>
                </a:cubicBezTo>
                <a:cubicBezTo>
                  <a:pt x="686988" y="320589"/>
                  <a:pt x="697043" y="321761"/>
                  <a:pt x="704538" y="319263"/>
                </a:cubicBezTo>
                <a:cubicBezTo>
                  <a:pt x="707036" y="309269"/>
                  <a:pt x="707975" y="298750"/>
                  <a:pt x="712033" y="289282"/>
                </a:cubicBezTo>
                <a:cubicBezTo>
                  <a:pt x="721046" y="268251"/>
                  <a:pt x="734605" y="261078"/>
                  <a:pt x="749508" y="244312"/>
                </a:cubicBezTo>
                <a:cubicBezTo>
                  <a:pt x="762472" y="229728"/>
                  <a:pt x="774492" y="214331"/>
                  <a:pt x="786984" y="199341"/>
                </a:cubicBezTo>
                <a:cubicBezTo>
                  <a:pt x="817155" y="229514"/>
                  <a:pt x="788748" y="195964"/>
                  <a:pt x="809469" y="244312"/>
                </a:cubicBezTo>
                <a:cubicBezTo>
                  <a:pt x="813017" y="252592"/>
                  <a:pt x="819462" y="259302"/>
                  <a:pt x="824459" y="266797"/>
                </a:cubicBezTo>
                <a:cubicBezTo>
                  <a:pt x="855275" y="235981"/>
                  <a:pt x="856186" y="233920"/>
                  <a:pt x="899410" y="199341"/>
                </a:cubicBezTo>
                <a:cubicBezTo>
                  <a:pt x="906444" y="193714"/>
                  <a:pt x="914400" y="189348"/>
                  <a:pt x="921895" y="184351"/>
                </a:cubicBezTo>
                <a:cubicBezTo>
                  <a:pt x="928752" y="174065"/>
                  <a:pt x="947004" y="143503"/>
                  <a:pt x="959370" y="139381"/>
                </a:cubicBezTo>
                <a:lnTo>
                  <a:pt x="981856" y="146876"/>
                </a:lnTo>
                <a:cubicBezTo>
                  <a:pt x="993183" y="192185"/>
                  <a:pt x="986094" y="167084"/>
                  <a:pt x="1004341" y="221827"/>
                </a:cubicBezTo>
                <a:cubicBezTo>
                  <a:pt x="1047874" y="352430"/>
                  <a:pt x="996360" y="243339"/>
                  <a:pt x="1034321" y="319263"/>
                </a:cubicBezTo>
                <a:cubicBezTo>
                  <a:pt x="1039318" y="311768"/>
                  <a:pt x="1045040" y="304708"/>
                  <a:pt x="1049311" y="296777"/>
                </a:cubicBezTo>
                <a:cubicBezTo>
                  <a:pt x="1065425" y="266850"/>
                  <a:pt x="1076941" y="220895"/>
                  <a:pt x="1109272" y="199341"/>
                </a:cubicBezTo>
                <a:cubicBezTo>
                  <a:pt x="1115845" y="194959"/>
                  <a:pt x="1124262" y="194344"/>
                  <a:pt x="1131757" y="191846"/>
                </a:cubicBezTo>
                <a:cubicBezTo>
                  <a:pt x="1185561" y="138043"/>
                  <a:pt x="1159769" y="159596"/>
                  <a:pt x="1206708" y="124391"/>
                </a:cubicBezTo>
                <a:cubicBezTo>
                  <a:pt x="1235417" y="81326"/>
                  <a:pt x="1215328" y="108275"/>
                  <a:pt x="1274164" y="49440"/>
                </a:cubicBezTo>
                <a:cubicBezTo>
                  <a:pt x="1280534" y="43071"/>
                  <a:pt x="1289615" y="40077"/>
                  <a:pt x="1296649" y="34450"/>
                </a:cubicBezTo>
                <a:cubicBezTo>
                  <a:pt x="1302167" y="30035"/>
                  <a:pt x="1306642" y="24456"/>
                  <a:pt x="1311639" y="19459"/>
                </a:cubicBezTo>
                <a:cubicBezTo>
                  <a:pt x="1319134" y="34449"/>
                  <a:pt x="1325986" y="49779"/>
                  <a:pt x="1334125" y="64430"/>
                </a:cubicBezTo>
                <a:cubicBezTo>
                  <a:pt x="1361054" y="112902"/>
                  <a:pt x="1340170" y="56454"/>
                  <a:pt x="1371600" y="131886"/>
                </a:cubicBezTo>
                <a:cubicBezTo>
                  <a:pt x="1377677" y="146471"/>
                  <a:pt x="1375417" y="165683"/>
                  <a:pt x="1386590" y="176856"/>
                </a:cubicBezTo>
                <a:cubicBezTo>
                  <a:pt x="1395598" y="185864"/>
                  <a:pt x="1411574" y="181853"/>
                  <a:pt x="1424066" y="184351"/>
                </a:cubicBezTo>
                <a:lnTo>
                  <a:pt x="1454046" y="229322"/>
                </a:lnTo>
                <a:cubicBezTo>
                  <a:pt x="1458428" y="235896"/>
                  <a:pt x="1454682" y="247887"/>
                  <a:pt x="1461541" y="251807"/>
                </a:cubicBezTo>
                <a:cubicBezTo>
                  <a:pt x="1474735" y="259347"/>
                  <a:pt x="1491521" y="256804"/>
                  <a:pt x="1506511" y="259302"/>
                </a:cubicBezTo>
                <a:cubicBezTo>
                  <a:pt x="1520790" y="302132"/>
                  <a:pt x="1502228" y="266439"/>
                  <a:pt x="1536492" y="289282"/>
                </a:cubicBezTo>
                <a:cubicBezTo>
                  <a:pt x="1545311" y="295162"/>
                  <a:pt x="1550834" y="304982"/>
                  <a:pt x="1558977" y="311768"/>
                </a:cubicBezTo>
                <a:cubicBezTo>
                  <a:pt x="1565897" y="317535"/>
                  <a:pt x="1573967" y="321761"/>
                  <a:pt x="1581462" y="326758"/>
                </a:cubicBezTo>
                <a:cubicBezTo>
                  <a:pt x="1603947" y="319263"/>
                  <a:pt x="1626128" y="310784"/>
                  <a:pt x="1648918" y="304273"/>
                </a:cubicBezTo>
                <a:cubicBezTo>
                  <a:pt x="1661167" y="300773"/>
                  <a:pt x="1675257" y="302964"/>
                  <a:pt x="1686393" y="296777"/>
                </a:cubicBezTo>
                <a:cubicBezTo>
                  <a:pt x="1698747" y="289913"/>
                  <a:pt x="1706380" y="276790"/>
                  <a:pt x="1716374" y="266797"/>
                </a:cubicBezTo>
                <a:cubicBezTo>
                  <a:pt x="1726367" y="269295"/>
                  <a:pt x="1738113" y="268111"/>
                  <a:pt x="1746354" y="274292"/>
                </a:cubicBezTo>
                <a:cubicBezTo>
                  <a:pt x="1759152" y="283891"/>
                  <a:pt x="1765800" y="299729"/>
                  <a:pt x="1776334" y="311768"/>
                </a:cubicBezTo>
                <a:cubicBezTo>
                  <a:pt x="1783314" y="319745"/>
                  <a:pt x="1792034" y="326110"/>
                  <a:pt x="1798820" y="334253"/>
                </a:cubicBezTo>
                <a:cubicBezTo>
                  <a:pt x="1851002" y="396870"/>
                  <a:pt x="1770595" y="313523"/>
                  <a:pt x="1836295" y="379223"/>
                </a:cubicBezTo>
                <a:cubicBezTo>
                  <a:pt x="1843790" y="371728"/>
                  <a:pt x="1850858" y="363780"/>
                  <a:pt x="1858780" y="356738"/>
                </a:cubicBezTo>
                <a:cubicBezTo>
                  <a:pt x="1873364" y="343774"/>
                  <a:pt x="1889953" y="333061"/>
                  <a:pt x="1903751" y="319263"/>
                </a:cubicBezTo>
                <a:cubicBezTo>
                  <a:pt x="1922530" y="300484"/>
                  <a:pt x="1939214" y="279704"/>
                  <a:pt x="1956216" y="259302"/>
                </a:cubicBezTo>
                <a:cubicBezTo>
                  <a:pt x="1978098" y="233044"/>
                  <a:pt x="1988235" y="213562"/>
                  <a:pt x="2008682" y="184351"/>
                </a:cubicBezTo>
                <a:cubicBezTo>
                  <a:pt x="2015845" y="174117"/>
                  <a:pt x="2020574" y="160991"/>
                  <a:pt x="2031167" y="154371"/>
                </a:cubicBezTo>
                <a:cubicBezTo>
                  <a:pt x="2041970" y="147619"/>
                  <a:pt x="2056151" y="149374"/>
                  <a:pt x="2068643" y="146876"/>
                </a:cubicBezTo>
                <a:cubicBezTo>
                  <a:pt x="2071141" y="156869"/>
                  <a:pt x="2072080" y="167388"/>
                  <a:pt x="2076138" y="176856"/>
                </a:cubicBezTo>
                <a:cubicBezTo>
                  <a:pt x="2083229" y="193401"/>
                  <a:pt x="2094031" y="202244"/>
                  <a:pt x="2106118" y="214332"/>
                </a:cubicBezTo>
                <a:cubicBezTo>
                  <a:pt x="2118610" y="211833"/>
                  <a:pt x="2131952" y="212010"/>
                  <a:pt x="2143593" y="206836"/>
                </a:cubicBezTo>
                <a:cubicBezTo>
                  <a:pt x="2214090" y="175504"/>
                  <a:pt x="2137558" y="195295"/>
                  <a:pt x="2196059" y="161866"/>
                </a:cubicBezTo>
                <a:cubicBezTo>
                  <a:pt x="2205003" y="156755"/>
                  <a:pt x="2216046" y="156869"/>
                  <a:pt x="2226039" y="154371"/>
                </a:cubicBezTo>
                <a:cubicBezTo>
                  <a:pt x="2246798" y="168210"/>
                  <a:pt x="2268195" y="181536"/>
                  <a:pt x="2286000" y="199341"/>
                </a:cubicBezTo>
                <a:cubicBezTo>
                  <a:pt x="2292370" y="205711"/>
                  <a:pt x="2295993" y="214332"/>
                  <a:pt x="2300990" y="221827"/>
                </a:cubicBezTo>
                <a:cubicBezTo>
                  <a:pt x="2310983" y="216830"/>
                  <a:pt x="2320191" y="209776"/>
                  <a:pt x="2330970" y="206836"/>
                </a:cubicBezTo>
                <a:cubicBezTo>
                  <a:pt x="2348014" y="202188"/>
                  <a:pt x="2366947" y="205683"/>
                  <a:pt x="2383436" y="199341"/>
                </a:cubicBezTo>
                <a:cubicBezTo>
                  <a:pt x="2400251" y="192874"/>
                  <a:pt x="2428407" y="169361"/>
                  <a:pt x="2428407" y="169361"/>
                </a:cubicBezTo>
                <a:cubicBezTo>
                  <a:pt x="2438400" y="154371"/>
                  <a:pt x="2442273" y="132448"/>
                  <a:pt x="2458387" y="124391"/>
                </a:cubicBezTo>
                <a:cubicBezTo>
                  <a:pt x="2468380" y="119394"/>
                  <a:pt x="2479275" y="115894"/>
                  <a:pt x="2488367" y="109400"/>
                </a:cubicBezTo>
                <a:cubicBezTo>
                  <a:pt x="2496992" y="103239"/>
                  <a:pt x="2502709" y="93701"/>
                  <a:pt x="2510852" y="86915"/>
                </a:cubicBezTo>
                <a:cubicBezTo>
                  <a:pt x="2517772" y="81148"/>
                  <a:pt x="2525843" y="76922"/>
                  <a:pt x="2533338" y="71925"/>
                </a:cubicBezTo>
                <a:cubicBezTo>
                  <a:pt x="2540833" y="56935"/>
                  <a:pt x="2541452" y="35578"/>
                  <a:pt x="2555823" y="26955"/>
                </a:cubicBezTo>
                <a:cubicBezTo>
                  <a:pt x="2563547" y="22320"/>
                  <a:pt x="2566785" y="41383"/>
                  <a:pt x="2570813" y="49440"/>
                </a:cubicBezTo>
                <a:cubicBezTo>
                  <a:pt x="2605164" y="118142"/>
                  <a:pt x="2564061" y="57926"/>
                  <a:pt x="2608289" y="116896"/>
                </a:cubicBezTo>
                <a:cubicBezTo>
                  <a:pt x="2611199" y="125626"/>
                  <a:pt x="2619877" y="158234"/>
                  <a:pt x="2630774" y="161866"/>
                </a:cubicBezTo>
                <a:cubicBezTo>
                  <a:pt x="2635480" y="163435"/>
                  <a:pt x="2676245" y="149207"/>
                  <a:pt x="2683239" y="146876"/>
                </a:cubicBezTo>
                <a:cubicBezTo>
                  <a:pt x="2703226" y="166863"/>
                  <a:pt x="2720588" y="189876"/>
                  <a:pt x="2743200" y="206836"/>
                </a:cubicBezTo>
                <a:cubicBezTo>
                  <a:pt x="2753193" y="214331"/>
                  <a:pt x="2763695" y="221192"/>
                  <a:pt x="2773180" y="229322"/>
                </a:cubicBezTo>
                <a:cubicBezTo>
                  <a:pt x="2808906" y="259945"/>
                  <a:pt x="2779906" y="246554"/>
                  <a:pt x="2818151" y="259302"/>
                </a:cubicBezTo>
                <a:cubicBezTo>
                  <a:pt x="2830643" y="249309"/>
                  <a:pt x="2843587" y="239856"/>
                  <a:pt x="2855626" y="229322"/>
                </a:cubicBezTo>
                <a:cubicBezTo>
                  <a:pt x="2863603" y="222342"/>
                  <a:pt x="2869291" y="212716"/>
                  <a:pt x="2878111" y="206836"/>
                </a:cubicBezTo>
                <a:cubicBezTo>
                  <a:pt x="2884685" y="202453"/>
                  <a:pt x="2893102" y="201839"/>
                  <a:pt x="2900597" y="199341"/>
                </a:cubicBezTo>
                <a:cubicBezTo>
                  <a:pt x="2908092" y="206836"/>
                  <a:pt x="2917823" y="212624"/>
                  <a:pt x="2923082" y="221827"/>
                </a:cubicBezTo>
                <a:cubicBezTo>
                  <a:pt x="2928193" y="230771"/>
                  <a:pt x="2920805" y="248550"/>
                  <a:pt x="2930577" y="251807"/>
                </a:cubicBezTo>
                <a:cubicBezTo>
                  <a:pt x="2939123" y="254656"/>
                  <a:pt x="2938647" y="235089"/>
                  <a:pt x="2945567" y="229322"/>
                </a:cubicBezTo>
                <a:cubicBezTo>
                  <a:pt x="2954151" y="222169"/>
                  <a:pt x="2965554" y="219329"/>
                  <a:pt x="2975548" y="214332"/>
                </a:cubicBezTo>
                <a:cubicBezTo>
                  <a:pt x="2978046" y="206837"/>
                  <a:pt x="2978661" y="198420"/>
                  <a:pt x="2983043" y="191846"/>
                </a:cubicBezTo>
                <a:cubicBezTo>
                  <a:pt x="3001780" y="163740"/>
                  <a:pt x="3020711" y="164251"/>
                  <a:pt x="3050498" y="146876"/>
                </a:cubicBezTo>
                <a:cubicBezTo>
                  <a:pt x="3091181" y="123144"/>
                  <a:pt x="3086718" y="125647"/>
                  <a:pt x="3110459" y="101905"/>
                </a:cubicBezTo>
                <a:cubicBezTo>
                  <a:pt x="3133396" y="107639"/>
                  <a:pt x="3145671" y="107137"/>
                  <a:pt x="3162925" y="124391"/>
                </a:cubicBezTo>
                <a:cubicBezTo>
                  <a:pt x="3171758" y="133224"/>
                  <a:pt x="3176074" y="146072"/>
                  <a:pt x="3185410" y="154371"/>
                </a:cubicBezTo>
                <a:cubicBezTo>
                  <a:pt x="3198875" y="166340"/>
                  <a:pt x="3217641" y="171612"/>
                  <a:pt x="3230380" y="184351"/>
                </a:cubicBezTo>
                <a:cubicBezTo>
                  <a:pt x="3259236" y="213206"/>
                  <a:pt x="3244047" y="200956"/>
                  <a:pt x="3275351" y="221827"/>
                </a:cubicBezTo>
                <a:cubicBezTo>
                  <a:pt x="3280348" y="231820"/>
                  <a:pt x="3284798" y="242106"/>
                  <a:pt x="3290341" y="251807"/>
                </a:cubicBezTo>
                <a:cubicBezTo>
                  <a:pt x="3294810" y="259628"/>
                  <a:pt x="3296323" y="274292"/>
                  <a:pt x="3305331" y="274292"/>
                </a:cubicBezTo>
                <a:cubicBezTo>
                  <a:pt x="3314339" y="274292"/>
                  <a:pt x="3315852" y="259628"/>
                  <a:pt x="3320321" y="251807"/>
                </a:cubicBezTo>
                <a:cubicBezTo>
                  <a:pt x="3342113" y="213671"/>
                  <a:pt x="3322400" y="226130"/>
                  <a:pt x="3357797" y="214332"/>
                </a:cubicBezTo>
                <a:cubicBezTo>
                  <a:pt x="3362794" y="204338"/>
                  <a:pt x="3365634" y="192935"/>
                  <a:pt x="3372787" y="184351"/>
                </a:cubicBezTo>
                <a:cubicBezTo>
                  <a:pt x="3378554" y="177431"/>
                  <a:pt x="3390275" y="176856"/>
                  <a:pt x="3395272" y="169361"/>
                </a:cubicBezTo>
                <a:cubicBezTo>
                  <a:pt x="3400986" y="160790"/>
                  <a:pt x="3397053" y="147952"/>
                  <a:pt x="3402767" y="139381"/>
                </a:cubicBezTo>
                <a:cubicBezTo>
                  <a:pt x="3407764" y="131886"/>
                  <a:pt x="3418218" y="130018"/>
                  <a:pt x="3425252" y="124391"/>
                </a:cubicBezTo>
                <a:cubicBezTo>
                  <a:pt x="3454648" y="100874"/>
                  <a:pt x="3423680" y="114921"/>
                  <a:pt x="3462728" y="101905"/>
                </a:cubicBezTo>
                <a:cubicBezTo>
                  <a:pt x="3468550" y="97538"/>
                  <a:pt x="3500133" y="68913"/>
                  <a:pt x="3515193" y="71925"/>
                </a:cubicBezTo>
                <a:cubicBezTo>
                  <a:pt x="3522122" y="73311"/>
                  <a:pt x="3525187" y="81918"/>
                  <a:pt x="3530184" y="86915"/>
                </a:cubicBezTo>
                <a:cubicBezTo>
                  <a:pt x="3537679" y="81918"/>
                  <a:pt x="3547672" y="79420"/>
                  <a:pt x="3552669" y="71925"/>
                </a:cubicBezTo>
                <a:cubicBezTo>
                  <a:pt x="3558383" y="63354"/>
                  <a:pt x="3557929" y="52001"/>
                  <a:pt x="3560164" y="41945"/>
                </a:cubicBezTo>
                <a:cubicBezTo>
                  <a:pt x="3562928" y="29509"/>
                  <a:pt x="3560016" y="14661"/>
                  <a:pt x="3567659" y="4469"/>
                </a:cubicBezTo>
                <a:cubicBezTo>
                  <a:pt x="3571011" y="0"/>
                  <a:pt x="3577652" y="9466"/>
                  <a:pt x="3582649" y="11964"/>
                </a:cubicBezTo>
              </a:path>
            </a:pathLst>
          </a:custGeom>
          <a:ln w="12700">
            <a:solidFill>
              <a:srgbClr val="0000CC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6400800" y="2074545"/>
            <a:ext cx="276225" cy="211455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6477000" y="3200400"/>
            <a:ext cx="297180" cy="211455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419350" y="3291840"/>
            <a:ext cx="247650" cy="213360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2438400" y="2377440"/>
            <a:ext cx="226695" cy="21336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6324600" y="2133600"/>
            <a:ext cx="0" cy="2428038"/>
          </a:xfrm>
          <a:prstGeom prst="line">
            <a:avLst/>
          </a:prstGeom>
          <a:ln w="127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43200" y="2667000"/>
            <a:ext cx="3594181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 rot="10608048">
            <a:off x="2727281" y="1865570"/>
            <a:ext cx="3582649" cy="625748"/>
          </a:xfrm>
          <a:custGeom>
            <a:avLst/>
            <a:gdLst>
              <a:gd name="connsiteX0" fmla="*/ 0 w 3582649"/>
              <a:gd name="connsiteY0" fmla="*/ 49440 h 397148"/>
              <a:gd name="connsiteX1" fmla="*/ 44970 w 3582649"/>
              <a:gd name="connsiteY1" fmla="*/ 131886 h 397148"/>
              <a:gd name="connsiteX2" fmla="*/ 67456 w 3582649"/>
              <a:gd name="connsiteY2" fmla="*/ 116896 h 397148"/>
              <a:gd name="connsiteX3" fmla="*/ 74951 w 3582649"/>
              <a:gd name="connsiteY3" fmla="*/ 86915 h 397148"/>
              <a:gd name="connsiteX4" fmla="*/ 104931 w 3582649"/>
              <a:gd name="connsiteY4" fmla="*/ 64430 h 397148"/>
              <a:gd name="connsiteX5" fmla="*/ 149902 w 3582649"/>
              <a:gd name="connsiteY5" fmla="*/ 86915 h 397148"/>
              <a:gd name="connsiteX6" fmla="*/ 172387 w 3582649"/>
              <a:gd name="connsiteY6" fmla="*/ 109400 h 397148"/>
              <a:gd name="connsiteX7" fmla="*/ 239843 w 3582649"/>
              <a:gd name="connsiteY7" fmla="*/ 116896 h 397148"/>
              <a:gd name="connsiteX8" fmla="*/ 299803 w 3582649"/>
              <a:gd name="connsiteY8" fmla="*/ 176856 h 397148"/>
              <a:gd name="connsiteX9" fmla="*/ 322289 w 3582649"/>
              <a:gd name="connsiteY9" fmla="*/ 191846 h 397148"/>
              <a:gd name="connsiteX10" fmla="*/ 367259 w 3582649"/>
              <a:gd name="connsiteY10" fmla="*/ 199341 h 397148"/>
              <a:gd name="connsiteX11" fmla="*/ 382249 w 3582649"/>
              <a:gd name="connsiteY11" fmla="*/ 221827 h 397148"/>
              <a:gd name="connsiteX12" fmla="*/ 404734 w 3582649"/>
              <a:gd name="connsiteY12" fmla="*/ 236817 h 397148"/>
              <a:gd name="connsiteX13" fmla="*/ 434715 w 3582649"/>
              <a:gd name="connsiteY13" fmla="*/ 289282 h 397148"/>
              <a:gd name="connsiteX14" fmla="*/ 464695 w 3582649"/>
              <a:gd name="connsiteY14" fmla="*/ 296777 h 397148"/>
              <a:gd name="connsiteX15" fmla="*/ 479685 w 3582649"/>
              <a:gd name="connsiteY15" fmla="*/ 311768 h 397148"/>
              <a:gd name="connsiteX16" fmla="*/ 502170 w 3582649"/>
              <a:gd name="connsiteY16" fmla="*/ 319263 h 397148"/>
              <a:gd name="connsiteX17" fmla="*/ 532151 w 3582649"/>
              <a:gd name="connsiteY17" fmla="*/ 334253 h 397148"/>
              <a:gd name="connsiteX18" fmla="*/ 562131 w 3582649"/>
              <a:gd name="connsiteY18" fmla="*/ 371728 h 397148"/>
              <a:gd name="connsiteX19" fmla="*/ 577121 w 3582649"/>
              <a:gd name="connsiteY19" fmla="*/ 394214 h 397148"/>
              <a:gd name="connsiteX20" fmla="*/ 599607 w 3582649"/>
              <a:gd name="connsiteY20" fmla="*/ 386718 h 397148"/>
              <a:gd name="connsiteX21" fmla="*/ 637082 w 3582649"/>
              <a:gd name="connsiteY21" fmla="*/ 334253 h 397148"/>
              <a:gd name="connsiteX22" fmla="*/ 644577 w 3582649"/>
              <a:gd name="connsiteY22" fmla="*/ 356738 h 397148"/>
              <a:gd name="connsiteX23" fmla="*/ 659567 w 3582649"/>
              <a:gd name="connsiteY23" fmla="*/ 386718 h 397148"/>
              <a:gd name="connsiteX24" fmla="*/ 674557 w 3582649"/>
              <a:gd name="connsiteY24" fmla="*/ 356738 h 397148"/>
              <a:gd name="connsiteX25" fmla="*/ 682052 w 3582649"/>
              <a:gd name="connsiteY25" fmla="*/ 326758 h 397148"/>
              <a:gd name="connsiteX26" fmla="*/ 704538 w 3582649"/>
              <a:gd name="connsiteY26" fmla="*/ 319263 h 397148"/>
              <a:gd name="connsiteX27" fmla="*/ 712033 w 3582649"/>
              <a:gd name="connsiteY27" fmla="*/ 289282 h 397148"/>
              <a:gd name="connsiteX28" fmla="*/ 749508 w 3582649"/>
              <a:gd name="connsiteY28" fmla="*/ 244312 h 397148"/>
              <a:gd name="connsiteX29" fmla="*/ 786984 w 3582649"/>
              <a:gd name="connsiteY29" fmla="*/ 199341 h 397148"/>
              <a:gd name="connsiteX30" fmla="*/ 809469 w 3582649"/>
              <a:gd name="connsiteY30" fmla="*/ 244312 h 397148"/>
              <a:gd name="connsiteX31" fmla="*/ 824459 w 3582649"/>
              <a:gd name="connsiteY31" fmla="*/ 266797 h 397148"/>
              <a:gd name="connsiteX32" fmla="*/ 899410 w 3582649"/>
              <a:gd name="connsiteY32" fmla="*/ 199341 h 397148"/>
              <a:gd name="connsiteX33" fmla="*/ 921895 w 3582649"/>
              <a:gd name="connsiteY33" fmla="*/ 184351 h 397148"/>
              <a:gd name="connsiteX34" fmla="*/ 959370 w 3582649"/>
              <a:gd name="connsiteY34" fmla="*/ 139381 h 397148"/>
              <a:gd name="connsiteX35" fmla="*/ 981856 w 3582649"/>
              <a:gd name="connsiteY35" fmla="*/ 146876 h 397148"/>
              <a:gd name="connsiteX36" fmla="*/ 1004341 w 3582649"/>
              <a:gd name="connsiteY36" fmla="*/ 221827 h 397148"/>
              <a:gd name="connsiteX37" fmla="*/ 1034321 w 3582649"/>
              <a:gd name="connsiteY37" fmla="*/ 319263 h 397148"/>
              <a:gd name="connsiteX38" fmla="*/ 1049311 w 3582649"/>
              <a:gd name="connsiteY38" fmla="*/ 296777 h 397148"/>
              <a:gd name="connsiteX39" fmla="*/ 1109272 w 3582649"/>
              <a:gd name="connsiteY39" fmla="*/ 199341 h 397148"/>
              <a:gd name="connsiteX40" fmla="*/ 1131757 w 3582649"/>
              <a:gd name="connsiteY40" fmla="*/ 191846 h 397148"/>
              <a:gd name="connsiteX41" fmla="*/ 1206708 w 3582649"/>
              <a:gd name="connsiteY41" fmla="*/ 124391 h 397148"/>
              <a:gd name="connsiteX42" fmla="*/ 1274164 w 3582649"/>
              <a:gd name="connsiteY42" fmla="*/ 49440 h 397148"/>
              <a:gd name="connsiteX43" fmla="*/ 1296649 w 3582649"/>
              <a:gd name="connsiteY43" fmla="*/ 34450 h 397148"/>
              <a:gd name="connsiteX44" fmla="*/ 1311639 w 3582649"/>
              <a:gd name="connsiteY44" fmla="*/ 19459 h 397148"/>
              <a:gd name="connsiteX45" fmla="*/ 1334125 w 3582649"/>
              <a:gd name="connsiteY45" fmla="*/ 64430 h 397148"/>
              <a:gd name="connsiteX46" fmla="*/ 1371600 w 3582649"/>
              <a:gd name="connsiteY46" fmla="*/ 131886 h 397148"/>
              <a:gd name="connsiteX47" fmla="*/ 1386590 w 3582649"/>
              <a:gd name="connsiteY47" fmla="*/ 176856 h 397148"/>
              <a:gd name="connsiteX48" fmla="*/ 1424066 w 3582649"/>
              <a:gd name="connsiteY48" fmla="*/ 184351 h 397148"/>
              <a:gd name="connsiteX49" fmla="*/ 1454046 w 3582649"/>
              <a:gd name="connsiteY49" fmla="*/ 229322 h 397148"/>
              <a:gd name="connsiteX50" fmla="*/ 1461541 w 3582649"/>
              <a:gd name="connsiteY50" fmla="*/ 251807 h 397148"/>
              <a:gd name="connsiteX51" fmla="*/ 1506511 w 3582649"/>
              <a:gd name="connsiteY51" fmla="*/ 259302 h 397148"/>
              <a:gd name="connsiteX52" fmla="*/ 1536492 w 3582649"/>
              <a:gd name="connsiteY52" fmla="*/ 289282 h 397148"/>
              <a:gd name="connsiteX53" fmla="*/ 1558977 w 3582649"/>
              <a:gd name="connsiteY53" fmla="*/ 311768 h 397148"/>
              <a:gd name="connsiteX54" fmla="*/ 1581462 w 3582649"/>
              <a:gd name="connsiteY54" fmla="*/ 326758 h 397148"/>
              <a:gd name="connsiteX55" fmla="*/ 1648918 w 3582649"/>
              <a:gd name="connsiteY55" fmla="*/ 304273 h 397148"/>
              <a:gd name="connsiteX56" fmla="*/ 1686393 w 3582649"/>
              <a:gd name="connsiteY56" fmla="*/ 296777 h 397148"/>
              <a:gd name="connsiteX57" fmla="*/ 1716374 w 3582649"/>
              <a:gd name="connsiteY57" fmla="*/ 266797 h 397148"/>
              <a:gd name="connsiteX58" fmla="*/ 1746354 w 3582649"/>
              <a:gd name="connsiteY58" fmla="*/ 274292 h 397148"/>
              <a:gd name="connsiteX59" fmla="*/ 1776334 w 3582649"/>
              <a:gd name="connsiteY59" fmla="*/ 311768 h 397148"/>
              <a:gd name="connsiteX60" fmla="*/ 1798820 w 3582649"/>
              <a:gd name="connsiteY60" fmla="*/ 334253 h 397148"/>
              <a:gd name="connsiteX61" fmla="*/ 1836295 w 3582649"/>
              <a:gd name="connsiteY61" fmla="*/ 379223 h 397148"/>
              <a:gd name="connsiteX62" fmla="*/ 1858780 w 3582649"/>
              <a:gd name="connsiteY62" fmla="*/ 356738 h 397148"/>
              <a:gd name="connsiteX63" fmla="*/ 1903751 w 3582649"/>
              <a:gd name="connsiteY63" fmla="*/ 319263 h 397148"/>
              <a:gd name="connsiteX64" fmla="*/ 1956216 w 3582649"/>
              <a:gd name="connsiteY64" fmla="*/ 259302 h 397148"/>
              <a:gd name="connsiteX65" fmla="*/ 2008682 w 3582649"/>
              <a:gd name="connsiteY65" fmla="*/ 184351 h 397148"/>
              <a:gd name="connsiteX66" fmla="*/ 2031167 w 3582649"/>
              <a:gd name="connsiteY66" fmla="*/ 154371 h 397148"/>
              <a:gd name="connsiteX67" fmla="*/ 2068643 w 3582649"/>
              <a:gd name="connsiteY67" fmla="*/ 146876 h 397148"/>
              <a:gd name="connsiteX68" fmla="*/ 2076138 w 3582649"/>
              <a:gd name="connsiteY68" fmla="*/ 176856 h 397148"/>
              <a:gd name="connsiteX69" fmla="*/ 2106118 w 3582649"/>
              <a:gd name="connsiteY69" fmla="*/ 214332 h 397148"/>
              <a:gd name="connsiteX70" fmla="*/ 2143593 w 3582649"/>
              <a:gd name="connsiteY70" fmla="*/ 206836 h 397148"/>
              <a:gd name="connsiteX71" fmla="*/ 2196059 w 3582649"/>
              <a:gd name="connsiteY71" fmla="*/ 161866 h 397148"/>
              <a:gd name="connsiteX72" fmla="*/ 2226039 w 3582649"/>
              <a:gd name="connsiteY72" fmla="*/ 154371 h 397148"/>
              <a:gd name="connsiteX73" fmla="*/ 2286000 w 3582649"/>
              <a:gd name="connsiteY73" fmla="*/ 199341 h 397148"/>
              <a:gd name="connsiteX74" fmla="*/ 2300990 w 3582649"/>
              <a:gd name="connsiteY74" fmla="*/ 221827 h 397148"/>
              <a:gd name="connsiteX75" fmla="*/ 2330970 w 3582649"/>
              <a:gd name="connsiteY75" fmla="*/ 206836 h 397148"/>
              <a:gd name="connsiteX76" fmla="*/ 2383436 w 3582649"/>
              <a:gd name="connsiteY76" fmla="*/ 199341 h 397148"/>
              <a:gd name="connsiteX77" fmla="*/ 2428407 w 3582649"/>
              <a:gd name="connsiteY77" fmla="*/ 169361 h 397148"/>
              <a:gd name="connsiteX78" fmla="*/ 2458387 w 3582649"/>
              <a:gd name="connsiteY78" fmla="*/ 124391 h 397148"/>
              <a:gd name="connsiteX79" fmla="*/ 2488367 w 3582649"/>
              <a:gd name="connsiteY79" fmla="*/ 109400 h 397148"/>
              <a:gd name="connsiteX80" fmla="*/ 2510852 w 3582649"/>
              <a:gd name="connsiteY80" fmla="*/ 86915 h 397148"/>
              <a:gd name="connsiteX81" fmla="*/ 2533338 w 3582649"/>
              <a:gd name="connsiteY81" fmla="*/ 71925 h 397148"/>
              <a:gd name="connsiteX82" fmla="*/ 2555823 w 3582649"/>
              <a:gd name="connsiteY82" fmla="*/ 26955 h 397148"/>
              <a:gd name="connsiteX83" fmla="*/ 2570813 w 3582649"/>
              <a:gd name="connsiteY83" fmla="*/ 49440 h 397148"/>
              <a:gd name="connsiteX84" fmla="*/ 2608289 w 3582649"/>
              <a:gd name="connsiteY84" fmla="*/ 116896 h 397148"/>
              <a:gd name="connsiteX85" fmla="*/ 2630774 w 3582649"/>
              <a:gd name="connsiteY85" fmla="*/ 161866 h 397148"/>
              <a:gd name="connsiteX86" fmla="*/ 2683239 w 3582649"/>
              <a:gd name="connsiteY86" fmla="*/ 146876 h 397148"/>
              <a:gd name="connsiteX87" fmla="*/ 2743200 w 3582649"/>
              <a:gd name="connsiteY87" fmla="*/ 206836 h 397148"/>
              <a:gd name="connsiteX88" fmla="*/ 2773180 w 3582649"/>
              <a:gd name="connsiteY88" fmla="*/ 229322 h 397148"/>
              <a:gd name="connsiteX89" fmla="*/ 2818151 w 3582649"/>
              <a:gd name="connsiteY89" fmla="*/ 259302 h 397148"/>
              <a:gd name="connsiteX90" fmla="*/ 2855626 w 3582649"/>
              <a:gd name="connsiteY90" fmla="*/ 229322 h 397148"/>
              <a:gd name="connsiteX91" fmla="*/ 2878111 w 3582649"/>
              <a:gd name="connsiteY91" fmla="*/ 206836 h 397148"/>
              <a:gd name="connsiteX92" fmla="*/ 2900597 w 3582649"/>
              <a:gd name="connsiteY92" fmla="*/ 199341 h 397148"/>
              <a:gd name="connsiteX93" fmla="*/ 2923082 w 3582649"/>
              <a:gd name="connsiteY93" fmla="*/ 221827 h 397148"/>
              <a:gd name="connsiteX94" fmla="*/ 2930577 w 3582649"/>
              <a:gd name="connsiteY94" fmla="*/ 251807 h 397148"/>
              <a:gd name="connsiteX95" fmla="*/ 2945567 w 3582649"/>
              <a:gd name="connsiteY95" fmla="*/ 229322 h 397148"/>
              <a:gd name="connsiteX96" fmla="*/ 2975548 w 3582649"/>
              <a:gd name="connsiteY96" fmla="*/ 214332 h 397148"/>
              <a:gd name="connsiteX97" fmla="*/ 2983043 w 3582649"/>
              <a:gd name="connsiteY97" fmla="*/ 191846 h 397148"/>
              <a:gd name="connsiteX98" fmla="*/ 3050498 w 3582649"/>
              <a:gd name="connsiteY98" fmla="*/ 146876 h 397148"/>
              <a:gd name="connsiteX99" fmla="*/ 3110459 w 3582649"/>
              <a:gd name="connsiteY99" fmla="*/ 101905 h 397148"/>
              <a:gd name="connsiteX100" fmla="*/ 3162925 w 3582649"/>
              <a:gd name="connsiteY100" fmla="*/ 124391 h 397148"/>
              <a:gd name="connsiteX101" fmla="*/ 3185410 w 3582649"/>
              <a:gd name="connsiteY101" fmla="*/ 154371 h 397148"/>
              <a:gd name="connsiteX102" fmla="*/ 3230380 w 3582649"/>
              <a:gd name="connsiteY102" fmla="*/ 184351 h 397148"/>
              <a:gd name="connsiteX103" fmla="*/ 3275351 w 3582649"/>
              <a:gd name="connsiteY103" fmla="*/ 221827 h 397148"/>
              <a:gd name="connsiteX104" fmla="*/ 3290341 w 3582649"/>
              <a:gd name="connsiteY104" fmla="*/ 251807 h 397148"/>
              <a:gd name="connsiteX105" fmla="*/ 3305331 w 3582649"/>
              <a:gd name="connsiteY105" fmla="*/ 274292 h 397148"/>
              <a:gd name="connsiteX106" fmla="*/ 3320321 w 3582649"/>
              <a:gd name="connsiteY106" fmla="*/ 251807 h 397148"/>
              <a:gd name="connsiteX107" fmla="*/ 3357797 w 3582649"/>
              <a:gd name="connsiteY107" fmla="*/ 214332 h 397148"/>
              <a:gd name="connsiteX108" fmla="*/ 3372787 w 3582649"/>
              <a:gd name="connsiteY108" fmla="*/ 184351 h 397148"/>
              <a:gd name="connsiteX109" fmla="*/ 3395272 w 3582649"/>
              <a:gd name="connsiteY109" fmla="*/ 169361 h 397148"/>
              <a:gd name="connsiteX110" fmla="*/ 3402767 w 3582649"/>
              <a:gd name="connsiteY110" fmla="*/ 139381 h 397148"/>
              <a:gd name="connsiteX111" fmla="*/ 3425252 w 3582649"/>
              <a:gd name="connsiteY111" fmla="*/ 124391 h 397148"/>
              <a:gd name="connsiteX112" fmla="*/ 3462728 w 3582649"/>
              <a:gd name="connsiteY112" fmla="*/ 101905 h 397148"/>
              <a:gd name="connsiteX113" fmla="*/ 3515193 w 3582649"/>
              <a:gd name="connsiteY113" fmla="*/ 71925 h 397148"/>
              <a:gd name="connsiteX114" fmla="*/ 3530184 w 3582649"/>
              <a:gd name="connsiteY114" fmla="*/ 86915 h 397148"/>
              <a:gd name="connsiteX115" fmla="*/ 3552669 w 3582649"/>
              <a:gd name="connsiteY115" fmla="*/ 71925 h 397148"/>
              <a:gd name="connsiteX116" fmla="*/ 3560164 w 3582649"/>
              <a:gd name="connsiteY116" fmla="*/ 41945 h 397148"/>
              <a:gd name="connsiteX117" fmla="*/ 3567659 w 3582649"/>
              <a:gd name="connsiteY117" fmla="*/ 4469 h 397148"/>
              <a:gd name="connsiteX118" fmla="*/ 3582649 w 3582649"/>
              <a:gd name="connsiteY118" fmla="*/ 11964 h 39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3582649" h="397148">
                <a:moveTo>
                  <a:pt x="0" y="49440"/>
                </a:moveTo>
                <a:cubicBezTo>
                  <a:pt x="981" y="52055"/>
                  <a:pt x="19918" y="127710"/>
                  <a:pt x="44970" y="131886"/>
                </a:cubicBezTo>
                <a:cubicBezTo>
                  <a:pt x="53856" y="133367"/>
                  <a:pt x="59961" y="121893"/>
                  <a:pt x="67456" y="116896"/>
                </a:cubicBezTo>
                <a:cubicBezTo>
                  <a:pt x="69954" y="106902"/>
                  <a:pt x="68964" y="95297"/>
                  <a:pt x="74951" y="86915"/>
                </a:cubicBezTo>
                <a:cubicBezTo>
                  <a:pt x="82212" y="76750"/>
                  <a:pt x="92920" y="67862"/>
                  <a:pt x="104931" y="64430"/>
                </a:cubicBezTo>
                <a:cubicBezTo>
                  <a:pt x="114999" y="61553"/>
                  <a:pt x="144744" y="82617"/>
                  <a:pt x="149902" y="86915"/>
                </a:cubicBezTo>
                <a:cubicBezTo>
                  <a:pt x="158045" y="93701"/>
                  <a:pt x="162331" y="106048"/>
                  <a:pt x="172387" y="109400"/>
                </a:cubicBezTo>
                <a:cubicBezTo>
                  <a:pt x="193850" y="116554"/>
                  <a:pt x="217358" y="114397"/>
                  <a:pt x="239843" y="116896"/>
                </a:cubicBezTo>
                <a:cubicBezTo>
                  <a:pt x="259830" y="136883"/>
                  <a:pt x="276284" y="161178"/>
                  <a:pt x="299803" y="176856"/>
                </a:cubicBezTo>
                <a:cubicBezTo>
                  <a:pt x="307298" y="181853"/>
                  <a:pt x="313743" y="188997"/>
                  <a:pt x="322289" y="191846"/>
                </a:cubicBezTo>
                <a:cubicBezTo>
                  <a:pt x="336706" y="196652"/>
                  <a:pt x="352269" y="196843"/>
                  <a:pt x="367259" y="199341"/>
                </a:cubicBezTo>
                <a:cubicBezTo>
                  <a:pt x="372256" y="206836"/>
                  <a:pt x="375879" y="215457"/>
                  <a:pt x="382249" y="221827"/>
                </a:cubicBezTo>
                <a:cubicBezTo>
                  <a:pt x="388618" y="228197"/>
                  <a:pt x="399107" y="229783"/>
                  <a:pt x="404734" y="236817"/>
                </a:cubicBezTo>
                <a:cubicBezTo>
                  <a:pt x="433669" y="272985"/>
                  <a:pt x="379838" y="250084"/>
                  <a:pt x="434715" y="289282"/>
                </a:cubicBezTo>
                <a:cubicBezTo>
                  <a:pt x="443097" y="295269"/>
                  <a:pt x="454702" y="294279"/>
                  <a:pt x="464695" y="296777"/>
                </a:cubicBezTo>
                <a:cubicBezTo>
                  <a:pt x="469692" y="301774"/>
                  <a:pt x="473626" y="308132"/>
                  <a:pt x="479685" y="311768"/>
                </a:cubicBezTo>
                <a:cubicBezTo>
                  <a:pt x="486459" y="315833"/>
                  <a:pt x="494908" y="316151"/>
                  <a:pt x="502170" y="319263"/>
                </a:cubicBezTo>
                <a:cubicBezTo>
                  <a:pt x="512440" y="323664"/>
                  <a:pt x="522157" y="329256"/>
                  <a:pt x="532151" y="334253"/>
                </a:cubicBezTo>
                <a:cubicBezTo>
                  <a:pt x="542144" y="346745"/>
                  <a:pt x="552533" y="358930"/>
                  <a:pt x="562131" y="371728"/>
                </a:cubicBezTo>
                <a:cubicBezTo>
                  <a:pt x="567536" y="378935"/>
                  <a:pt x="568757" y="390869"/>
                  <a:pt x="577121" y="394214"/>
                </a:cubicBezTo>
                <a:cubicBezTo>
                  <a:pt x="584457" y="397148"/>
                  <a:pt x="592112" y="389217"/>
                  <a:pt x="599607" y="386718"/>
                </a:cubicBezTo>
                <a:cubicBezTo>
                  <a:pt x="601175" y="382798"/>
                  <a:pt x="614629" y="328640"/>
                  <a:pt x="637082" y="334253"/>
                </a:cubicBezTo>
                <a:cubicBezTo>
                  <a:pt x="644747" y="336169"/>
                  <a:pt x="641465" y="349476"/>
                  <a:pt x="644577" y="356738"/>
                </a:cubicBezTo>
                <a:cubicBezTo>
                  <a:pt x="648978" y="367008"/>
                  <a:pt x="654570" y="376725"/>
                  <a:pt x="659567" y="386718"/>
                </a:cubicBezTo>
                <a:cubicBezTo>
                  <a:pt x="664564" y="376725"/>
                  <a:pt x="670634" y="367199"/>
                  <a:pt x="674557" y="356738"/>
                </a:cubicBezTo>
                <a:cubicBezTo>
                  <a:pt x="678174" y="347093"/>
                  <a:pt x="675617" y="334802"/>
                  <a:pt x="682052" y="326758"/>
                </a:cubicBezTo>
                <a:cubicBezTo>
                  <a:pt x="686988" y="320589"/>
                  <a:pt x="697043" y="321761"/>
                  <a:pt x="704538" y="319263"/>
                </a:cubicBezTo>
                <a:cubicBezTo>
                  <a:pt x="707036" y="309269"/>
                  <a:pt x="707975" y="298750"/>
                  <a:pt x="712033" y="289282"/>
                </a:cubicBezTo>
                <a:cubicBezTo>
                  <a:pt x="721046" y="268251"/>
                  <a:pt x="734605" y="261078"/>
                  <a:pt x="749508" y="244312"/>
                </a:cubicBezTo>
                <a:cubicBezTo>
                  <a:pt x="762472" y="229728"/>
                  <a:pt x="774492" y="214331"/>
                  <a:pt x="786984" y="199341"/>
                </a:cubicBezTo>
                <a:cubicBezTo>
                  <a:pt x="817155" y="229514"/>
                  <a:pt x="788748" y="195964"/>
                  <a:pt x="809469" y="244312"/>
                </a:cubicBezTo>
                <a:cubicBezTo>
                  <a:pt x="813017" y="252592"/>
                  <a:pt x="819462" y="259302"/>
                  <a:pt x="824459" y="266797"/>
                </a:cubicBezTo>
                <a:cubicBezTo>
                  <a:pt x="855275" y="235981"/>
                  <a:pt x="856186" y="233920"/>
                  <a:pt x="899410" y="199341"/>
                </a:cubicBezTo>
                <a:cubicBezTo>
                  <a:pt x="906444" y="193714"/>
                  <a:pt x="914400" y="189348"/>
                  <a:pt x="921895" y="184351"/>
                </a:cubicBezTo>
                <a:cubicBezTo>
                  <a:pt x="928752" y="174065"/>
                  <a:pt x="947004" y="143503"/>
                  <a:pt x="959370" y="139381"/>
                </a:cubicBezTo>
                <a:lnTo>
                  <a:pt x="981856" y="146876"/>
                </a:lnTo>
                <a:cubicBezTo>
                  <a:pt x="993183" y="192185"/>
                  <a:pt x="986094" y="167084"/>
                  <a:pt x="1004341" y="221827"/>
                </a:cubicBezTo>
                <a:cubicBezTo>
                  <a:pt x="1047874" y="352430"/>
                  <a:pt x="996360" y="243339"/>
                  <a:pt x="1034321" y="319263"/>
                </a:cubicBezTo>
                <a:cubicBezTo>
                  <a:pt x="1039318" y="311768"/>
                  <a:pt x="1045040" y="304708"/>
                  <a:pt x="1049311" y="296777"/>
                </a:cubicBezTo>
                <a:cubicBezTo>
                  <a:pt x="1065425" y="266850"/>
                  <a:pt x="1076941" y="220895"/>
                  <a:pt x="1109272" y="199341"/>
                </a:cubicBezTo>
                <a:cubicBezTo>
                  <a:pt x="1115845" y="194959"/>
                  <a:pt x="1124262" y="194344"/>
                  <a:pt x="1131757" y="191846"/>
                </a:cubicBezTo>
                <a:cubicBezTo>
                  <a:pt x="1185561" y="138043"/>
                  <a:pt x="1159769" y="159596"/>
                  <a:pt x="1206708" y="124391"/>
                </a:cubicBezTo>
                <a:cubicBezTo>
                  <a:pt x="1235417" y="81326"/>
                  <a:pt x="1215328" y="108275"/>
                  <a:pt x="1274164" y="49440"/>
                </a:cubicBezTo>
                <a:cubicBezTo>
                  <a:pt x="1280534" y="43071"/>
                  <a:pt x="1289615" y="40077"/>
                  <a:pt x="1296649" y="34450"/>
                </a:cubicBezTo>
                <a:cubicBezTo>
                  <a:pt x="1302167" y="30035"/>
                  <a:pt x="1306642" y="24456"/>
                  <a:pt x="1311639" y="19459"/>
                </a:cubicBezTo>
                <a:cubicBezTo>
                  <a:pt x="1319134" y="34449"/>
                  <a:pt x="1325986" y="49779"/>
                  <a:pt x="1334125" y="64430"/>
                </a:cubicBezTo>
                <a:cubicBezTo>
                  <a:pt x="1361054" y="112902"/>
                  <a:pt x="1340170" y="56454"/>
                  <a:pt x="1371600" y="131886"/>
                </a:cubicBezTo>
                <a:cubicBezTo>
                  <a:pt x="1377677" y="146471"/>
                  <a:pt x="1375417" y="165683"/>
                  <a:pt x="1386590" y="176856"/>
                </a:cubicBezTo>
                <a:cubicBezTo>
                  <a:pt x="1395598" y="185864"/>
                  <a:pt x="1411574" y="181853"/>
                  <a:pt x="1424066" y="184351"/>
                </a:cubicBezTo>
                <a:lnTo>
                  <a:pt x="1454046" y="229322"/>
                </a:lnTo>
                <a:cubicBezTo>
                  <a:pt x="1458428" y="235896"/>
                  <a:pt x="1454682" y="247887"/>
                  <a:pt x="1461541" y="251807"/>
                </a:cubicBezTo>
                <a:cubicBezTo>
                  <a:pt x="1474735" y="259347"/>
                  <a:pt x="1491521" y="256804"/>
                  <a:pt x="1506511" y="259302"/>
                </a:cubicBezTo>
                <a:cubicBezTo>
                  <a:pt x="1520790" y="302132"/>
                  <a:pt x="1502228" y="266439"/>
                  <a:pt x="1536492" y="289282"/>
                </a:cubicBezTo>
                <a:cubicBezTo>
                  <a:pt x="1545311" y="295162"/>
                  <a:pt x="1550834" y="304982"/>
                  <a:pt x="1558977" y="311768"/>
                </a:cubicBezTo>
                <a:cubicBezTo>
                  <a:pt x="1565897" y="317535"/>
                  <a:pt x="1573967" y="321761"/>
                  <a:pt x="1581462" y="326758"/>
                </a:cubicBezTo>
                <a:cubicBezTo>
                  <a:pt x="1603947" y="319263"/>
                  <a:pt x="1626128" y="310784"/>
                  <a:pt x="1648918" y="304273"/>
                </a:cubicBezTo>
                <a:cubicBezTo>
                  <a:pt x="1661167" y="300773"/>
                  <a:pt x="1675257" y="302964"/>
                  <a:pt x="1686393" y="296777"/>
                </a:cubicBezTo>
                <a:cubicBezTo>
                  <a:pt x="1698747" y="289913"/>
                  <a:pt x="1706380" y="276790"/>
                  <a:pt x="1716374" y="266797"/>
                </a:cubicBezTo>
                <a:cubicBezTo>
                  <a:pt x="1726367" y="269295"/>
                  <a:pt x="1738113" y="268111"/>
                  <a:pt x="1746354" y="274292"/>
                </a:cubicBezTo>
                <a:cubicBezTo>
                  <a:pt x="1759152" y="283891"/>
                  <a:pt x="1765800" y="299729"/>
                  <a:pt x="1776334" y="311768"/>
                </a:cubicBezTo>
                <a:cubicBezTo>
                  <a:pt x="1783314" y="319745"/>
                  <a:pt x="1792034" y="326110"/>
                  <a:pt x="1798820" y="334253"/>
                </a:cubicBezTo>
                <a:cubicBezTo>
                  <a:pt x="1851002" y="396870"/>
                  <a:pt x="1770595" y="313523"/>
                  <a:pt x="1836295" y="379223"/>
                </a:cubicBezTo>
                <a:cubicBezTo>
                  <a:pt x="1843790" y="371728"/>
                  <a:pt x="1850858" y="363780"/>
                  <a:pt x="1858780" y="356738"/>
                </a:cubicBezTo>
                <a:cubicBezTo>
                  <a:pt x="1873364" y="343774"/>
                  <a:pt x="1889953" y="333061"/>
                  <a:pt x="1903751" y="319263"/>
                </a:cubicBezTo>
                <a:cubicBezTo>
                  <a:pt x="1922530" y="300484"/>
                  <a:pt x="1939214" y="279704"/>
                  <a:pt x="1956216" y="259302"/>
                </a:cubicBezTo>
                <a:cubicBezTo>
                  <a:pt x="1978098" y="233044"/>
                  <a:pt x="1988235" y="213562"/>
                  <a:pt x="2008682" y="184351"/>
                </a:cubicBezTo>
                <a:cubicBezTo>
                  <a:pt x="2015845" y="174117"/>
                  <a:pt x="2020574" y="160991"/>
                  <a:pt x="2031167" y="154371"/>
                </a:cubicBezTo>
                <a:cubicBezTo>
                  <a:pt x="2041970" y="147619"/>
                  <a:pt x="2056151" y="149374"/>
                  <a:pt x="2068643" y="146876"/>
                </a:cubicBezTo>
                <a:cubicBezTo>
                  <a:pt x="2071141" y="156869"/>
                  <a:pt x="2072080" y="167388"/>
                  <a:pt x="2076138" y="176856"/>
                </a:cubicBezTo>
                <a:cubicBezTo>
                  <a:pt x="2083229" y="193401"/>
                  <a:pt x="2094031" y="202244"/>
                  <a:pt x="2106118" y="214332"/>
                </a:cubicBezTo>
                <a:cubicBezTo>
                  <a:pt x="2118610" y="211833"/>
                  <a:pt x="2131952" y="212010"/>
                  <a:pt x="2143593" y="206836"/>
                </a:cubicBezTo>
                <a:cubicBezTo>
                  <a:pt x="2214090" y="175504"/>
                  <a:pt x="2137558" y="195295"/>
                  <a:pt x="2196059" y="161866"/>
                </a:cubicBezTo>
                <a:cubicBezTo>
                  <a:pt x="2205003" y="156755"/>
                  <a:pt x="2216046" y="156869"/>
                  <a:pt x="2226039" y="154371"/>
                </a:cubicBezTo>
                <a:cubicBezTo>
                  <a:pt x="2246798" y="168210"/>
                  <a:pt x="2268195" y="181536"/>
                  <a:pt x="2286000" y="199341"/>
                </a:cubicBezTo>
                <a:cubicBezTo>
                  <a:pt x="2292370" y="205711"/>
                  <a:pt x="2295993" y="214332"/>
                  <a:pt x="2300990" y="221827"/>
                </a:cubicBezTo>
                <a:cubicBezTo>
                  <a:pt x="2310983" y="216830"/>
                  <a:pt x="2320191" y="209776"/>
                  <a:pt x="2330970" y="206836"/>
                </a:cubicBezTo>
                <a:cubicBezTo>
                  <a:pt x="2348014" y="202188"/>
                  <a:pt x="2366947" y="205683"/>
                  <a:pt x="2383436" y="199341"/>
                </a:cubicBezTo>
                <a:cubicBezTo>
                  <a:pt x="2400251" y="192874"/>
                  <a:pt x="2428407" y="169361"/>
                  <a:pt x="2428407" y="169361"/>
                </a:cubicBezTo>
                <a:cubicBezTo>
                  <a:pt x="2438400" y="154371"/>
                  <a:pt x="2442273" y="132448"/>
                  <a:pt x="2458387" y="124391"/>
                </a:cubicBezTo>
                <a:cubicBezTo>
                  <a:pt x="2468380" y="119394"/>
                  <a:pt x="2479275" y="115894"/>
                  <a:pt x="2488367" y="109400"/>
                </a:cubicBezTo>
                <a:cubicBezTo>
                  <a:pt x="2496992" y="103239"/>
                  <a:pt x="2502709" y="93701"/>
                  <a:pt x="2510852" y="86915"/>
                </a:cubicBezTo>
                <a:cubicBezTo>
                  <a:pt x="2517772" y="81148"/>
                  <a:pt x="2525843" y="76922"/>
                  <a:pt x="2533338" y="71925"/>
                </a:cubicBezTo>
                <a:cubicBezTo>
                  <a:pt x="2540833" y="56935"/>
                  <a:pt x="2541452" y="35578"/>
                  <a:pt x="2555823" y="26955"/>
                </a:cubicBezTo>
                <a:cubicBezTo>
                  <a:pt x="2563547" y="22320"/>
                  <a:pt x="2566785" y="41383"/>
                  <a:pt x="2570813" y="49440"/>
                </a:cubicBezTo>
                <a:cubicBezTo>
                  <a:pt x="2605164" y="118142"/>
                  <a:pt x="2564061" y="57926"/>
                  <a:pt x="2608289" y="116896"/>
                </a:cubicBezTo>
                <a:cubicBezTo>
                  <a:pt x="2611199" y="125626"/>
                  <a:pt x="2619877" y="158234"/>
                  <a:pt x="2630774" y="161866"/>
                </a:cubicBezTo>
                <a:cubicBezTo>
                  <a:pt x="2635480" y="163435"/>
                  <a:pt x="2676245" y="149207"/>
                  <a:pt x="2683239" y="146876"/>
                </a:cubicBezTo>
                <a:cubicBezTo>
                  <a:pt x="2703226" y="166863"/>
                  <a:pt x="2720588" y="189876"/>
                  <a:pt x="2743200" y="206836"/>
                </a:cubicBezTo>
                <a:cubicBezTo>
                  <a:pt x="2753193" y="214331"/>
                  <a:pt x="2763695" y="221192"/>
                  <a:pt x="2773180" y="229322"/>
                </a:cubicBezTo>
                <a:cubicBezTo>
                  <a:pt x="2808906" y="259945"/>
                  <a:pt x="2779906" y="246554"/>
                  <a:pt x="2818151" y="259302"/>
                </a:cubicBezTo>
                <a:cubicBezTo>
                  <a:pt x="2830643" y="249309"/>
                  <a:pt x="2843587" y="239856"/>
                  <a:pt x="2855626" y="229322"/>
                </a:cubicBezTo>
                <a:cubicBezTo>
                  <a:pt x="2863603" y="222342"/>
                  <a:pt x="2869291" y="212716"/>
                  <a:pt x="2878111" y="206836"/>
                </a:cubicBezTo>
                <a:cubicBezTo>
                  <a:pt x="2884685" y="202453"/>
                  <a:pt x="2893102" y="201839"/>
                  <a:pt x="2900597" y="199341"/>
                </a:cubicBezTo>
                <a:cubicBezTo>
                  <a:pt x="2908092" y="206836"/>
                  <a:pt x="2917823" y="212624"/>
                  <a:pt x="2923082" y="221827"/>
                </a:cubicBezTo>
                <a:cubicBezTo>
                  <a:pt x="2928193" y="230771"/>
                  <a:pt x="2920805" y="248550"/>
                  <a:pt x="2930577" y="251807"/>
                </a:cubicBezTo>
                <a:cubicBezTo>
                  <a:pt x="2939123" y="254656"/>
                  <a:pt x="2938647" y="235089"/>
                  <a:pt x="2945567" y="229322"/>
                </a:cubicBezTo>
                <a:cubicBezTo>
                  <a:pt x="2954151" y="222169"/>
                  <a:pt x="2965554" y="219329"/>
                  <a:pt x="2975548" y="214332"/>
                </a:cubicBezTo>
                <a:cubicBezTo>
                  <a:pt x="2978046" y="206837"/>
                  <a:pt x="2978661" y="198420"/>
                  <a:pt x="2983043" y="191846"/>
                </a:cubicBezTo>
                <a:cubicBezTo>
                  <a:pt x="3001780" y="163740"/>
                  <a:pt x="3020711" y="164251"/>
                  <a:pt x="3050498" y="146876"/>
                </a:cubicBezTo>
                <a:cubicBezTo>
                  <a:pt x="3091181" y="123144"/>
                  <a:pt x="3086718" y="125647"/>
                  <a:pt x="3110459" y="101905"/>
                </a:cubicBezTo>
                <a:cubicBezTo>
                  <a:pt x="3133396" y="107639"/>
                  <a:pt x="3145671" y="107137"/>
                  <a:pt x="3162925" y="124391"/>
                </a:cubicBezTo>
                <a:cubicBezTo>
                  <a:pt x="3171758" y="133224"/>
                  <a:pt x="3176074" y="146072"/>
                  <a:pt x="3185410" y="154371"/>
                </a:cubicBezTo>
                <a:cubicBezTo>
                  <a:pt x="3198875" y="166340"/>
                  <a:pt x="3217641" y="171612"/>
                  <a:pt x="3230380" y="184351"/>
                </a:cubicBezTo>
                <a:cubicBezTo>
                  <a:pt x="3259236" y="213206"/>
                  <a:pt x="3244047" y="200956"/>
                  <a:pt x="3275351" y="221827"/>
                </a:cubicBezTo>
                <a:cubicBezTo>
                  <a:pt x="3280348" y="231820"/>
                  <a:pt x="3284798" y="242106"/>
                  <a:pt x="3290341" y="251807"/>
                </a:cubicBezTo>
                <a:cubicBezTo>
                  <a:pt x="3294810" y="259628"/>
                  <a:pt x="3296323" y="274292"/>
                  <a:pt x="3305331" y="274292"/>
                </a:cubicBezTo>
                <a:cubicBezTo>
                  <a:pt x="3314339" y="274292"/>
                  <a:pt x="3315852" y="259628"/>
                  <a:pt x="3320321" y="251807"/>
                </a:cubicBezTo>
                <a:cubicBezTo>
                  <a:pt x="3342113" y="213671"/>
                  <a:pt x="3322400" y="226130"/>
                  <a:pt x="3357797" y="214332"/>
                </a:cubicBezTo>
                <a:cubicBezTo>
                  <a:pt x="3362794" y="204338"/>
                  <a:pt x="3365634" y="192935"/>
                  <a:pt x="3372787" y="184351"/>
                </a:cubicBezTo>
                <a:cubicBezTo>
                  <a:pt x="3378554" y="177431"/>
                  <a:pt x="3390275" y="176856"/>
                  <a:pt x="3395272" y="169361"/>
                </a:cubicBezTo>
                <a:cubicBezTo>
                  <a:pt x="3400986" y="160790"/>
                  <a:pt x="3397053" y="147952"/>
                  <a:pt x="3402767" y="139381"/>
                </a:cubicBezTo>
                <a:cubicBezTo>
                  <a:pt x="3407764" y="131886"/>
                  <a:pt x="3418218" y="130018"/>
                  <a:pt x="3425252" y="124391"/>
                </a:cubicBezTo>
                <a:cubicBezTo>
                  <a:pt x="3454648" y="100874"/>
                  <a:pt x="3423680" y="114921"/>
                  <a:pt x="3462728" y="101905"/>
                </a:cubicBezTo>
                <a:cubicBezTo>
                  <a:pt x="3468550" y="97538"/>
                  <a:pt x="3500133" y="68913"/>
                  <a:pt x="3515193" y="71925"/>
                </a:cubicBezTo>
                <a:cubicBezTo>
                  <a:pt x="3522122" y="73311"/>
                  <a:pt x="3525187" y="81918"/>
                  <a:pt x="3530184" y="86915"/>
                </a:cubicBezTo>
                <a:cubicBezTo>
                  <a:pt x="3537679" y="81918"/>
                  <a:pt x="3547672" y="79420"/>
                  <a:pt x="3552669" y="71925"/>
                </a:cubicBezTo>
                <a:cubicBezTo>
                  <a:pt x="3558383" y="63354"/>
                  <a:pt x="3557929" y="52001"/>
                  <a:pt x="3560164" y="41945"/>
                </a:cubicBezTo>
                <a:cubicBezTo>
                  <a:pt x="3562928" y="29509"/>
                  <a:pt x="3560016" y="14661"/>
                  <a:pt x="3567659" y="4469"/>
                </a:cubicBezTo>
                <a:cubicBezTo>
                  <a:pt x="3571011" y="0"/>
                  <a:pt x="3577652" y="9466"/>
                  <a:pt x="3582649" y="11964"/>
                </a:cubicBezTo>
              </a:path>
            </a:pathLst>
          </a:custGeom>
          <a:ln w="12700">
            <a:solidFill>
              <a:srgbClr val="FF0000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2419350" y="3581400"/>
            <a:ext cx="154305" cy="173355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>
            <a:off x="2747963" y="3081338"/>
            <a:ext cx="481012" cy="571500"/>
          </a:xfrm>
          <a:custGeom>
            <a:avLst/>
            <a:gdLst>
              <a:gd name="connsiteX0" fmla="*/ 481012 w 481012"/>
              <a:gd name="connsiteY0" fmla="*/ 571500 h 571500"/>
              <a:gd name="connsiteX1" fmla="*/ 471487 w 481012"/>
              <a:gd name="connsiteY1" fmla="*/ 528637 h 571500"/>
              <a:gd name="connsiteX2" fmla="*/ 461962 w 481012"/>
              <a:gd name="connsiteY2" fmla="*/ 514350 h 571500"/>
              <a:gd name="connsiteX3" fmla="*/ 447675 w 481012"/>
              <a:gd name="connsiteY3" fmla="*/ 466725 h 571500"/>
              <a:gd name="connsiteX4" fmla="*/ 442912 w 481012"/>
              <a:gd name="connsiteY4" fmla="*/ 447675 h 571500"/>
              <a:gd name="connsiteX5" fmla="*/ 419100 w 481012"/>
              <a:gd name="connsiteY5" fmla="*/ 423862 h 571500"/>
              <a:gd name="connsiteX6" fmla="*/ 404812 w 481012"/>
              <a:gd name="connsiteY6" fmla="*/ 419100 h 571500"/>
              <a:gd name="connsiteX7" fmla="*/ 385762 w 481012"/>
              <a:gd name="connsiteY7" fmla="*/ 404812 h 571500"/>
              <a:gd name="connsiteX8" fmla="*/ 366712 w 481012"/>
              <a:gd name="connsiteY8" fmla="*/ 395287 h 571500"/>
              <a:gd name="connsiteX9" fmla="*/ 352425 w 481012"/>
              <a:gd name="connsiteY9" fmla="*/ 385762 h 571500"/>
              <a:gd name="connsiteX10" fmla="*/ 333375 w 481012"/>
              <a:gd name="connsiteY10" fmla="*/ 357187 h 571500"/>
              <a:gd name="connsiteX11" fmla="*/ 323850 w 481012"/>
              <a:gd name="connsiteY11" fmla="*/ 342900 h 571500"/>
              <a:gd name="connsiteX12" fmla="*/ 319087 w 481012"/>
              <a:gd name="connsiteY12" fmla="*/ 319087 h 571500"/>
              <a:gd name="connsiteX13" fmla="*/ 314325 w 481012"/>
              <a:gd name="connsiteY13" fmla="*/ 304800 h 571500"/>
              <a:gd name="connsiteX14" fmla="*/ 309562 w 481012"/>
              <a:gd name="connsiteY14" fmla="*/ 285750 h 571500"/>
              <a:gd name="connsiteX15" fmla="*/ 304800 w 481012"/>
              <a:gd name="connsiteY15" fmla="*/ 271462 h 571500"/>
              <a:gd name="connsiteX16" fmla="*/ 290512 w 481012"/>
              <a:gd name="connsiteY16" fmla="*/ 261937 h 571500"/>
              <a:gd name="connsiteX17" fmla="*/ 280987 w 481012"/>
              <a:gd name="connsiteY17" fmla="*/ 247650 h 571500"/>
              <a:gd name="connsiteX18" fmla="*/ 276225 w 481012"/>
              <a:gd name="connsiteY18" fmla="*/ 228600 h 571500"/>
              <a:gd name="connsiteX19" fmla="*/ 247650 w 481012"/>
              <a:gd name="connsiteY19" fmla="*/ 223837 h 571500"/>
              <a:gd name="connsiteX20" fmla="*/ 233362 w 481012"/>
              <a:gd name="connsiteY20" fmla="*/ 214312 h 571500"/>
              <a:gd name="connsiteX21" fmla="*/ 190500 w 481012"/>
              <a:gd name="connsiteY21" fmla="*/ 190500 h 571500"/>
              <a:gd name="connsiteX22" fmla="*/ 152400 w 481012"/>
              <a:gd name="connsiteY22" fmla="*/ 161925 h 571500"/>
              <a:gd name="connsiteX23" fmla="*/ 138112 w 481012"/>
              <a:gd name="connsiteY23" fmla="*/ 147637 h 571500"/>
              <a:gd name="connsiteX24" fmla="*/ 104775 w 481012"/>
              <a:gd name="connsiteY24" fmla="*/ 133350 h 571500"/>
              <a:gd name="connsiteX25" fmla="*/ 90487 w 481012"/>
              <a:gd name="connsiteY25" fmla="*/ 100012 h 571500"/>
              <a:gd name="connsiteX26" fmla="*/ 85725 w 481012"/>
              <a:gd name="connsiteY26" fmla="*/ 66675 h 571500"/>
              <a:gd name="connsiteX27" fmla="*/ 71437 w 481012"/>
              <a:gd name="connsiteY27" fmla="*/ 61912 h 571500"/>
              <a:gd name="connsiteX28" fmla="*/ 61912 w 481012"/>
              <a:gd name="connsiteY28" fmla="*/ 47625 h 571500"/>
              <a:gd name="connsiteX29" fmla="*/ 33337 w 481012"/>
              <a:gd name="connsiteY29" fmla="*/ 28575 h 571500"/>
              <a:gd name="connsiteX30" fmla="*/ 14287 w 481012"/>
              <a:gd name="connsiteY30" fmla="*/ 9525 h 571500"/>
              <a:gd name="connsiteX31" fmla="*/ 0 w 481012"/>
              <a:gd name="connsiteY31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81012" h="571500">
                <a:moveTo>
                  <a:pt x="481012" y="571500"/>
                </a:moveTo>
                <a:cubicBezTo>
                  <a:pt x="479182" y="560521"/>
                  <a:pt x="477350" y="540363"/>
                  <a:pt x="471487" y="528637"/>
                </a:cubicBezTo>
                <a:cubicBezTo>
                  <a:pt x="468927" y="523518"/>
                  <a:pt x="465137" y="519112"/>
                  <a:pt x="461962" y="514350"/>
                </a:cubicBezTo>
                <a:cubicBezTo>
                  <a:pt x="450876" y="436736"/>
                  <a:pt x="466239" y="510039"/>
                  <a:pt x="447675" y="466725"/>
                </a:cubicBezTo>
                <a:cubicBezTo>
                  <a:pt x="445097" y="460709"/>
                  <a:pt x="445490" y="453691"/>
                  <a:pt x="442912" y="447675"/>
                </a:cubicBezTo>
                <a:cubicBezTo>
                  <a:pt x="437717" y="435552"/>
                  <a:pt x="430646" y="429635"/>
                  <a:pt x="419100" y="423862"/>
                </a:cubicBezTo>
                <a:cubicBezTo>
                  <a:pt x="414610" y="421617"/>
                  <a:pt x="409575" y="420687"/>
                  <a:pt x="404812" y="419100"/>
                </a:cubicBezTo>
                <a:cubicBezTo>
                  <a:pt x="398462" y="414337"/>
                  <a:pt x="392493" y="409019"/>
                  <a:pt x="385762" y="404812"/>
                </a:cubicBezTo>
                <a:cubicBezTo>
                  <a:pt x="379742" y="401049"/>
                  <a:pt x="372876" y="398809"/>
                  <a:pt x="366712" y="395287"/>
                </a:cubicBezTo>
                <a:cubicBezTo>
                  <a:pt x="361742" y="392447"/>
                  <a:pt x="357187" y="388937"/>
                  <a:pt x="352425" y="385762"/>
                </a:cubicBezTo>
                <a:lnTo>
                  <a:pt x="333375" y="357187"/>
                </a:lnTo>
                <a:lnTo>
                  <a:pt x="323850" y="342900"/>
                </a:lnTo>
                <a:cubicBezTo>
                  <a:pt x="322262" y="334962"/>
                  <a:pt x="321050" y="326940"/>
                  <a:pt x="319087" y="319087"/>
                </a:cubicBezTo>
                <a:cubicBezTo>
                  <a:pt x="317869" y="314217"/>
                  <a:pt x="315704" y="309627"/>
                  <a:pt x="314325" y="304800"/>
                </a:cubicBezTo>
                <a:cubicBezTo>
                  <a:pt x="312527" y="298506"/>
                  <a:pt x="311360" y="292044"/>
                  <a:pt x="309562" y="285750"/>
                </a:cubicBezTo>
                <a:cubicBezTo>
                  <a:pt x="308183" y="280923"/>
                  <a:pt x="307936" y="275382"/>
                  <a:pt x="304800" y="271462"/>
                </a:cubicBezTo>
                <a:cubicBezTo>
                  <a:pt x="301224" y="266992"/>
                  <a:pt x="295275" y="265112"/>
                  <a:pt x="290512" y="261937"/>
                </a:cubicBezTo>
                <a:cubicBezTo>
                  <a:pt x="287337" y="257175"/>
                  <a:pt x="283242" y="252911"/>
                  <a:pt x="280987" y="247650"/>
                </a:cubicBezTo>
                <a:cubicBezTo>
                  <a:pt x="278409" y="241634"/>
                  <a:pt x="281551" y="232405"/>
                  <a:pt x="276225" y="228600"/>
                </a:cubicBezTo>
                <a:cubicBezTo>
                  <a:pt x="268367" y="222987"/>
                  <a:pt x="257175" y="225425"/>
                  <a:pt x="247650" y="223837"/>
                </a:cubicBezTo>
                <a:cubicBezTo>
                  <a:pt x="242887" y="220662"/>
                  <a:pt x="238332" y="217152"/>
                  <a:pt x="233362" y="214312"/>
                </a:cubicBezTo>
                <a:cubicBezTo>
                  <a:pt x="207399" y="199476"/>
                  <a:pt x="218619" y="209967"/>
                  <a:pt x="190500" y="190500"/>
                </a:cubicBezTo>
                <a:cubicBezTo>
                  <a:pt x="177448" y="181464"/>
                  <a:pt x="163625" y="173150"/>
                  <a:pt x="152400" y="161925"/>
                </a:cubicBezTo>
                <a:cubicBezTo>
                  <a:pt x="147637" y="157162"/>
                  <a:pt x="143593" y="151552"/>
                  <a:pt x="138112" y="147637"/>
                </a:cubicBezTo>
                <a:cubicBezTo>
                  <a:pt x="127813" y="140280"/>
                  <a:pt x="116435" y="137236"/>
                  <a:pt x="104775" y="133350"/>
                </a:cubicBezTo>
                <a:cubicBezTo>
                  <a:pt x="99613" y="123025"/>
                  <a:pt x="92823" y="111690"/>
                  <a:pt x="90487" y="100012"/>
                </a:cubicBezTo>
                <a:cubicBezTo>
                  <a:pt x="88286" y="89005"/>
                  <a:pt x="90745" y="76715"/>
                  <a:pt x="85725" y="66675"/>
                </a:cubicBezTo>
                <a:cubicBezTo>
                  <a:pt x="83480" y="62185"/>
                  <a:pt x="76200" y="63500"/>
                  <a:pt x="71437" y="61912"/>
                </a:cubicBezTo>
                <a:cubicBezTo>
                  <a:pt x="68262" y="57150"/>
                  <a:pt x="66674" y="50800"/>
                  <a:pt x="61912" y="47625"/>
                </a:cubicBezTo>
                <a:cubicBezTo>
                  <a:pt x="25008" y="23022"/>
                  <a:pt x="57250" y="64443"/>
                  <a:pt x="33337" y="28575"/>
                </a:cubicBezTo>
                <a:cubicBezTo>
                  <a:pt x="25718" y="5714"/>
                  <a:pt x="34608" y="19685"/>
                  <a:pt x="14287" y="9525"/>
                </a:cubicBezTo>
                <a:cubicBezTo>
                  <a:pt x="9168" y="6965"/>
                  <a:pt x="0" y="0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prstDash val="sysDas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2438400" y="2910839"/>
            <a:ext cx="243840" cy="251460"/>
          </a:xfrm>
          <a:prstGeom prst="rect">
            <a:avLst/>
          </a:prstGeom>
        </p:spPr>
      </p:pic>
      <p:pic>
        <p:nvPicPr>
          <p:cNvPr id="26" name="Picture 25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740094" y="4876800"/>
            <a:ext cx="7303770" cy="986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Counterexample:  Dropping Right-Continuity of Hitting Times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749295" y="4572000"/>
            <a:ext cx="3594181" cy="0"/>
          </a:xfrm>
          <a:prstGeom prst="line">
            <a:avLst/>
          </a:prstGeom>
          <a:ln w="127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43200" y="2133600"/>
            <a:ext cx="0" cy="2428038"/>
          </a:xfrm>
          <a:prstGeom prst="line">
            <a:avLst/>
          </a:prstGeom>
          <a:ln w="127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43200" y="3657600"/>
            <a:ext cx="359418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477000" y="3200400"/>
            <a:ext cx="297180" cy="211455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419350" y="3048000"/>
            <a:ext cx="247650" cy="21336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6324600" y="2133600"/>
            <a:ext cx="0" cy="2428038"/>
          </a:xfrm>
          <a:prstGeom prst="line">
            <a:avLst/>
          </a:prstGeom>
          <a:ln w="127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419350" y="3581400"/>
            <a:ext cx="154305" cy="173355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>
            <a:off x="2747962" y="2743200"/>
            <a:ext cx="604837" cy="914400"/>
          </a:xfrm>
          <a:custGeom>
            <a:avLst/>
            <a:gdLst>
              <a:gd name="connsiteX0" fmla="*/ 481012 w 481012"/>
              <a:gd name="connsiteY0" fmla="*/ 571500 h 571500"/>
              <a:gd name="connsiteX1" fmla="*/ 471487 w 481012"/>
              <a:gd name="connsiteY1" fmla="*/ 528637 h 571500"/>
              <a:gd name="connsiteX2" fmla="*/ 461962 w 481012"/>
              <a:gd name="connsiteY2" fmla="*/ 514350 h 571500"/>
              <a:gd name="connsiteX3" fmla="*/ 447675 w 481012"/>
              <a:gd name="connsiteY3" fmla="*/ 466725 h 571500"/>
              <a:gd name="connsiteX4" fmla="*/ 442912 w 481012"/>
              <a:gd name="connsiteY4" fmla="*/ 447675 h 571500"/>
              <a:gd name="connsiteX5" fmla="*/ 419100 w 481012"/>
              <a:gd name="connsiteY5" fmla="*/ 423862 h 571500"/>
              <a:gd name="connsiteX6" fmla="*/ 404812 w 481012"/>
              <a:gd name="connsiteY6" fmla="*/ 419100 h 571500"/>
              <a:gd name="connsiteX7" fmla="*/ 385762 w 481012"/>
              <a:gd name="connsiteY7" fmla="*/ 404812 h 571500"/>
              <a:gd name="connsiteX8" fmla="*/ 366712 w 481012"/>
              <a:gd name="connsiteY8" fmla="*/ 395287 h 571500"/>
              <a:gd name="connsiteX9" fmla="*/ 352425 w 481012"/>
              <a:gd name="connsiteY9" fmla="*/ 385762 h 571500"/>
              <a:gd name="connsiteX10" fmla="*/ 333375 w 481012"/>
              <a:gd name="connsiteY10" fmla="*/ 357187 h 571500"/>
              <a:gd name="connsiteX11" fmla="*/ 323850 w 481012"/>
              <a:gd name="connsiteY11" fmla="*/ 342900 h 571500"/>
              <a:gd name="connsiteX12" fmla="*/ 319087 w 481012"/>
              <a:gd name="connsiteY12" fmla="*/ 319087 h 571500"/>
              <a:gd name="connsiteX13" fmla="*/ 314325 w 481012"/>
              <a:gd name="connsiteY13" fmla="*/ 304800 h 571500"/>
              <a:gd name="connsiteX14" fmla="*/ 309562 w 481012"/>
              <a:gd name="connsiteY14" fmla="*/ 285750 h 571500"/>
              <a:gd name="connsiteX15" fmla="*/ 304800 w 481012"/>
              <a:gd name="connsiteY15" fmla="*/ 271462 h 571500"/>
              <a:gd name="connsiteX16" fmla="*/ 290512 w 481012"/>
              <a:gd name="connsiteY16" fmla="*/ 261937 h 571500"/>
              <a:gd name="connsiteX17" fmla="*/ 280987 w 481012"/>
              <a:gd name="connsiteY17" fmla="*/ 247650 h 571500"/>
              <a:gd name="connsiteX18" fmla="*/ 276225 w 481012"/>
              <a:gd name="connsiteY18" fmla="*/ 228600 h 571500"/>
              <a:gd name="connsiteX19" fmla="*/ 247650 w 481012"/>
              <a:gd name="connsiteY19" fmla="*/ 223837 h 571500"/>
              <a:gd name="connsiteX20" fmla="*/ 233362 w 481012"/>
              <a:gd name="connsiteY20" fmla="*/ 214312 h 571500"/>
              <a:gd name="connsiteX21" fmla="*/ 190500 w 481012"/>
              <a:gd name="connsiteY21" fmla="*/ 190500 h 571500"/>
              <a:gd name="connsiteX22" fmla="*/ 152400 w 481012"/>
              <a:gd name="connsiteY22" fmla="*/ 161925 h 571500"/>
              <a:gd name="connsiteX23" fmla="*/ 138112 w 481012"/>
              <a:gd name="connsiteY23" fmla="*/ 147637 h 571500"/>
              <a:gd name="connsiteX24" fmla="*/ 104775 w 481012"/>
              <a:gd name="connsiteY24" fmla="*/ 133350 h 571500"/>
              <a:gd name="connsiteX25" fmla="*/ 90487 w 481012"/>
              <a:gd name="connsiteY25" fmla="*/ 100012 h 571500"/>
              <a:gd name="connsiteX26" fmla="*/ 85725 w 481012"/>
              <a:gd name="connsiteY26" fmla="*/ 66675 h 571500"/>
              <a:gd name="connsiteX27" fmla="*/ 71437 w 481012"/>
              <a:gd name="connsiteY27" fmla="*/ 61912 h 571500"/>
              <a:gd name="connsiteX28" fmla="*/ 61912 w 481012"/>
              <a:gd name="connsiteY28" fmla="*/ 47625 h 571500"/>
              <a:gd name="connsiteX29" fmla="*/ 33337 w 481012"/>
              <a:gd name="connsiteY29" fmla="*/ 28575 h 571500"/>
              <a:gd name="connsiteX30" fmla="*/ 14287 w 481012"/>
              <a:gd name="connsiteY30" fmla="*/ 9525 h 571500"/>
              <a:gd name="connsiteX31" fmla="*/ 0 w 481012"/>
              <a:gd name="connsiteY31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81012" h="571500">
                <a:moveTo>
                  <a:pt x="481012" y="571500"/>
                </a:moveTo>
                <a:cubicBezTo>
                  <a:pt x="479182" y="560521"/>
                  <a:pt x="477350" y="540363"/>
                  <a:pt x="471487" y="528637"/>
                </a:cubicBezTo>
                <a:cubicBezTo>
                  <a:pt x="468927" y="523518"/>
                  <a:pt x="465137" y="519112"/>
                  <a:pt x="461962" y="514350"/>
                </a:cubicBezTo>
                <a:cubicBezTo>
                  <a:pt x="450876" y="436736"/>
                  <a:pt x="466239" y="510039"/>
                  <a:pt x="447675" y="466725"/>
                </a:cubicBezTo>
                <a:cubicBezTo>
                  <a:pt x="445097" y="460709"/>
                  <a:pt x="445490" y="453691"/>
                  <a:pt x="442912" y="447675"/>
                </a:cubicBezTo>
                <a:cubicBezTo>
                  <a:pt x="437717" y="435552"/>
                  <a:pt x="430646" y="429635"/>
                  <a:pt x="419100" y="423862"/>
                </a:cubicBezTo>
                <a:cubicBezTo>
                  <a:pt x="414610" y="421617"/>
                  <a:pt x="409575" y="420687"/>
                  <a:pt x="404812" y="419100"/>
                </a:cubicBezTo>
                <a:cubicBezTo>
                  <a:pt x="398462" y="414337"/>
                  <a:pt x="392493" y="409019"/>
                  <a:pt x="385762" y="404812"/>
                </a:cubicBezTo>
                <a:cubicBezTo>
                  <a:pt x="379742" y="401049"/>
                  <a:pt x="372876" y="398809"/>
                  <a:pt x="366712" y="395287"/>
                </a:cubicBezTo>
                <a:cubicBezTo>
                  <a:pt x="361742" y="392447"/>
                  <a:pt x="357187" y="388937"/>
                  <a:pt x="352425" y="385762"/>
                </a:cubicBezTo>
                <a:lnTo>
                  <a:pt x="333375" y="357187"/>
                </a:lnTo>
                <a:lnTo>
                  <a:pt x="323850" y="342900"/>
                </a:lnTo>
                <a:cubicBezTo>
                  <a:pt x="322262" y="334962"/>
                  <a:pt x="321050" y="326940"/>
                  <a:pt x="319087" y="319087"/>
                </a:cubicBezTo>
                <a:cubicBezTo>
                  <a:pt x="317869" y="314217"/>
                  <a:pt x="315704" y="309627"/>
                  <a:pt x="314325" y="304800"/>
                </a:cubicBezTo>
                <a:cubicBezTo>
                  <a:pt x="312527" y="298506"/>
                  <a:pt x="311360" y="292044"/>
                  <a:pt x="309562" y="285750"/>
                </a:cubicBezTo>
                <a:cubicBezTo>
                  <a:pt x="308183" y="280923"/>
                  <a:pt x="307936" y="275382"/>
                  <a:pt x="304800" y="271462"/>
                </a:cubicBezTo>
                <a:cubicBezTo>
                  <a:pt x="301224" y="266992"/>
                  <a:pt x="295275" y="265112"/>
                  <a:pt x="290512" y="261937"/>
                </a:cubicBezTo>
                <a:cubicBezTo>
                  <a:pt x="287337" y="257175"/>
                  <a:pt x="283242" y="252911"/>
                  <a:pt x="280987" y="247650"/>
                </a:cubicBezTo>
                <a:cubicBezTo>
                  <a:pt x="278409" y="241634"/>
                  <a:pt x="281551" y="232405"/>
                  <a:pt x="276225" y="228600"/>
                </a:cubicBezTo>
                <a:cubicBezTo>
                  <a:pt x="268367" y="222987"/>
                  <a:pt x="257175" y="225425"/>
                  <a:pt x="247650" y="223837"/>
                </a:cubicBezTo>
                <a:cubicBezTo>
                  <a:pt x="242887" y="220662"/>
                  <a:pt x="238332" y="217152"/>
                  <a:pt x="233362" y="214312"/>
                </a:cubicBezTo>
                <a:cubicBezTo>
                  <a:pt x="207399" y="199476"/>
                  <a:pt x="218619" y="209967"/>
                  <a:pt x="190500" y="190500"/>
                </a:cubicBezTo>
                <a:cubicBezTo>
                  <a:pt x="177448" y="181464"/>
                  <a:pt x="163625" y="173150"/>
                  <a:pt x="152400" y="161925"/>
                </a:cubicBezTo>
                <a:cubicBezTo>
                  <a:pt x="147637" y="157162"/>
                  <a:pt x="143593" y="151552"/>
                  <a:pt x="138112" y="147637"/>
                </a:cubicBezTo>
                <a:cubicBezTo>
                  <a:pt x="127813" y="140280"/>
                  <a:pt x="116435" y="137236"/>
                  <a:pt x="104775" y="133350"/>
                </a:cubicBezTo>
                <a:cubicBezTo>
                  <a:pt x="99613" y="123025"/>
                  <a:pt x="92823" y="111690"/>
                  <a:pt x="90487" y="100012"/>
                </a:cubicBezTo>
                <a:cubicBezTo>
                  <a:pt x="88286" y="89005"/>
                  <a:pt x="90745" y="76715"/>
                  <a:pt x="85725" y="66675"/>
                </a:cubicBezTo>
                <a:cubicBezTo>
                  <a:pt x="83480" y="62185"/>
                  <a:pt x="76200" y="63500"/>
                  <a:pt x="71437" y="61912"/>
                </a:cubicBezTo>
                <a:cubicBezTo>
                  <a:pt x="68262" y="57150"/>
                  <a:pt x="66674" y="50800"/>
                  <a:pt x="61912" y="47625"/>
                </a:cubicBezTo>
                <a:cubicBezTo>
                  <a:pt x="25008" y="23022"/>
                  <a:pt x="57250" y="64443"/>
                  <a:pt x="33337" y="28575"/>
                </a:cubicBezTo>
                <a:cubicBezTo>
                  <a:pt x="25718" y="5714"/>
                  <a:pt x="34608" y="19685"/>
                  <a:pt x="14287" y="9525"/>
                </a:cubicBezTo>
                <a:cubicBezTo>
                  <a:pt x="9168" y="6965"/>
                  <a:pt x="0" y="0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prstDash val="sysDas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740095" y="5107305"/>
            <a:ext cx="7309485" cy="836295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>
            <a:off x="2800350" y="3143250"/>
            <a:ext cx="552450" cy="514350"/>
          </a:xfrm>
          <a:custGeom>
            <a:avLst/>
            <a:gdLst>
              <a:gd name="connsiteX0" fmla="*/ 0 w 552450"/>
              <a:gd name="connsiteY0" fmla="*/ 0 h 514350"/>
              <a:gd name="connsiteX1" fmla="*/ 14287 w 552450"/>
              <a:gd name="connsiteY1" fmla="*/ 28575 h 514350"/>
              <a:gd name="connsiteX2" fmla="*/ 19050 w 552450"/>
              <a:gd name="connsiteY2" fmla="*/ 14288 h 514350"/>
              <a:gd name="connsiteX3" fmla="*/ 33337 w 552450"/>
              <a:gd name="connsiteY3" fmla="*/ 9525 h 514350"/>
              <a:gd name="connsiteX4" fmla="*/ 42862 w 552450"/>
              <a:gd name="connsiteY4" fmla="*/ 23813 h 514350"/>
              <a:gd name="connsiteX5" fmla="*/ 76200 w 552450"/>
              <a:gd name="connsiteY5" fmla="*/ 33338 h 514350"/>
              <a:gd name="connsiteX6" fmla="*/ 90487 w 552450"/>
              <a:gd name="connsiteY6" fmla="*/ 42863 h 514350"/>
              <a:gd name="connsiteX7" fmla="*/ 104775 w 552450"/>
              <a:gd name="connsiteY7" fmla="*/ 47625 h 514350"/>
              <a:gd name="connsiteX8" fmla="*/ 114300 w 552450"/>
              <a:gd name="connsiteY8" fmla="*/ 76200 h 514350"/>
              <a:gd name="connsiteX9" fmla="*/ 123825 w 552450"/>
              <a:gd name="connsiteY9" fmla="*/ 114300 h 514350"/>
              <a:gd name="connsiteX10" fmla="*/ 128587 w 552450"/>
              <a:gd name="connsiteY10" fmla="*/ 128588 h 514350"/>
              <a:gd name="connsiteX11" fmla="*/ 133350 w 552450"/>
              <a:gd name="connsiteY11" fmla="*/ 147638 h 514350"/>
              <a:gd name="connsiteX12" fmla="*/ 152400 w 552450"/>
              <a:gd name="connsiteY12" fmla="*/ 176213 h 514350"/>
              <a:gd name="connsiteX13" fmla="*/ 161925 w 552450"/>
              <a:gd name="connsiteY13" fmla="*/ 161925 h 514350"/>
              <a:gd name="connsiteX14" fmla="*/ 176212 w 552450"/>
              <a:gd name="connsiteY14" fmla="*/ 171450 h 514350"/>
              <a:gd name="connsiteX15" fmla="*/ 200025 w 552450"/>
              <a:gd name="connsiteY15" fmla="*/ 195263 h 514350"/>
              <a:gd name="connsiteX16" fmla="*/ 209550 w 552450"/>
              <a:gd name="connsiteY16" fmla="*/ 171450 h 514350"/>
              <a:gd name="connsiteX17" fmla="*/ 214312 w 552450"/>
              <a:gd name="connsiteY17" fmla="*/ 157163 h 514350"/>
              <a:gd name="connsiteX18" fmla="*/ 223837 w 552450"/>
              <a:gd name="connsiteY18" fmla="*/ 171450 h 514350"/>
              <a:gd name="connsiteX19" fmla="*/ 247650 w 552450"/>
              <a:gd name="connsiteY19" fmla="*/ 200025 h 514350"/>
              <a:gd name="connsiteX20" fmla="*/ 261937 w 552450"/>
              <a:gd name="connsiteY20" fmla="*/ 195263 h 514350"/>
              <a:gd name="connsiteX21" fmla="*/ 276225 w 552450"/>
              <a:gd name="connsiteY21" fmla="*/ 185738 h 514350"/>
              <a:gd name="connsiteX22" fmla="*/ 295275 w 552450"/>
              <a:gd name="connsiteY22" fmla="*/ 200025 h 514350"/>
              <a:gd name="connsiteX23" fmla="*/ 304800 w 552450"/>
              <a:gd name="connsiteY23" fmla="*/ 214313 h 514350"/>
              <a:gd name="connsiteX24" fmla="*/ 328612 w 552450"/>
              <a:gd name="connsiteY24" fmla="*/ 238125 h 514350"/>
              <a:gd name="connsiteX25" fmla="*/ 342900 w 552450"/>
              <a:gd name="connsiteY25" fmla="*/ 304800 h 514350"/>
              <a:gd name="connsiteX26" fmla="*/ 347662 w 552450"/>
              <a:gd name="connsiteY26" fmla="*/ 328613 h 514350"/>
              <a:gd name="connsiteX27" fmla="*/ 366712 w 552450"/>
              <a:gd name="connsiteY27" fmla="*/ 366713 h 514350"/>
              <a:gd name="connsiteX28" fmla="*/ 371475 w 552450"/>
              <a:gd name="connsiteY28" fmla="*/ 381000 h 514350"/>
              <a:gd name="connsiteX29" fmla="*/ 400050 w 552450"/>
              <a:gd name="connsiteY29" fmla="*/ 352425 h 514350"/>
              <a:gd name="connsiteX30" fmla="*/ 428625 w 552450"/>
              <a:gd name="connsiteY30" fmla="*/ 342900 h 514350"/>
              <a:gd name="connsiteX31" fmla="*/ 481012 w 552450"/>
              <a:gd name="connsiteY31" fmla="*/ 347663 h 514350"/>
              <a:gd name="connsiteX32" fmla="*/ 485775 w 552450"/>
              <a:gd name="connsiteY32" fmla="*/ 366713 h 514350"/>
              <a:gd name="connsiteX33" fmla="*/ 504825 w 552450"/>
              <a:gd name="connsiteY33" fmla="*/ 414338 h 514350"/>
              <a:gd name="connsiteX34" fmla="*/ 509587 w 552450"/>
              <a:gd name="connsiteY34" fmla="*/ 433388 h 514350"/>
              <a:gd name="connsiteX35" fmla="*/ 519112 w 552450"/>
              <a:gd name="connsiteY35" fmla="*/ 457200 h 514350"/>
              <a:gd name="connsiteX36" fmla="*/ 523875 w 552450"/>
              <a:gd name="connsiteY36" fmla="*/ 471488 h 514350"/>
              <a:gd name="connsiteX37" fmla="*/ 547687 w 552450"/>
              <a:gd name="connsiteY37" fmla="*/ 500063 h 514350"/>
              <a:gd name="connsiteX38" fmla="*/ 552450 w 552450"/>
              <a:gd name="connsiteY38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52450" h="514350">
                <a:moveTo>
                  <a:pt x="0" y="0"/>
                </a:moveTo>
                <a:cubicBezTo>
                  <a:pt x="1174" y="3523"/>
                  <a:pt x="8131" y="28575"/>
                  <a:pt x="14287" y="28575"/>
                </a:cubicBezTo>
                <a:cubicBezTo>
                  <a:pt x="19307" y="28575"/>
                  <a:pt x="15500" y="17838"/>
                  <a:pt x="19050" y="14288"/>
                </a:cubicBezTo>
                <a:cubicBezTo>
                  <a:pt x="22600" y="10738"/>
                  <a:pt x="28575" y="11113"/>
                  <a:pt x="33337" y="9525"/>
                </a:cubicBezTo>
                <a:cubicBezTo>
                  <a:pt x="36512" y="14288"/>
                  <a:pt x="38392" y="20237"/>
                  <a:pt x="42862" y="23813"/>
                </a:cubicBezTo>
                <a:cubicBezTo>
                  <a:pt x="45965" y="26296"/>
                  <a:pt x="74959" y="33028"/>
                  <a:pt x="76200" y="33338"/>
                </a:cubicBezTo>
                <a:cubicBezTo>
                  <a:pt x="80962" y="36513"/>
                  <a:pt x="85368" y="40303"/>
                  <a:pt x="90487" y="42863"/>
                </a:cubicBezTo>
                <a:cubicBezTo>
                  <a:pt x="94977" y="45108"/>
                  <a:pt x="101857" y="43540"/>
                  <a:pt x="104775" y="47625"/>
                </a:cubicBezTo>
                <a:cubicBezTo>
                  <a:pt x="110611" y="55795"/>
                  <a:pt x="111125" y="66675"/>
                  <a:pt x="114300" y="76200"/>
                </a:cubicBezTo>
                <a:cubicBezTo>
                  <a:pt x="125182" y="108848"/>
                  <a:pt x="112336" y="68343"/>
                  <a:pt x="123825" y="114300"/>
                </a:cubicBezTo>
                <a:cubicBezTo>
                  <a:pt x="125043" y="119170"/>
                  <a:pt x="127208" y="123761"/>
                  <a:pt x="128587" y="128588"/>
                </a:cubicBezTo>
                <a:cubicBezTo>
                  <a:pt x="130385" y="134882"/>
                  <a:pt x="130423" y="141784"/>
                  <a:pt x="133350" y="147638"/>
                </a:cubicBezTo>
                <a:cubicBezTo>
                  <a:pt x="138470" y="157877"/>
                  <a:pt x="152400" y="176213"/>
                  <a:pt x="152400" y="176213"/>
                </a:cubicBezTo>
                <a:cubicBezTo>
                  <a:pt x="155575" y="171450"/>
                  <a:pt x="156312" y="163048"/>
                  <a:pt x="161925" y="161925"/>
                </a:cubicBezTo>
                <a:cubicBezTo>
                  <a:pt x="167537" y="160802"/>
                  <a:pt x="172165" y="167403"/>
                  <a:pt x="176212" y="171450"/>
                </a:cubicBezTo>
                <a:cubicBezTo>
                  <a:pt x="207959" y="203198"/>
                  <a:pt x="161928" y="169866"/>
                  <a:pt x="200025" y="195263"/>
                </a:cubicBezTo>
                <a:cubicBezTo>
                  <a:pt x="203200" y="187325"/>
                  <a:pt x="206548" y="179455"/>
                  <a:pt x="209550" y="171450"/>
                </a:cubicBezTo>
                <a:cubicBezTo>
                  <a:pt x="211313" y="166750"/>
                  <a:pt x="209292" y="157163"/>
                  <a:pt x="214312" y="157163"/>
                </a:cubicBezTo>
                <a:cubicBezTo>
                  <a:pt x="220036" y="157163"/>
                  <a:pt x="220997" y="166480"/>
                  <a:pt x="223837" y="171450"/>
                </a:cubicBezTo>
                <a:cubicBezTo>
                  <a:pt x="238711" y="197479"/>
                  <a:pt x="225206" y="185063"/>
                  <a:pt x="247650" y="200025"/>
                </a:cubicBezTo>
                <a:cubicBezTo>
                  <a:pt x="252412" y="198438"/>
                  <a:pt x="257447" y="197508"/>
                  <a:pt x="261937" y="195263"/>
                </a:cubicBezTo>
                <a:cubicBezTo>
                  <a:pt x="267057" y="192703"/>
                  <a:pt x="270559" y="184929"/>
                  <a:pt x="276225" y="185738"/>
                </a:cubicBezTo>
                <a:cubicBezTo>
                  <a:pt x="284083" y="186860"/>
                  <a:pt x="288925" y="195263"/>
                  <a:pt x="295275" y="200025"/>
                </a:cubicBezTo>
                <a:cubicBezTo>
                  <a:pt x="298450" y="204788"/>
                  <a:pt x="300753" y="210265"/>
                  <a:pt x="304800" y="214313"/>
                </a:cubicBezTo>
                <a:cubicBezTo>
                  <a:pt x="336552" y="246066"/>
                  <a:pt x="303209" y="200022"/>
                  <a:pt x="328612" y="238125"/>
                </a:cubicBezTo>
                <a:cubicBezTo>
                  <a:pt x="337052" y="297200"/>
                  <a:pt x="328188" y="245951"/>
                  <a:pt x="342900" y="304800"/>
                </a:cubicBezTo>
                <a:cubicBezTo>
                  <a:pt x="344863" y="312653"/>
                  <a:pt x="344756" y="321058"/>
                  <a:pt x="347662" y="328613"/>
                </a:cubicBezTo>
                <a:cubicBezTo>
                  <a:pt x="352759" y="341866"/>
                  <a:pt x="362221" y="353243"/>
                  <a:pt x="366712" y="366713"/>
                </a:cubicBezTo>
                <a:lnTo>
                  <a:pt x="371475" y="381000"/>
                </a:lnTo>
                <a:cubicBezTo>
                  <a:pt x="412840" y="367213"/>
                  <a:pt x="349441" y="391788"/>
                  <a:pt x="400050" y="352425"/>
                </a:cubicBezTo>
                <a:cubicBezTo>
                  <a:pt x="407975" y="346261"/>
                  <a:pt x="428625" y="342900"/>
                  <a:pt x="428625" y="342900"/>
                </a:cubicBezTo>
                <a:cubicBezTo>
                  <a:pt x="446087" y="344488"/>
                  <a:pt x="464826" y="340919"/>
                  <a:pt x="481012" y="347663"/>
                </a:cubicBezTo>
                <a:cubicBezTo>
                  <a:pt x="487054" y="350181"/>
                  <a:pt x="483573" y="360549"/>
                  <a:pt x="485775" y="366713"/>
                </a:cubicBezTo>
                <a:cubicBezTo>
                  <a:pt x="491526" y="382815"/>
                  <a:pt x="498475" y="398463"/>
                  <a:pt x="504825" y="414338"/>
                </a:cubicBezTo>
                <a:cubicBezTo>
                  <a:pt x="507256" y="420415"/>
                  <a:pt x="507517" y="427178"/>
                  <a:pt x="509587" y="433388"/>
                </a:cubicBezTo>
                <a:cubicBezTo>
                  <a:pt x="512290" y="441498"/>
                  <a:pt x="516110" y="449196"/>
                  <a:pt x="519112" y="457200"/>
                </a:cubicBezTo>
                <a:cubicBezTo>
                  <a:pt x="520875" y="461901"/>
                  <a:pt x="521630" y="466998"/>
                  <a:pt x="523875" y="471488"/>
                </a:cubicBezTo>
                <a:cubicBezTo>
                  <a:pt x="530505" y="484747"/>
                  <a:pt x="537156" y="489531"/>
                  <a:pt x="547687" y="500063"/>
                </a:cubicBezTo>
                <a:lnTo>
                  <a:pt x="552450" y="514350"/>
                </a:lnTo>
              </a:path>
            </a:pathLst>
          </a:custGeom>
          <a:ln w="19050">
            <a:solidFill>
              <a:srgbClr val="0000CC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3355848" y="3657600"/>
            <a:ext cx="1728787" cy="0"/>
          </a:xfrm>
          <a:prstGeom prst="line">
            <a:avLst/>
          </a:prstGeom>
          <a:ln w="19050">
            <a:solidFill>
              <a:srgbClr val="0000CC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2752725" y="3128963"/>
            <a:ext cx="52388" cy="20051"/>
          </a:xfrm>
          <a:custGeom>
            <a:avLst/>
            <a:gdLst>
              <a:gd name="connsiteX0" fmla="*/ 52388 w 52388"/>
              <a:gd name="connsiteY0" fmla="*/ 19050 h 20051"/>
              <a:gd name="connsiteX1" fmla="*/ 4763 w 52388"/>
              <a:gd name="connsiteY1" fmla="*/ 4762 h 20051"/>
              <a:gd name="connsiteX2" fmla="*/ 0 w 52388"/>
              <a:gd name="connsiteY2" fmla="*/ 0 h 2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388" h="20051">
                <a:moveTo>
                  <a:pt x="52388" y="19050"/>
                </a:moveTo>
                <a:cubicBezTo>
                  <a:pt x="19741" y="14386"/>
                  <a:pt x="25149" y="20051"/>
                  <a:pt x="4763" y="4762"/>
                </a:cubicBezTo>
                <a:cubicBezTo>
                  <a:pt x="2967" y="3415"/>
                  <a:pt x="1588" y="1587"/>
                  <a:pt x="0" y="0"/>
                </a:cubicBezTo>
              </a:path>
            </a:pathLst>
          </a:custGeom>
          <a:ln w="12700">
            <a:solidFill>
              <a:srgbClr val="0000CC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091113" y="3328158"/>
            <a:ext cx="1223962" cy="608553"/>
          </a:xfrm>
          <a:custGeom>
            <a:avLst/>
            <a:gdLst>
              <a:gd name="connsiteX0" fmla="*/ 0 w 1223962"/>
              <a:gd name="connsiteY0" fmla="*/ 338967 h 608553"/>
              <a:gd name="connsiteX1" fmla="*/ 14287 w 1223962"/>
              <a:gd name="connsiteY1" fmla="*/ 391355 h 608553"/>
              <a:gd name="connsiteX2" fmla="*/ 28575 w 1223962"/>
              <a:gd name="connsiteY2" fmla="*/ 405642 h 608553"/>
              <a:gd name="connsiteX3" fmla="*/ 47625 w 1223962"/>
              <a:gd name="connsiteY3" fmla="*/ 443742 h 608553"/>
              <a:gd name="connsiteX4" fmla="*/ 57150 w 1223962"/>
              <a:gd name="connsiteY4" fmla="*/ 458030 h 608553"/>
              <a:gd name="connsiteX5" fmla="*/ 71437 w 1223962"/>
              <a:gd name="connsiteY5" fmla="*/ 472317 h 608553"/>
              <a:gd name="connsiteX6" fmla="*/ 85725 w 1223962"/>
              <a:gd name="connsiteY6" fmla="*/ 496130 h 608553"/>
              <a:gd name="connsiteX7" fmla="*/ 95250 w 1223962"/>
              <a:gd name="connsiteY7" fmla="*/ 510417 h 608553"/>
              <a:gd name="connsiteX8" fmla="*/ 104775 w 1223962"/>
              <a:gd name="connsiteY8" fmla="*/ 491367 h 608553"/>
              <a:gd name="connsiteX9" fmla="*/ 109537 w 1223962"/>
              <a:gd name="connsiteY9" fmla="*/ 477080 h 608553"/>
              <a:gd name="connsiteX10" fmla="*/ 138112 w 1223962"/>
              <a:gd name="connsiteY10" fmla="*/ 481842 h 608553"/>
              <a:gd name="connsiteX11" fmla="*/ 166687 w 1223962"/>
              <a:gd name="connsiteY11" fmla="*/ 524705 h 608553"/>
              <a:gd name="connsiteX12" fmla="*/ 180975 w 1223962"/>
              <a:gd name="connsiteY12" fmla="*/ 529467 h 608553"/>
              <a:gd name="connsiteX13" fmla="*/ 209550 w 1223962"/>
              <a:gd name="connsiteY13" fmla="*/ 562805 h 608553"/>
              <a:gd name="connsiteX14" fmla="*/ 238125 w 1223962"/>
              <a:gd name="connsiteY14" fmla="*/ 581855 h 608553"/>
              <a:gd name="connsiteX15" fmla="*/ 261937 w 1223962"/>
              <a:gd name="connsiteY15" fmla="*/ 605667 h 608553"/>
              <a:gd name="connsiteX16" fmla="*/ 276225 w 1223962"/>
              <a:gd name="connsiteY16" fmla="*/ 586617 h 608553"/>
              <a:gd name="connsiteX17" fmla="*/ 280987 w 1223962"/>
              <a:gd name="connsiteY17" fmla="*/ 567567 h 608553"/>
              <a:gd name="connsiteX18" fmla="*/ 290512 w 1223962"/>
              <a:gd name="connsiteY18" fmla="*/ 519942 h 608553"/>
              <a:gd name="connsiteX19" fmla="*/ 300037 w 1223962"/>
              <a:gd name="connsiteY19" fmla="*/ 481842 h 608553"/>
              <a:gd name="connsiteX20" fmla="*/ 304800 w 1223962"/>
              <a:gd name="connsiteY20" fmla="*/ 467555 h 608553"/>
              <a:gd name="connsiteX21" fmla="*/ 319087 w 1223962"/>
              <a:gd name="connsiteY21" fmla="*/ 458030 h 608553"/>
              <a:gd name="connsiteX22" fmla="*/ 333375 w 1223962"/>
              <a:gd name="connsiteY22" fmla="*/ 467555 h 608553"/>
              <a:gd name="connsiteX23" fmla="*/ 366712 w 1223962"/>
              <a:gd name="connsiteY23" fmla="*/ 448505 h 608553"/>
              <a:gd name="connsiteX24" fmla="*/ 381000 w 1223962"/>
              <a:gd name="connsiteY24" fmla="*/ 453267 h 608553"/>
              <a:gd name="connsiteX25" fmla="*/ 409575 w 1223962"/>
              <a:gd name="connsiteY25" fmla="*/ 481842 h 608553"/>
              <a:gd name="connsiteX26" fmla="*/ 433387 w 1223962"/>
              <a:gd name="connsiteY26" fmla="*/ 515180 h 608553"/>
              <a:gd name="connsiteX27" fmla="*/ 447675 w 1223962"/>
              <a:gd name="connsiteY27" fmla="*/ 524705 h 608553"/>
              <a:gd name="connsiteX28" fmla="*/ 471487 w 1223962"/>
              <a:gd name="connsiteY28" fmla="*/ 515180 h 608553"/>
              <a:gd name="connsiteX29" fmla="*/ 485775 w 1223962"/>
              <a:gd name="connsiteY29" fmla="*/ 486605 h 608553"/>
              <a:gd name="connsiteX30" fmla="*/ 509587 w 1223962"/>
              <a:gd name="connsiteY30" fmla="*/ 429455 h 608553"/>
              <a:gd name="connsiteX31" fmla="*/ 514350 w 1223962"/>
              <a:gd name="connsiteY31" fmla="*/ 410405 h 608553"/>
              <a:gd name="connsiteX32" fmla="*/ 547687 w 1223962"/>
              <a:gd name="connsiteY32" fmla="*/ 386592 h 608553"/>
              <a:gd name="connsiteX33" fmla="*/ 566737 w 1223962"/>
              <a:gd name="connsiteY33" fmla="*/ 367542 h 608553"/>
              <a:gd name="connsiteX34" fmla="*/ 576262 w 1223962"/>
              <a:gd name="connsiteY34" fmla="*/ 343730 h 608553"/>
              <a:gd name="connsiteX35" fmla="*/ 657225 w 1223962"/>
              <a:gd name="connsiteY35" fmla="*/ 300867 h 608553"/>
              <a:gd name="connsiteX36" fmla="*/ 676275 w 1223962"/>
              <a:gd name="connsiteY36" fmla="*/ 291342 h 608553"/>
              <a:gd name="connsiteX37" fmla="*/ 700087 w 1223962"/>
              <a:gd name="connsiteY37" fmla="*/ 281817 h 608553"/>
              <a:gd name="connsiteX38" fmla="*/ 714375 w 1223962"/>
              <a:gd name="connsiteY38" fmla="*/ 272292 h 608553"/>
              <a:gd name="connsiteX39" fmla="*/ 757237 w 1223962"/>
              <a:gd name="connsiteY39" fmla="*/ 258005 h 608553"/>
              <a:gd name="connsiteX40" fmla="*/ 766762 w 1223962"/>
              <a:gd name="connsiteY40" fmla="*/ 238955 h 608553"/>
              <a:gd name="connsiteX41" fmla="*/ 771525 w 1223962"/>
              <a:gd name="connsiteY41" fmla="*/ 224667 h 608553"/>
              <a:gd name="connsiteX42" fmla="*/ 781050 w 1223962"/>
              <a:gd name="connsiteY42" fmla="*/ 210380 h 608553"/>
              <a:gd name="connsiteX43" fmla="*/ 809625 w 1223962"/>
              <a:gd name="connsiteY43" fmla="*/ 205617 h 608553"/>
              <a:gd name="connsiteX44" fmla="*/ 823912 w 1223962"/>
              <a:gd name="connsiteY44" fmla="*/ 200855 h 608553"/>
              <a:gd name="connsiteX45" fmla="*/ 857250 w 1223962"/>
              <a:gd name="connsiteY45" fmla="*/ 181805 h 608553"/>
              <a:gd name="connsiteX46" fmla="*/ 876300 w 1223962"/>
              <a:gd name="connsiteY46" fmla="*/ 167517 h 608553"/>
              <a:gd name="connsiteX47" fmla="*/ 890587 w 1223962"/>
              <a:gd name="connsiteY47" fmla="*/ 148467 h 608553"/>
              <a:gd name="connsiteX48" fmla="*/ 928687 w 1223962"/>
              <a:gd name="connsiteY48" fmla="*/ 110367 h 608553"/>
              <a:gd name="connsiteX49" fmla="*/ 957262 w 1223962"/>
              <a:gd name="connsiteY49" fmla="*/ 67505 h 608553"/>
              <a:gd name="connsiteX50" fmla="*/ 971550 w 1223962"/>
              <a:gd name="connsiteY50" fmla="*/ 62742 h 608553"/>
              <a:gd name="connsiteX51" fmla="*/ 985837 w 1223962"/>
              <a:gd name="connsiteY51" fmla="*/ 72267 h 608553"/>
              <a:gd name="connsiteX52" fmla="*/ 1000125 w 1223962"/>
              <a:gd name="connsiteY52" fmla="*/ 86555 h 608553"/>
              <a:gd name="connsiteX53" fmla="*/ 1014412 w 1223962"/>
              <a:gd name="connsiteY53" fmla="*/ 91317 h 608553"/>
              <a:gd name="connsiteX54" fmla="*/ 1033462 w 1223962"/>
              <a:gd name="connsiteY54" fmla="*/ 81792 h 608553"/>
              <a:gd name="connsiteX55" fmla="*/ 1147762 w 1223962"/>
              <a:gd name="connsiteY55" fmla="*/ 81792 h 608553"/>
              <a:gd name="connsiteX56" fmla="*/ 1166812 w 1223962"/>
              <a:gd name="connsiteY56" fmla="*/ 57980 h 608553"/>
              <a:gd name="connsiteX57" fmla="*/ 1171575 w 1223962"/>
              <a:gd name="connsiteY57" fmla="*/ 43692 h 608553"/>
              <a:gd name="connsiteX58" fmla="*/ 1214437 w 1223962"/>
              <a:gd name="connsiteY58" fmla="*/ 19880 h 608553"/>
              <a:gd name="connsiteX59" fmla="*/ 1223962 w 1223962"/>
              <a:gd name="connsiteY59" fmla="*/ 10355 h 60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23962" h="608553">
                <a:moveTo>
                  <a:pt x="0" y="338967"/>
                </a:moveTo>
                <a:cubicBezTo>
                  <a:pt x="2756" y="349992"/>
                  <a:pt x="11455" y="385691"/>
                  <a:pt x="14287" y="391355"/>
                </a:cubicBezTo>
                <a:cubicBezTo>
                  <a:pt x="17299" y="397379"/>
                  <a:pt x="23812" y="400880"/>
                  <a:pt x="28575" y="405642"/>
                </a:cubicBezTo>
                <a:cubicBezTo>
                  <a:pt x="34925" y="418342"/>
                  <a:pt x="39749" y="431928"/>
                  <a:pt x="47625" y="443742"/>
                </a:cubicBezTo>
                <a:cubicBezTo>
                  <a:pt x="50800" y="448505"/>
                  <a:pt x="53486" y="453633"/>
                  <a:pt x="57150" y="458030"/>
                </a:cubicBezTo>
                <a:cubicBezTo>
                  <a:pt x="61462" y="463204"/>
                  <a:pt x="67396" y="466929"/>
                  <a:pt x="71437" y="472317"/>
                </a:cubicBezTo>
                <a:cubicBezTo>
                  <a:pt x="76991" y="479722"/>
                  <a:pt x="80819" y="488280"/>
                  <a:pt x="85725" y="496130"/>
                </a:cubicBezTo>
                <a:cubicBezTo>
                  <a:pt x="88759" y="500984"/>
                  <a:pt x="92075" y="505655"/>
                  <a:pt x="95250" y="510417"/>
                </a:cubicBezTo>
                <a:cubicBezTo>
                  <a:pt x="98425" y="504067"/>
                  <a:pt x="101978" y="497893"/>
                  <a:pt x="104775" y="491367"/>
                </a:cubicBezTo>
                <a:cubicBezTo>
                  <a:pt x="106752" y="486753"/>
                  <a:pt x="104710" y="478459"/>
                  <a:pt x="109537" y="477080"/>
                </a:cubicBezTo>
                <a:cubicBezTo>
                  <a:pt x="118822" y="474427"/>
                  <a:pt x="128587" y="480255"/>
                  <a:pt x="138112" y="481842"/>
                </a:cubicBezTo>
                <a:lnTo>
                  <a:pt x="166687" y="524705"/>
                </a:lnTo>
                <a:cubicBezTo>
                  <a:pt x="169472" y="528882"/>
                  <a:pt x="176212" y="527880"/>
                  <a:pt x="180975" y="529467"/>
                </a:cubicBezTo>
                <a:cubicBezTo>
                  <a:pt x="189923" y="541398"/>
                  <a:pt x="197609" y="553517"/>
                  <a:pt x="209550" y="562805"/>
                </a:cubicBezTo>
                <a:cubicBezTo>
                  <a:pt x="218586" y="569833"/>
                  <a:pt x="238125" y="581855"/>
                  <a:pt x="238125" y="581855"/>
                </a:cubicBezTo>
                <a:cubicBezTo>
                  <a:pt x="240434" y="585318"/>
                  <a:pt x="253279" y="608553"/>
                  <a:pt x="261937" y="605667"/>
                </a:cubicBezTo>
                <a:cubicBezTo>
                  <a:pt x="269467" y="603157"/>
                  <a:pt x="271462" y="592967"/>
                  <a:pt x="276225" y="586617"/>
                </a:cubicBezTo>
                <a:cubicBezTo>
                  <a:pt x="277812" y="580267"/>
                  <a:pt x="279616" y="573967"/>
                  <a:pt x="280987" y="567567"/>
                </a:cubicBezTo>
                <a:cubicBezTo>
                  <a:pt x="284379" y="551737"/>
                  <a:pt x="286585" y="535648"/>
                  <a:pt x="290512" y="519942"/>
                </a:cubicBezTo>
                <a:cubicBezTo>
                  <a:pt x="293687" y="507242"/>
                  <a:pt x="296592" y="494472"/>
                  <a:pt x="300037" y="481842"/>
                </a:cubicBezTo>
                <a:cubicBezTo>
                  <a:pt x="301358" y="476999"/>
                  <a:pt x="301664" y="471475"/>
                  <a:pt x="304800" y="467555"/>
                </a:cubicBezTo>
                <a:cubicBezTo>
                  <a:pt x="308376" y="463086"/>
                  <a:pt x="314325" y="461205"/>
                  <a:pt x="319087" y="458030"/>
                </a:cubicBezTo>
                <a:cubicBezTo>
                  <a:pt x="323850" y="461205"/>
                  <a:pt x="327695" y="466845"/>
                  <a:pt x="333375" y="467555"/>
                </a:cubicBezTo>
                <a:cubicBezTo>
                  <a:pt x="356914" y="470497"/>
                  <a:pt x="356858" y="463285"/>
                  <a:pt x="366712" y="448505"/>
                </a:cubicBezTo>
                <a:cubicBezTo>
                  <a:pt x="371475" y="450092"/>
                  <a:pt x="377037" y="450185"/>
                  <a:pt x="381000" y="453267"/>
                </a:cubicBezTo>
                <a:cubicBezTo>
                  <a:pt x="391633" y="461537"/>
                  <a:pt x="402103" y="470634"/>
                  <a:pt x="409575" y="481842"/>
                </a:cubicBezTo>
                <a:cubicBezTo>
                  <a:pt x="414983" y="489954"/>
                  <a:pt x="427480" y="509273"/>
                  <a:pt x="433387" y="515180"/>
                </a:cubicBezTo>
                <a:cubicBezTo>
                  <a:pt x="437434" y="519227"/>
                  <a:pt x="442912" y="521530"/>
                  <a:pt x="447675" y="524705"/>
                </a:cubicBezTo>
                <a:cubicBezTo>
                  <a:pt x="455612" y="521530"/>
                  <a:pt x="465442" y="521225"/>
                  <a:pt x="471487" y="515180"/>
                </a:cubicBezTo>
                <a:cubicBezTo>
                  <a:pt x="479017" y="507650"/>
                  <a:pt x="481450" y="496336"/>
                  <a:pt x="485775" y="486605"/>
                </a:cubicBezTo>
                <a:cubicBezTo>
                  <a:pt x="494157" y="467746"/>
                  <a:pt x="504581" y="449476"/>
                  <a:pt x="509587" y="429455"/>
                </a:cubicBezTo>
                <a:cubicBezTo>
                  <a:pt x="511175" y="423105"/>
                  <a:pt x="511103" y="416088"/>
                  <a:pt x="514350" y="410405"/>
                </a:cubicBezTo>
                <a:cubicBezTo>
                  <a:pt x="525125" y="391549"/>
                  <a:pt x="531607" y="398652"/>
                  <a:pt x="547687" y="386592"/>
                </a:cubicBezTo>
                <a:cubicBezTo>
                  <a:pt x="554871" y="381204"/>
                  <a:pt x="560387" y="373892"/>
                  <a:pt x="566737" y="367542"/>
                </a:cubicBezTo>
                <a:cubicBezTo>
                  <a:pt x="569912" y="359605"/>
                  <a:pt x="574340" y="352060"/>
                  <a:pt x="576262" y="343730"/>
                </a:cubicBezTo>
                <a:cubicBezTo>
                  <a:pt x="590981" y="279952"/>
                  <a:pt x="554732" y="307273"/>
                  <a:pt x="657225" y="300867"/>
                </a:cubicBezTo>
                <a:cubicBezTo>
                  <a:pt x="663575" y="297692"/>
                  <a:pt x="669787" y="294225"/>
                  <a:pt x="676275" y="291342"/>
                </a:cubicBezTo>
                <a:cubicBezTo>
                  <a:pt x="684087" y="287870"/>
                  <a:pt x="692441" y="285640"/>
                  <a:pt x="700087" y="281817"/>
                </a:cubicBezTo>
                <a:cubicBezTo>
                  <a:pt x="705207" y="279257"/>
                  <a:pt x="709091" y="274493"/>
                  <a:pt x="714375" y="272292"/>
                </a:cubicBezTo>
                <a:cubicBezTo>
                  <a:pt x="728277" y="266500"/>
                  <a:pt x="742950" y="262767"/>
                  <a:pt x="757237" y="258005"/>
                </a:cubicBezTo>
                <a:cubicBezTo>
                  <a:pt x="760412" y="251655"/>
                  <a:pt x="763965" y="245480"/>
                  <a:pt x="766762" y="238955"/>
                </a:cubicBezTo>
                <a:cubicBezTo>
                  <a:pt x="768740" y="234341"/>
                  <a:pt x="769280" y="229157"/>
                  <a:pt x="771525" y="224667"/>
                </a:cubicBezTo>
                <a:cubicBezTo>
                  <a:pt x="774085" y="219548"/>
                  <a:pt x="775931" y="212940"/>
                  <a:pt x="781050" y="210380"/>
                </a:cubicBezTo>
                <a:cubicBezTo>
                  <a:pt x="789687" y="206062"/>
                  <a:pt x="800199" y="207712"/>
                  <a:pt x="809625" y="205617"/>
                </a:cubicBezTo>
                <a:cubicBezTo>
                  <a:pt x="814525" y="204528"/>
                  <a:pt x="819298" y="202832"/>
                  <a:pt x="823912" y="200855"/>
                </a:cubicBezTo>
                <a:cubicBezTo>
                  <a:pt x="837862" y="194877"/>
                  <a:pt x="845294" y="190345"/>
                  <a:pt x="857250" y="181805"/>
                </a:cubicBezTo>
                <a:cubicBezTo>
                  <a:pt x="863709" y="177191"/>
                  <a:pt x="870687" y="173130"/>
                  <a:pt x="876300" y="167517"/>
                </a:cubicBezTo>
                <a:cubicBezTo>
                  <a:pt x="881913" y="161904"/>
                  <a:pt x="885224" y="154318"/>
                  <a:pt x="890587" y="148467"/>
                </a:cubicBezTo>
                <a:cubicBezTo>
                  <a:pt x="902723" y="135227"/>
                  <a:pt x="919446" y="125768"/>
                  <a:pt x="928687" y="110367"/>
                </a:cubicBezTo>
                <a:cubicBezTo>
                  <a:pt x="933173" y="102890"/>
                  <a:pt x="949328" y="74117"/>
                  <a:pt x="957262" y="67505"/>
                </a:cubicBezTo>
                <a:cubicBezTo>
                  <a:pt x="961119" y="64291"/>
                  <a:pt x="966787" y="64330"/>
                  <a:pt x="971550" y="62742"/>
                </a:cubicBezTo>
                <a:cubicBezTo>
                  <a:pt x="976312" y="65917"/>
                  <a:pt x="981440" y="68603"/>
                  <a:pt x="985837" y="72267"/>
                </a:cubicBezTo>
                <a:cubicBezTo>
                  <a:pt x="991011" y="76579"/>
                  <a:pt x="994521" y="82819"/>
                  <a:pt x="1000125" y="86555"/>
                </a:cubicBezTo>
                <a:cubicBezTo>
                  <a:pt x="1004302" y="89340"/>
                  <a:pt x="1009650" y="89730"/>
                  <a:pt x="1014412" y="91317"/>
                </a:cubicBezTo>
                <a:cubicBezTo>
                  <a:pt x="1020762" y="88142"/>
                  <a:pt x="1026368" y="82076"/>
                  <a:pt x="1033462" y="81792"/>
                </a:cubicBezTo>
                <a:cubicBezTo>
                  <a:pt x="1169856" y="76337"/>
                  <a:pt x="1097095" y="98683"/>
                  <a:pt x="1147762" y="81792"/>
                </a:cubicBezTo>
                <a:cubicBezTo>
                  <a:pt x="1159735" y="45879"/>
                  <a:pt x="1142192" y="88756"/>
                  <a:pt x="1166812" y="57980"/>
                </a:cubicBezTo>
                <a:cubicBezTo>
                  <a:pt x="1169948" y="54060"/>
                  <a:pt x="1168025" y="47242"/>
                  <a:pt x="1171575" y="43692"/>
                </a:cubicBezTo>
                <a:cubicBezTo>
                  <a:pt x="1215267" y="0"/>
                  <a:pt x="1184492" y="37846"/>
                  <a:pt x="1214437" y="19880"/>
                </a:cubicBezTo>
                <a:cubicBezTo>
                  <a:pt x="1218287" y="17570"/>
                  <a:pt x="1220787" y="13530"/>
                  <a:pt x="1223962" y="10355"/>
                </a:cubicBezTo>
              </a:path>
            </a:pathLst>
          </a:custGeom>
          <a:ln w="19050">
            <a:solidFill>
              <a:srgbClr val="0000CC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5076825" y="3662363"/>
            <a:ext cx="14288" cy="19050"/>
          </a:xfrm>
          <a:custGeom>
            <a:avLst/>
            <a:gdLst>
              <a:gd name="connsiteX0" fmla="*/ 14288 w 14288"/>
              <a:gd name="connsiteY0" fmla="*/ 19050 h 19050"/>
              <a:gd name="connsiteX1" fmla="*/ 0 w 14288"/>
              <a:gd name="connsiteY1" fmla="*/ 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88" h="19050">
                <a:moveTo>
                  <a:pt x="14288" y="19050"/>
                </a:moveTo>
                <a:cubicBezTo>
                  <a:pt x="3518" y="2894"/>
                  <a:pt x="8811" y="8809"/>
                  <a:pt x="0" y="0"/>
                </a:cubicBezTo>
              </a:path>
            </a:pathLst>
          </a:custGeom>
          <a:ln w="12700">
            <a:solidFill>
              <a:srgbClr val="0000CC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743200" y="2514600"/>
            <a:ext cx="1066800" cy="1143000"/>
          </a:xfrm>
          <a:custGeom>
            <a:avLst/>
            <a:gdLst>
              <a:gd name="connsiteX0" fmla="*/ 481012 w 481012"/>
              <a:gd name="connsiteY0" fmla="*/ 571500 h 571500"/>
              <a:gd name="connsiteX1" fmla="*/ 471487 w 481012"/>
              <a:gd name="connsiteY1" fmla="*/ 528637 h 571500"/>
              <a:gd name="connsiteX2" fmla="*/ 461962 w 481012"/>
              <a:gd name="connsiteY2" fmla="*/ 514350 h 571500"/>
              <a:gd name="connsiteX3" fmla="*/ 447675 w 481012"/>
              <a:gd name="connsiteY3" fmla="*/ 466725 h 571500"/>
              <a:gd name="connsiteX4" fmla="*/ 442912 w 481012"/>
              <a:gd name="connsiteY4" fmla="*/ 447675 h 571500"/>
              <a:gd name="connsiteX5" fmla="*/ 419100 w 481012"/>
              <a:gd name="connsiteY5" fmla="*/ 423862 h 571500"/>
              <a:gd name="connsiteX6" fmla="*/ 404812 w 481012"/>
              <a:gd name="connsiteY6" fmla="*/ 419100 h 571500"/>
              <a:gd name="connsiteX7" fmla="*/ 385762 w 481012"/>
              <a:gd name="connsiteY7" fmla="*/ 404812 h 571500"/>
              <a:gd name="connsiteX8" fmla="*/ 366712 w 481012"/>
              <a:gd name="connsiteY8" fmla="*/ 395287 h 571500"/>
              <a:gd name="connsiteX9" fmla="*/ 352425 w 481012"/>
              <a:gd name="connsiteY9" fmla="*/ 385762 h 571500"/>
              <a:gd name="connsiteX10" fmla="*/ 333375 w 481012"/>
              <a:gd name="connsiteY10" fmla="*/ 357187 h 571500"/>
              <a:gd name="connsiteX11" fmla="*/ 323850 w 481012"/>
              <a:gd name="connsiteY11" fmla="*/ 342900 h 571500"/>
              <a:gd name="connsiteX12" fmla="*/ 319087 w 481012"/>
              <a:gd name="connsiteY12" fmla="*/ 319087 h 571500"/>
              <a:gd name="connsiteX13" fmla="*/ 314325 w 481012"/>
              <a:gd name="connsiteY13" fmla="*/ 304800 h 571500"/>
              <a:gd name="connsiteX14" fmla="*/ 309562 w 481012"/>
              <a:gd name="connsiteY14" fmla="*/ 285750 h 571500"/>
              <a:gd name="connsiteX15" fmla="*/ 304800 w 481012"/>
              <a:gd name="connsiteY15" fmla="*/ 271462 h 571500"/>
              <a:gd name="connsiteX16" fmla="*/ 290512 w 481012"/>
              <a:gd name="connsiteY16" fmla="*/ 261937 h 571500"/>
              <a:gd name="connsiteX17" fmla="*/ 280987 w 481012"/>
              <a:gd name="connsiteY17" fmla="*/ 247650 h 571500"/>
              <a:gd name="connsiteX18" fmla="*/ 276225 w 481012"/>
              <a:gd name="connsiteY18" fmla="*/ 228600 h 571500"/>
              <a:gd name="connsiteX19" fmla="*/ 247650 w 481012"/>
              <a:gd name="connsiteY19" fmla="*/ 223837 h 571500"/>
              <a:gd name="connsiteX20" fmla="*/ 233362 w 481012"/>
              <a:gd name="connsiteY20" fmla="*/ 214312 h 571500"/>
              <a:gd name="connsiteX21" fmla="*/ 190500 w 481012"/>
              <a:gd name="connsiteY21" fmla="*/ 190500 h 571500"/>
              <a:gd name="connsiteX22" fmla="*/ 152400 w 481012"/>
              <a:gd name="connsiteY22" fmla="*/ 161925 h 571500"/>
              <a:gd name="connsiteX23" fmla="*/ 138112 w 481012"/>
              <a:gd name="connsiteY23" fmla="*/ 147637 h 571500"/>
              <a:gd name="connsiteX24" fmla="*/ 104775 w 481012"/>
              <a:gd name="connsiteY24" fmla="*/ 133350 h 571500"/>
              <a:gd name="connsiteX25" fmla="*/ 90487 w 481012"/>
              <a:gd name="connsiteY25" fmla="*/ 100012 h 571500"/>
              <a:gd name="connsiteX26" fmla="*/ 85725 w 481012"/>
              <a:gd name="connsiteY26" fmla="*/ 66675 h 571500"/>
              <a:gd name="connsiteX27" fmla="*/ 71437 w 481012"/>
              <a:gd name="connsiteY27" fmla="*/ 61912 h 571500"/>
              <a:gd name="connsiteX28" fmla="*/ 61912 w 481012"/>
              <a:gd name="connsiteY28" fmla="*/ 47625 h 571500"/>
              <a:gd name="connsiteX29" fmla="*/ 33337 w 481012"/>
              <a:gd name="connsiteY29" fmla="*/ 28575 h 571500"/>
              <a:gd name="connsiteX30" fmla="*/ 14287 w 481012"/>
              <a:gd name="connsiteY30" fmla="*/ 9525 h 571500"/>
              <a:gd name="connsiteX31" fmla="*/ 0 w 481012"/>
              <a:gd name="connsiteY31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81012" h="571500">
                <a:moveTo>
                  <a:pt x="481012" y="571500"/>
                </a:moveTo>
                <a:cubicBezTo>
                  <a:pt x="479182" y="560521"/>
                  <a:pt x="477350" y="540363"/>
                  <a:pt x="471487" y="528637"/>
                </a:cubicBezTo>
                <a:cubicBezTo>
                  <a:pt x="468927" y="523518"/>
                  <a:pt x="465137" y="519112"/>
                  <a:pt x="461962" y="514350"/>
                </a:cubicBezTo>
                <a:cubicBezTo>
                  <a:pt x="450876" y="436736"/>
                  <a:pt x="466239" y="510039"/>
                  <a:pt x="447675" y="466725"/>
                </a:cubicBezTo>
                <a:cubicBezTo>
                  <a:pt x="445097" y="460709"/>
                  <a:pt x="445490" y="453691"/>
                  <a:pt x="442912" y="447675"/>
                </a:cubicBezTo>
                <a:cubicBezTo>
                  <a:pt x="437717" y="435552"/>
                  <a:pt x="430646" y="429635"/>
                  <a:pt x="419100" y="423862"/>
                </a:cubicBezTo>
                <a:cubicBezTo>
                  <a:pt x="414610" y="421617"/>
                  <a:pt x="409575" y="420687"/>
                  <a:pt x="404812" y="419100"/>
                </a:cubicBezTo>
                <a:cubicBezTo>
                  <a:pt x="398462" y="414337"/>
                  <a:pt x="392493" y="409019"/>
                  <a:pt x="385762" y="404812"/>
                </a:cubicBezTo>
                <a:cubicBezTo>
                  <a:pt x="379742" y="401049"/>
                  <a:pt x="372876" y="398809"/>
                  <a:pt x="366712" y="395287"/>
                </a:cubicBezTo>
                <a:cubicBezTo>
                  <a:pt x="361742" y="392447"/>
                  <a:pt x="357187" y="388937"/>
                  <a:pt x="352425" y="385762"/>
                </a:cubicBezTo>
                <a:lnTo>
                  <a:pt x="333375" y="357187"/>
                </a:lnTo>
                <a:lnTo>
                  <a:pt x="323850" y="342900"/>
                </a:lnTo>
                <a:cubicBezTo>
                  <a:pt x="322262" y="334962"/>
                  <a:pt x="321050" y="326940"/>
                  <a:pt x="319087" y="319087"/>
                </a:cubicBezTo>
                <a:cubicBezTo>
                  <a:pt x="317869" y="314217"/>
                  <a:pt x="315704" y="309627"/>
                  <a:pt x="314325" y="304800"/>
                </a:cubicBezTo>
                <a:cubicBezTo>
                  <a:pt x="312527" y="298506"/>
                  <a:pt x="311360" y="292044"/>
                  <a:pt x="309562" y="285750"/>
                </a:cubicBezTo>
                <a:cubicBezTo>
                  <a:pt x="308183" y="280923"/>
                  <a:pt x="307936" y="275382"/>
                  <a:pt x="304800" y="271462"/>
                </a:cubicBezTo>
                <a:cubicBezTo>
                  <a:pt x="301224" y="266992"/>
                  <a:pt x="295275" y="265112"/>
                  <a:pt x="290512" y="261937"/>
                </a:cubicBezTo>
                <a:cubicBezTo>
                  <a:pt x="287337" y="257175"/>
                  <a:pt x="283242" y="252911"/>
                  <a:pt x="280987" y="247650"/>
                </a:cubicBezTo>
                <a:cubicBezTo>
                  <a:pt x="278409" y="241634"/>
                  <a:pt x="281551" y="232405"/>
                  <a:pt x="276225" y="228600"/>
                </a:cubicBezTo>
                <a:cubicBezTo>
                  <a:pt x="268367" y="222987"/>
                  <a:pt x="257175" y="225425"/>
                  <a:pt x="247650" y="223837"/>
                </a:cubicBezTo>
                <a:cubicBezTo>
                  <a:pt x="242887" y="220662"/>
                  <a:pt x="238332" y="217152"/>
                  <a:pt x="233362" y="214312"/>
                </a:cubicBezTo>
                <a:cubicBezTo>
                  <a:pt x="207399" y="199476"/>
                  <a:pt x="218619" y="209967"/>
                  <a:pt x="190500" y="190500"/>
                </a:cubicBezTo>
                <a:cubicBezTo>
                  <a:pt x="177448" y="181464"/>
                  <a:pt x="163625" y="173150"/>
                  <a:pt x="152400" y="161925"/>
                </a:cubicBezTo>
                <a:cubicBezTo>
                  <a:pt x="147637" y="157162"/>
                  <a:pt x="143593" y="151552"/>
                  <a:pt x="138112" y="147637"/>
                </a:cubicBezTo>
                <a:cubicBezTo>
                  <a:pt x="127813" y="140280"/>
                  <a:pt x="116435" y="137236"/>
                  <a:pt x="104775" y="133350"/>
                </a:cubicBezTo>
                <a:cubicBezTo>
                  <a:pt x="99613" y="123025"/>
                  <a:pt x="92823" y="111690"/>
                  <a:pt x="90487" y="100012"/>
                </a:cubicBezTo>
                <a:cubicBezTo>
                  <a:pt x="88286" y="89005"/>
                  <a:pt x="90745" y="76715"/>
                  <a:pt x="85725" y="66675"/>
                </a:cubicBezTo>
                <a:cubicBezTo>
                  <a:pt x="83480" y="62185"/>
                  <a:pt x="76200" y="63500"/>
                  <a:pt x="71437" y="61912"/>
                </a:cubicBezTo>
                <a:cubicBezTo>
                  <a:pt x="68262" y="57150"/>
                  <a:pt x="66674" y="50800"/>
                  <a:pt x="61912" y="47625"/>
                </a:cubicBezTo>
                <a:cubicBezTo>
                  <a:pt x="25008" y="23022"/>
                  <a:pt x="57250" y="64443"/>
                  <a:pt x="33337" y="28575"/>
                </a:cubicBezTo>
                <a:cubicBezTo>
                  <a:pt x="25718" y="5714"/>
                  <a:pt x="34608" y="19685"/>
                  <a:pt x="14287" y="9525"/>
                </a:cubicBezTo>
                <a:cubicBezTo>
                  <a:pt x="9168" y="6965"/>
                  <a:pt x="0" y="0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prstDash val="sysDas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743200" y="2286000"/>
            <a:ext cx="2438400" cy="1219200"/>
          </a:xfrm>
          <a:custGeom>
            <a:avLst/>
            <a:gdLst>
              <a:gd name="connsiteX0" fmla="*/ 481012 w 481012"/>
              <a:gd name="connsiteY0" fmla="*/ 571500 h 571500"/>
              <a:gd name="connsiteX1" fmla="*/ 471487 w 481012"/>
              <a:gd name="connsiteY1" fmla="*/ 528637 h 571500"/>
              <a:gd name="connsiteX2" fmla="*/ 461962 w 481012"/>
              <a:gd name="connsiteY2" fmla="*/ 514350 h 571500"/>
              <a:gd name="connsiteX3" fmla="*/ 447675 w 481012"/>
              <a:gd name="connsiteY3" fmla="*/ 466725 h 571500"/>
              <a:gd name="connsiteX4" fmla="*/ 442912 w 481012"/>
              <a:gd name="connsiteY4" fmla="*/ 447675 h 571500"/>
              <a:gd name="connsiteX5" fmla="*/ 419100 w 481012"/>
              <a:gd name="connsiteY5" fmla="*/ 423862 h 571500"/>
              <a:gd name="connsiteX6" fmla="*/ 404812 w 481012"/>
              <a:gd name="connsiteY6" fmla="*/ 419100 h 571500"/>
              <a:gd name="connsiteX7" fmla="*/ 385762 w 481012"/>
              <a:gd name="connsiteY7" fmla="*/ 404812 h 571500"/>
              <a:gd name="connsiteX8" fmla="*/ 366712 w 481012"/>
              <a:gd name="connsiteY8" fmla="*/ 395287 h 571500"/>
              <a:gd name="connsiteX9" fmla="*/ 352425 w 481012"/>
              <a:gd name="connsiteY9" fmla="*/ 385762 h 571500"/>
              <a:gd name="connsiteX10" fmla="*/ 333375 w 481012"/>
              <a:gd name="connsiteY10" fmla="*/ 357187 h 571500"/>
              <a:gd name="connsiteX11" fmla="*/ 323850 w 481012"/>
              <a:gd name="connsiteY11" fmla="*/ 342900 h 571500"/>
              <a:gd name="connsiteX12" fmla="*/ 319087 w 481012"/>
              <a:gd name="connsiteY12" fmla="*/ 319087 h 571500"/>
              <a:gd name="connsiteX13" fmla="*/ 314325 w 481012"/>
              <a:gd name="connsiteY13" fmla="*/ 304800 h 571500"/>
              <a:gd name="connsiteX14" fmla="*/ 309562 w 481012"/>
              <a:gd name="connsiteY14" fmla="*/ 285750 h 571500"/>
              <a:gd name="connsiteX15" fmla="*/ 304800 w 481012"/>
              <a:gd name="connsiteY15" fmla="*/ 271462 h 571500"/>
              <a:gd name="connsiteX16" fmla="*/ 290512 w 481012"/>
              <a:gd name="connsiteY16" fmla="*/ 261937 h 571500"/>
              <a:gd name="connsiteX17" fmla="*/ 280987 w 481012"/>
              <a:gd name="connsiteY17" fmla="*/ 247650 h 571500"/>
              <a:gd name="connsiteX18" fmla="*/ 276225 w 481012"/>
              <a:gd name="connsiteY18" fmla="*/ 228600 h 571500"/>
              <a:gd name="connsiteX19" fmla="*/ 247650 w 481012"/>
              <a:gd name="connsiteY19" fmla="*/ 223837 h 571500"/>
              <a:gd name="connsiteX20" fmla="*/ 233362 w 481012"/>
              <a:gd name="connsiteY20" fmla="*/ 214312 h 571500"/>
              <a:gd name="connsiteX21" fmla="*/ 190500 w 481012"/>
              <a:gd name="connsiteY21" fmla="*/ 190500 h 571500"/>
              <a:gd name="connsiteX22" fmla="*/ 152400 w 481012"/>
              <a:gd name="connsiteY22" fmla="*/ 161925 h 571500"/>
              <a:gd name="connsiteX23" fmla="*/ 138112 w 481012"/>
              <a:gd name="connsiteY23" fmla="*/ 147637 h 571500"/>
              <a:gd name="connsiteX24" fmla="*/ 104775 w 481012"/>
              <a:gd name="connsiteY24" fmla="*/ 133350 h 571500"/>
              <a:gd name="connsiteX25" fmla="*/ 90487 w 481012"/>
              <a:gd name="connsiteY25" fmla="*/ 100012 h 571500"/>
              <a:gd name="connsiteX26" fmla="*/ 85725 w 481012"/>
              <a:gd name="connsiteY26" fmla="*/ 66675 h 571500"/>
              <a:gd name="connsiteX27" fmla="*/ 71437 w 481012"/>
              <a:gd name="connsiteY27" fmla="*/ 61912 h 571500"/>
              <a:gd name="connsiteX28" fmla="*/ 61912 w 481012"/>
              <a:gd name="connsiteY28" fmla="*/ 47625 h 571500"/>
              <a:gd name="connsiteX29" fmla="*/ 33337 w 481012"/>
              <a:gd name="connsiteY29" fmla="*/ 28575 h 571500"/>
              <a:gd name="connsiteX30" fmla="*/ 14287 w 481012"/>
              <a:gd name="connsiteY30" fmla="*/ 9525 h 571500"/>
              <a:gd name="connsiteX31" fmla="*/ 0 w 481012"/>
              <a:gd name="connsiteY31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81012" h="571500">
                <a:moveTo>
                  <a:pt x="481012" y="571500"/>
                </a:moveTo>
                <a:cubicBezTo>
                  <a:pt x="479182" y="560521"/>
                  <a:pt x="477350" y="540363"/>
                  <a:pt x="471487" y="528637"/>
                </a:cubicBezTo>
                <a:cubicBezTo>
                  <a:pt x="468927" y="523518"/>
                  <a:pt x="465137" y="519112"/>
                  <a:pt x="461962" y="514350"/>
                </a:cubicBezTo>
                <a:cubicBezTo>
                  <a:pt x="450876" y="436736"/>
                  <a:pt x="466239" y="510039"/>
                  <a:pt x="447675" y="466725"/>
                </a:cubicBezTo>
                <a:cubicBezTo>
                  <a:pt x="445097" y="460709"/>
                  <a:pt x="445490" y="453691"/>
                  <a:pt x="442912" y="447675"/>
                </a:cubicBezTo>
                <a:cubicBezTo>
                  <a:pt x="437717" y="435552"/>
                  <a:pt x="430646" y="429635"/>
                  <a:pt x="419100" y="423862"/>
                </a:cubicBezTo>
                <a:cubicBezTo>
                  <a:pt x="414610" y="421617"/>
                  <a:pt x="409575" y="420687"/>
                  <a:pt x="404812" y="419100"/>
                </a:cubicBezTo>
                <a:cubicBezTo>
                  <a:pt x="398462" y="414337"/>
                  <a:pt x="392493" y="409019"/>
                  <a:pt x="385762" y="404812"/>
                </a:cubicBezTo>
                <a:cubicBezTo>
                  <a:pt x="379742" y="401049"/>
                  <a:pt x="372876" y="398809"/>
                  <a:pt x="366712" y="395287"/>
                </a:cubicBezTo>
                <a:cubicBezTo>
                  <a:pt x="361742" y="392447"/>
                  <a:pt x="357187" y="388937"/>
                  <a:pt x="352425" y="385762"/>
                </a:cubicBezTo>
                <a:lnTo>
                  <a:pt x="333375" y="357187"/>
                </a:lnTo>
                <a:lnTo>
                  <a:pt x="323850" y="342900"/>
                </a:lnTo>
                <a:cubicBezTo>
                  <a:pt x="322262" y="334962"/>
                  <a:pt x="321050" y="326940"/>
                  <a:pt x="319087" y="319087"/>
                </a:cubicBezTo>
                <a:cubicBezTo>
                  <a:pt x="317869" y="314217"/>
                  <a:pt x="315704" y="309627"/>
                  <a:pt x="314325" y="304800"/>
                </a:cubicBezTo>
                <a:cubicBezTo>
                  <a:pt x="312527" y="298506"/>
                  <a:pt x="311360" y="292044"/>
                  <a:pt x="309562" y="285750"/>
                </a:cubicBezTo>
                <a:cubicBezTo>
                  <a:pt x="308183" y="280923"/>
                  <a:pt x="307936" y="275382"/>
                  <a:pt x="304800" y="271462"/>
                </a:cubicBezTo>
                <a:cubicBezTo>
                  <a:pt x="301224" y="266992"/>
                  <a:pt x="295275" y="265112"/>
                  <a:pt x="290512" y="261937"/>
                </a:cubicBezTo>
                <a:cubicBezTo>
                  <a:pt x="287337" y="257175"/>
                  <a:pt x="283242" y="252911"/>
                  <a:pt x="280987" y="247650"/>
                </a:cubicBezTo>
                <a:cubicBezTo>
                  <a:pt x="278409" y="241634"/>
                  <a:pt x="281551" y="232405"/>
                  <a:pt x="276225" y="228600"/>
                </a:cubicBezTo>
                <a:cubicBezTo>
                  <a:pt x="268367" y="222987"/>
                  <a:pt x="257175" y="225425"/>
                  <a:pt x="247650" y="223837"/>
                </a:cubicBezTo>
                <a:cubicBezTo>
                  <a:pt x="242887" y="220662"/>
                  <a:pt x="238332" y="217152"/>
                  <a:pt x="233362" y="214312"/>
                </a:cubicBezTo>
                <a:cubicBezTo>
                  <a:pt x="207399" y="199476"/>
                  <a:pt x="218619" y="209967"/>
                  <a:pt x="190500" y="190500"/>
                </a:cubicBezTo>
                <a:cubicBezTo>
                  <a:pt x="177448" y="181464"/>
                  <a:pt x="163625" y="173150"/>
                  <a:pt x="152400" y="161925"/>
                </a:cubicBezTo>
                <a:cubicBezTo>
                  <a:pt x="147637" y="157162"/>
                  <a:pt x="143593" y="151552"/>
                  <a:pt x="138112" y="147637"/>
                </a:cubicBezTo>
                <a:cubicBezTo>
                  <a:pt x="127813" y="140280"/>
                  <a:pt x="116435" y="137236"/>
                  <a:pt x="104775" y="133350"/>
                </a:cubicBezTo>
                <a:cubicBezTo>
                  <a:pt x="99613" y="123025"/>
                  <a:pt x="92823" y="111690"/>
                  <a:pt x="90487" y="100012"/>
                </a:cubicBezTo>
                <a:cubicBezTo>
                  <a:pt x="88286" y="89005"/>
                  <a:pt x="90745" y="76715"/>
                  <a:pt x="85725" y="66675"/>
                </a:cubicBezTo>
                <a:cubicBezTo>
                  <a:pt x="83480" y="62185"/>
                  <a:pt x="76200" y="63500"/>
                  <a:pt x="71437" y="61912"/>
                </a:cubicBezTo>
                <a:cubicBezTo>
                  <a:pt x="68262" y="57150"/>
                  <a:pt x="66674" y="50800"/>
                  <a:pt x="61912" y="47625"/>
                </a:cubicBezTo>
                <a:cubicBezTo>
                  <a:pt x="25008" y="23022"/>
                  <a:pt x="57250" y="64443"/>
                  <a:pt x="33337" y="28575"/>
                </a:cubicBezTo>
                <a:cubicBezTo>
                  <a:pt x="25718" y="5714"/>
                  <a:pt x="34608" y="19685"/>
                  <a:pt x="14287" y="9525"/>
                </a:cubicBezTo>
                <a:cubicBezTo>
                  <a:pt x="9168" y="6965"/>
                  <a:pt x="0" y="0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prstDash val="sysDas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20895623">
            <a:off x="5158737" y="3201447"/>
            <a:ext cx="1223962" cy="303753"/>
          </a:xfrm>
          <a:custGeom>
            <a:avLst/>
            <a:gdLst>
              <a:gd name="connsiteX0" fmla="*/ 0 w 1223962"/>
              <a:gd name="connsiteY0" fmla="*/ 338967 h 608553"/>
              <a:gd name="connsiteX1" fmla="*/ 14287 w 1223962"/>
              <a:gd name="connsiteY1" fmla="*/ 391355 h 608553"/>
              <a:gd name="connsiteX2" fmla="*/ 28575 w 1223962"/>
              <a:gd name="connsiteY2" fmla="*/ 405642 h 608553"/>
              <a:gd name="connsiteX3" fmla="*/ 47625 w 1223962"/>
              <a:gd name="connsiteY3" fmla="*/ 443742 h 608553"/>
              <a:gd name="connsiteX4" fmla="*/ 57150 w 1223962"/>
              <a:gd name="connsiteY4" fmla="*/ 458030 h 608553"/>
              <a:gd name="connsiteX5" fmla="*/ 71437 w 1223962"/>
              <a:gd name="connsiteY5" fmla="*/ 472317 h 608553"/>
              <a:gd name="connsiteX6" fmla="*/ 85725 w 1223962"/>
              <a:gd name="connsiteY6" fmla="*/ 496130 h 608553"/>
              <a:gd name="connsiteX7" fmla="*/ 95250 w 1223962"/>
              <a:gd name="connsiteY7" fmla="*/ 510417 h 608553"/>
              <a:gd name="connsiteX8" fmla="*/ 104775 w 1223962"/>
              <a:gd name="connsiteY8" fmla="*/ 491367 h 608553"/>
              <a:gd name="connsiteX9" fmla="*/ 109537 w 1223962"/>
              <a:gd name="connsiteY9" fmla="*/ 477080 h 608553"/>
              <a:gd name="connsiteX10" fmla="*/ 138112 w 1223962"/>
              <a:gd name="connsiteY10" fmla="*/ 481842 h 608553"/>
              <a:gd name="connsiteX11" fmla="*/ 166687 w 1223962"/>
              <a:gd name="connsiteY11" fmla="*/ 524705 h 608553"/>
              <a:gd name="connsiteX12" fmla="*/ 180975 w 1223962"/>
              <a:gd name="connsiteY12" fmla="*/ 529467 h 608553"/>
              <a:gd name="connsiteX13" fmla="*/ 209550 w 1223962"/>
              <a:gd name="connsiteY13" fmla="*/ 562805 h 608553"/>
              <a:gd name="connsiteX14" fmla="*/ 238125 w 1223962"/>
              <a:gd name="connsiteY14" fmla="*/ 581855 h 608553"/>
              <a:gd name="connsiteX15" fmla="*/ 261937 w 1223962"/>
              <a:gd name="connsiteY15" fmla="*/ 605667 h 608553"/>
              <a:gd name="connsiteX16" fmla="*/ 276225 w 1223962"/>
              <a:gd name="connsiteY16" fmla="*/ 586617 h 608553"/>
              <a:gd name="connsiteX17" fmla="*/ 280987 w 1223962"/>
              <a:gd name="connsiteY17" fmla="*/ 567567 h 608553"/>
              <a:gd name="connsiteX18" fmla="*/ 290512 w 1223962"/>
              <a:gd name="connsiteY18" fmla="*/ 519942 h 608553"/>
              <a:gd name="connsiteX19" fmla="*/ 300037 w 1223962"/>
              <a:gd name="connsiteY19" fmla="*/ 481842 h 608553"/>
              <a:gd name="connsiteX20" fmla="*/ 304800 w 1223962"/>
              <a:gd name="connsiteY20" fmla="*/ 467555 h 608553"/>
              <a:gd name="connsiteX21" fmla="*/ 319087 w 1223962"/>
              <a:gd name="connsiteY21" fmla="*/ 458030 h 608553"/>
              <a:gd name="connsiteX22" fmla="*/ 333375 w 1223962"/>
              <a:gd name="connsiteY22" fmla="*/ 467555 h 608553"/>
              <a:gd name="connsiteX23" fmla="*/ 366712 w 1223962"/>
              <a:gd name="connsiteY23" fmla="*/ 448505 h 608553"/>
              <a:gd name="connsiteX24" fmla="*/ 381000 w 1223962"/>
              <a:gd name="connsiteY24" fmla="*/ 453267 h 608553"/>
              <a:gd name="connsiteX25" fmla="*/ 409575 w 1223962"/>
              <a:gd name="connsiteY25" fmla="*/ 481842 h 608553"/>
              <a:gd name="connsiteX26" fmla="*/ 433387 w 1223962"/>
              <a:gd name="connsiteY26" fmla="*/ 515180 h 608553"/>
              <a:gd name="connsiteX27" fmla="*/ 447675 w 1223962"/>
              <a:gd name="connsiteY27" fmla="*/ 524705 h 608553"/>
              <a:gd name="connsiteX28" fmla="*/ 471487 w 1223962"/>
              <a:gd name="connsiteY28" fmla="*/ 515180 h 608553"/>
              <a:gd name="connsiteX29" fmla="*/ 485775 w 1223962"/>
              <a:gd name="connsiteY29" fmla="*/ 486605 h 608553"/>
              <a:gd name="connsiteX30" fmla="*/ 509587 w 1223962"/>
              <a:gd name="connsiteY30" fmla="*/ 429455 h 608553"/>
              <a:gd name="connsiteX31" fmla="*/ 514350 w 1223962"/>
              <a:gd name="connsiteY31" fmla="*/ 410405 h 608553"/>
              <a:gd name="connsiteX32" fmla="*/ 547687 w 1223962"/>
              <a:gd name="connsiteY32" fmla="*/ 386592 h 608553"/>
              <a:gd name="connsiteX33" fmla="*/ 566737 w 1223962"/>
              <a:gd name="connsiteY33" fmla="*/ 367542 h 608553"/>
              <a:gd name="connsiteX34" fmla="*/ 576262 w 1223962"/>
              <a:gd name="connsiteY34" fmla="*/ 343730 h 608553"/>
              <a:gd name="connsiteX35" fmla="*/ 657225 w 1223962"/>
              <a:gd name="connsiteY35" fmla="*/ 300867 h 608553"/>
              <a:gd name="connsiteX36" fmla="*/ 676275 w 1223962"/>
              <a:gd name="connsiteY36" fmla="*/ 291342 h 608553"/>
              <a:gd name="connsiteX37" fmla="*/ 700087 w 1223962"/>
              <a:gd name="connsiteY37" fmla="*/ 281817 h 608553"/>
              <a:gd name="connsiteX38" fmla="*/ 714375 w 1223962"/>
              <a:gd name="connsiteY38" fmla="*/ 272292 h 608553"/>
              <a:gd name="connsiteX39" fmla="*/ 757237 w 1223962"/>
              <a:gd name="connsiteY39" fmla="*/ 258005 h 608553"/>
              <a:gd name="connsiteX40" fmla="*/ 766762 w 1223962"/>
              <a:gd name="connsiteY40" fmla="*/ 238955 h 608553"/>
              <a:gd name="connsiteX41" fmla="*/ 771525 w 1223962"/>
              <a:gd name="connsiteY41" fmla="*/ 224667 h 608553"/>
              <a:gd name="connsiteX42" fmla="*/ 781050 w 1223962"/>
              <a:gd name="connsiteY42" fmla="*/ 210380 h 608553"/>
              <a:gd name="connsiteX43" fmla="*/ 809625 w 1223962"/>
              <a:gd name="connsiteY43" fmla="*/ 205617 h 608553"/>
              <a:gd name="connsiteX44" fmla="*/ 823912 w 1223962"/>
              <a:gd name="connsiteY44" fmla="*/ 200855 h 608553"/>
              <a:gd name="connsiteX45" fmla="*/ 857250 w 1223962"/>
              <a:gd name="connsiteY45" fmla="*/ 181805 h 608553"/>
              <a:gd name="connsiteX46" fmla="*/ 876300 w 1223962"/>
              <a:gd name="connsiteY46" fmla="*/ 167517 h 608553"/>
              <a:gd name="connsiteX47" fmla="*/ 890587 w 1223962"/>
              <a:gd name="connsiteY47" fmla="*/ 148467 h 608553"/>
              <a:gd name="connsiteX48" fmla="*/ 928687 w 1223962"/>
              <a:gd name="connsiteY48" fmla="*/ 110367 h 608553"/>
              <a:gd name="connsiteX49" fmla="*/ 957262 w 1223962"/>
              <a:gd name="connsiteY49" fmla="*/ 67505 h 608553"/>
              <a:gd name="connsiteX50" fmla="*/ 971550 w 1223962"/>
              <a:gd name="connsiteY50" fmla="*/ 62742 h 608553"/>
              <a:gd name="connsiteX51" fmla="*/ 985837 w 1223962"/>
              <a:gd name="connsiteY51" fmla="*/ 72267 h 608553"/>
              <a:gd name="connsiteX52" fmla="*/ 1000125 w 1223962"/>
              <a:gd name="connsiteY52" fmla="*/ 86555 h 608553"/>
              <a:gd name="connsiteX53" fmla="*/ 1014412 w 1223962"/>
              <a:gd name="connsiteY53" fmla="*/ 91317 h 608553"/>
              <a:gd name="connsiteX54" fmla="*/ 1033462 w 1223962"/>
              <a:gd name="connsiteY54" fmla="*/ 81792 h 608553"/>
              <a:gd name="connsiteX55" fmla="*/ 1147762 w 1223962"/>
              <a:gd name="connsiteY55" fmla="*/ 81792 h 608553"/>
              <a:gd name="connsiteX56" fmla="*/ 1166812 w 1223962"/>
              <a:gd name="connsiteY56" fmla="*/ 57980 h 608553"/>
              <a:gd name="connsiteX57" fmla="*/ 1171575 w 1223962"/>
              <a:gd name="connsiteY57" fmla="*/ 43692 h 608553"/>
              <a:gd name="connsiteX58" fmla="*/ 1214437 w 1223962"/>
              <a:gd name="connsiteY58" fmla="*/ 19880 h 608553"/>
              <a:gd name="connsiteX59" fmla="*/ 1223962 w 1223962"/>
              <a:gd name="connsiteY59" fmla="*/ 10355 h 60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23962" h="608553">
                <a:moveTo>
                  <a:pt x="0" y="338967"/>
                </a:moveTo>
                <a:cubicBezTo>
                  <a:pt x="2756" y="349992"/>
                  <a:pt x="11455" y="385691"/>
                  <a:pt x="14287" y="391355"/>
                </a:cubicBezTo>
                <a:cubicBezTo>
                  <a:pt x="17299" y="397379"/>
                  <a:pt x="23812" y="400880"/>
                  <a:pt x="28575" y="405642"/>
                </a:cubicBezTo>
                <a:cubicBezTo>
                  <a:pt x="34925" y="418342"/>
                  <a:pt x="39749" y="431928"/>
                  <a:pt x="47625" y="443742"/>
                </a:cubicBezTo>
                <a:cubicBezTo>
                  <a:pt x="50800" y="448505"/>
                  <a:pt x="53486" y="453633"/>
                  <a:pt x="57150" y="458030"/>
                </a:cubicBezTo>
                <a:cubicBezTo>
                  <a:pt x="61462" y="463204"/>
                  <a:pt x="67396" y="466929"/>
                  <a:pt x="71437" y="472317"/>
                </a:cubicBezTo>
                <a:cubicBezTo>
                  <a:pt x="76991" y="479722"/>
                  <a:pt x="80819" y="488280"/>
                  <a:pt x="85725" y="496130"/>
                </a:cubicBezTo>
                <a:cubicBezTo>
                  <a:pt x="88759" y="500984"/>
                  <a:pt x="92075" y="505655"/>
                  <a:pt x="95250" y="510417"/>
                </a:cubicBezTo>
                <a:cubicBezTo>
                  <a:pt x="98425" y="504067"/>
                  <a:pt x="101978" y="497893"/>
                  <a:pt x="104775" y="491367"/>
                </a:cubicBezTo>
                <a:cubicBezTo>
                  <a:pt x="106752" y="486753"/>
                  <a:pt x="104710" y="478459"/>
                  <a:pt x="109537" y="477080"/>
                </a:cubicBezTo>
                <a:cubicBezTo>
                  <a:pt x="118822" y="474427"/>
                  <a:pt x="128587" y="480255"/>
                  <a:pt x="138112" y="481842"/>
                </a:cubicBezTo>
                <a:lnTo>
                  <a:pt x="166687" y="524705"/>
                </a:lnTo>
                <a:cubicBezTo>
                  <a:pt x="169472" y="528882"/>
                  <a:pt x="176212" y="527880"/>
                  <a:pt x="180975" y="529467"/>
                </a:cubicBezTo>
                <a:cubicBezTo>
                  <a:pt x="189923" y="541398"/>
                  <a:pt x="197609" y="553517"/>
                  <a:pt x="209550" y="562805"/>
                </a:cubicBezTo>
                <a:cubicBezTo>
                  <a:pt x="218586" y="569833"/>
                  <a:pt x="238125" y="581855"/>
                  <a:pt x="238125" y="581855"/>
                </a:cubicBezTo>
                <a:cubicBezTo>
                  <a:pt x="240434" y="585318"/>
                  <a:pt x="253279" y="608553"/>
                  <a:pt x="261937" y="605667"/>
                </a:cubicBezTo>
                <a:cubicBezTo>
                  <a:pt x="269467" y="603157"/>
                  <a:pt x="271462" y="592967"/>
                  <a:pt x="276225" y="586617"/>
                </a:cubicBezTo>
                <a:cubicBezTo>
                  <a:pt x="277812" y="580267"/>
                  <a:pt x="279616" y="573967"/>
                  <a:pt x="280987" y="567567"/>
                </a:cubicBezTo>
                <a:cubicBezTo>
                  <a:pt x="284379" y="551737"/>
                  <a:pt x="286585" y="535648"/>
                  <a:pt x="290512" y="519942"/>
                </a:cubicBezTo>
                <a:cubicBezTo>
                  <a:pt x="293687" y="507242"/>
                  <a:pt x="296592" y="494472"/>
                  <a:pt x="300037" y="481842"/>
                </a:cubicBezTo>
                <a:cubicBezTo>
                  <a:pt x="301358" y="476999"/>
                  <a:pt x="301664" y="471475"/>
                  <a:pt x="304800" y="467555"/>
                </a:cubicBezTo>
                <a:cubicBezTo>
                  <a:pt x="308376" y="463086"/>
                  <a:pt x="314325" y="461205"/>
                  <a:pt x="319087" y="458030"/>
                </a:cubicBezTo>
                <a:cubicBezTo>
                  <a:pt x="323850" y="461205"/>
                  <a:pt x="327695" y="466845"/>
                  <a:pt x="333375" y="467555"/>
                </a:cubicBezTo>
                <a:cubicBezTo>
                  <a:pt x="356914" y="470497"/>
                  <a:pt x="356858" y="463285"/>
                  <a:pt x="366712" y="448505"/>
                </a:cubicBezTo>
                <a:cubicBezTo>
                  <a:pt x="371475" y="450092"/>
                  <a:pt x="377037" y="450185"/>
                  <a:pt x="381000" y="453267"/>
                </a:cubicBezTo>
                <a:cubicBezTo>
                  <a:pt x="391633" y="461537"/>
                  <a:pt x="402103" y="470634"/>
                  <a:pt x="409575" y="481842"/>
                </a:cubicBezTo>
                <a:cubicBezTo>
                  <a:pt x="414983" y="489954"/>
                  <a:pt x="427480" y="509273"/>
                  <a:pt x="433387" y="515180"/>
                </a:cubicBezTo>
                <a:cubicBezTo>
                  <a:pt x="437434" y="519227"/>
                  <a:pt x="442912" y="521530"/>
                  <a:pt x="447675" y="524705"/>
                </a:cubicBezTo>
                <a:cubicBezTo>
                  <a:pt x="455612" y="521530"/>
                  <a:pt x="465442" y="521225"/>
                  <a:pt x="471487" y="515180"/>
                </a:cubicBezTo>
                <a:cubicBezTo>
                  <a:pt x="479017" y="507650"/>
                  <a:pt x="481450" y="496336"/>
                  <a:pt x="485775" y="486605"/>
                </a:cubicBezTo>
                <a:cubicBezTo>
                  <a:pt x="494157" y="467746"/>
                  <a:pt x="504581" y="449476"/>
                  <a:pt x="509587" y="429455"/>
                </a:cubicBezTo>
                <a:cubicBezTo>
                  <a:pt x="511175" y="423105"/>
                  <a:pt x="511103" y="416088"/>
                  <a:pt x="514350" y="410405"/>
                </a:cubicBezTo>
                <a:cubicBezTo>
                  <a:pt x="525125" y="391549"/>
                  <a:pt x="531607" y="398652"/>
                  <a:pt x="547687" y="386592"/>
                </a:cubicBezTo>
                <a:cubicBezTo>
                  <a:pt x="554871" y="381204"/>
                  <a:pt x="560387" y="373892"/>
                  <a:pt x="566737" y="367542"/>
                </a:cubicBezTo>
                <a:cubicBezTo>
                  <a:pt x="569912" y="359605"/>
                  <a:pt x="574340" y="352060"/>
                  <a:pt x="576262" y="343730"/>
                </a:cubicBezTo>
                <a:cubicBezTo>
                  <a:pt x="590981" y="279952"/>
                  <a:pt x="554732" y="307273"/>
                  <a:pt x="657225" y="300867"/>
                </a:cubicBezTo>
                <a:cubicBezTo>
                  <a:pt x="663575" y="297692"/>
                  <a:pt x="669787" y="294225"/>
                  <a:pt x="676275" y="291342"/>
                </a:cubicBezTo>
                <a:cubicBezTo>
                  <a:pt x="684087" y="287870"/>
                  <a:pt x="692441" y="285640"/>
                  <a:pt x="700087" y="281817"/>
                </a:cubicBezTo>
                <a:cubicBezTo>
                  <a:pt x="705207" y="279257"/>
                  <a:pt x="709091" y="274493"/>
                  <a:pt x="714375" y="272292"/>
                </a:cubicBezTo>
                <a:cubicBezTo>
                  <a:pt x="728277" y="266500"/>
                  <a:pt x="742950" y="262767"/>
                  <a:pt x="757237" y="258005"/>
                </a:cubicBezTo>
                <a:cubicBezTo>
                  <a:pt x="760412" y="251655"/>
                  <a:pt x="763965" y="245480"/>
                  <a:pt x="766762" y="238955"/>
                </a:cubicBezTo>
                <a:cubicBezTo>
                  <a:pt x="768740" y="234341"/>
                  <a:pt x="769280" y="229157"/>
                  <a:pt x="771525" y="224667"/>
                </a:cubicBezTo>
                <a:cubicBezTo>
                  <a:pt x="774085" y="219548"/>
                  <a:pt x="775931" y="212940"/>
                  <a:pt x="781050" y="210380"/>
                </a:cubicBezTo>
                <a:cubicBezTo>
                  <a:pt x="789687" y="206062"/>
                  <a:pt x="800199" y="207712"/>
                  <a:pt x="809625" y="205617"/>
                </a:cubicBezTo>
                <a:cubicBezTo>
                  <a:pt x="814525" y="204528"/>
                  <a:pt x="819298" y="202832"/>
                  <a:pt x="823912" y="200855"/>
                </a:cubicBezTo>
                <a:cubicBezTo>
                  <a:pt x="837862" y="194877"/>
                  <a:pt x="845294" y="190345"/>
                  <a:pt x="857250" y="181805"/>
                </a:cubicBezTo>
                <a:cubicBezTo>
                  <a:pt x="863709" y="177191"/>
                  <a:pt x="870687" y="173130"/>
                  <a:pt x="876300" y="167517"/>
                </a:cubicBezTo>
                <a:cubicBezTo>
                  <a:pt x="881913" y="161904"/>
                  <a:pt x="885224" y="154318"/>
                  <a:pt x="890587" y="148467"/>
                </a:cubicBezTo>
                <a:cubicBezTo>
                  <a:pt x="902723" y="135227"/>
                  <a:pt x="919446" y="125768"/>
                  <a:pt x="928687" y="110367"/>
                </a:cubicBezTo>
                <a:cubicBezTo>
                  <a:pt x="933173" y="102890"/>
                  <a:pt x="949328" y="74117"/>
                  <a:pt x="957262" y="67505"/>
                </a:cubicBezTo>
                <a:cubicBezTo>
                  <a:pt x="961119" y="64291"/>
                  <a:pt x="966787" y="64330"/>
                  <a:pt x="971550" y="62742"/>
                </a:cubicBezTo>
                <a:cubicBezTo>
                  <a:pt x="976312" y="65917"/>
                  <a:pt x="981440" y="68603"/>
                  <a:pt x="985837" y="72267"/>
                </a:cubicBezTo>
                <a:cubicBezTo>
                  <a:pt x="991011" y="76579"/>
                  <a:pt x="994521" y="82819"/>
                  <a:pt x="1000125" y="86555"/>
                </a:cubicBezTo>
                <a:cubicBezTo>
                  <a:pt x="1004302" y="89340"/>
                  <a:pt x="1009650" y="89730"/>
                  <a:pt x="1014412" y="91317"/>
                </a:cubicBezTo>
                <a:cubicBezTo>
                  <a:pt x="1020762" y="88142"/>
                  <a:pt x="1026368" y="82076"/>
                  <a:pt x="1033462" y="81792"/>
                </a:cubicBezTo>
                <a:cubicBezTo>
                  <a:pt x="1169856" y="76337"/>
                  <a:pt x="1097095" y="98683"/>
                  <a:pt x="1147762" y="81792"/>
                </a:cubicBezTo>
                <a:cubicBezTo>
                  <a:pt x="1159735" y="45879"/>
                  <a:pt x="1142192" y="88756"/>
                  <a:pt x="1166812" y="57980"/>
                </a:cubicBezTo>
                <a:cubicBezTo>
                  <a:pt x="1169948" y="54060"/>
                  <a:pt x="1168025" y="47242"/>
                  <a:pt x="1171575" y="43692"/>
                </a:cubicBezTo>
                <a:cubicBezTo>
                  <a:pt x="1215267" y="0"/>
                  <a:pt x="1184492" y="37846"/>
                  <a:pt x="1214437" y="19880"/>
                </a:cubicBezTo>
                <a:cubicBezTo>
                  <a:pt x="1218287" y="17570"/>
                  <a:pt x="1220787" y="13530"/>
                  <a:pt x="1223962" y="10355"/>
                </a:cubicBezTo>
              </a:path>
            </a:pathLst>
          </a:custGeom>
          <a:ln w="12700">
            <a:solidFill>
              <a:schemeClr val="tx1"/>
            </a:solidFill>
            <a:prstDash val="sysDas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762000" y="1375411"/>
            <a:ext cx="7307580" cy="48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 Contingent Capital Revisited</a:t>
            </a:r>
            <a:endParaRPr lang="en-US" dirty="0"/>
          </a:p>
        </p:txBody>
      </p:sp>
      <p:pic>
        <p:nvPicPr>
          <p:cNvPr id="14" name="Picture 1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460058" y="1409700"/>
            <a:ext cx="8223885" cy="4229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3124200"/>
            <a:ext cx="8534400" cy="838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Discrete to Continuous Time (Binomial Model)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173163"/>
          </a:xfrm>
        </p:spPr>
        <p:txBody>
          <a:bodyPr/>
          <a:lstStyle/>
          <a:p>
            <a:r>
              <a:rPr lang="en-US" dirty="0" smtClean="0"/>
              <a:t>Unique continuous-time equilibrium is the </a:t>
            </a:r>
            <a:r>
              <a:rPr lang="en-US" i="1" dirty="0" smtClean="0"/>
              <a:t>minimal</a:t>
            </a:r>
            <a:r>
              <a:rPr lang="en-US" dirty="0" smtClean="0"/>
              <a:t> discrete-time equilibrium:  earlier conversion = lower stock price</a:t>
            </a:r>
          </a:p>
          <a:p>
            <a:r>
              <a:rPr lang="en-US" dirty="0" smtClean="0"/>
              <a:t>Apparent convergence appears to O(1/</a:t>
            </a:r>
            <a:r>
              <a:rPr lang="en-US" dirty="0" err="1" smtClean="0"/>
              <a:t>sqrt</a:t>
            </a:r>
            <a:r>
              <a:rPr lang="en-US" dirty="0" smtClean="0"/>
              <a:t>(n))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0</a:t>
            </a:r>
            <a:r>
              <a:rPr lang="en-US" dirty="0" smtClean="0"/>
              <a:t>=B=100, C=6, L=1, T=5, asset volatility = 6%</a:t>
            </a:r>
            <a:endParaRPr lang="en-US" dirty="0"/>
          </a:p>
        </p:txBody>
      </p:sp>
      <p:pic>
        <p:nvPicPr>
          <p:cNvPr id="5" name="Picture 4" descr="equity-bounds-1209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7450" y="1143000"/>
            <a:ext cx="4229100" cy="3648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Bounds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01900" y="2324100"/>
            <a:ext cx="609600" cy="6096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sz="2000" i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01900" y="3238500"/>
            <a:ext cx="609600" cy="6096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2000" i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54100" y="2781300"/>
            <a:ext cx="609600" cy="6096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000" i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stCxn id="6" idx="6"/>
          </p:cNvCxnSpPr>
          <p:nvPr/>
        </p:nvCxnSpPr>
        <p:spPr>
          <a:xfrm flipV="1">
            <a:off x="1663700" y="2781300"/>
            <a:ext cx="838200" cy="304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6"/>
          </p:cNvCxnSpPr>
          <p:nvPr/>
        </p:nvCxnSpPr>
        <p:spPr>
          <a:xfrm>
            <a:off x="1663700" y="3086100"/>
            <a:ext cx="838200" cy="304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ontent Placeholder 13"/>
          <p:cNvGraphicFramePr>
            <a:graphicFrameLocks noChangeAspect="1"/>
          </p:cNvGraphicFramePr>
          <p:nvPr>
            <p:ph idx="1"/>
          </p:nvPr>
        </p:nvGraphicFramePr>
        <p:xfrm>
          <a:off x="3187686" y="2400300"/>
          <a:ext cx="840103" cy="456725"/>
        </p:xfrm>
        <a:graphic>
          <a:graphicData uri="http://schemas.openxmlformats.org/presentationml/2006/ole">
            <p:oleObj spid="_x0000_s1026" name="Equation" r:id="rId3" imgW="419040" imgH="228600" progId="Equation.3">
              <p:embed/>
            </p:oleObj>
          </a:graphicData>
        </a:graphic>
      </p:graphicFrame>
      <p:graphicFrame>
        <p:nvGraphicFramePr>
          <p:cNvPr id="1029" name="Content Placeholder 13"/>
          <p:cNvGraphicFramePr>
            <a:graphicFrameLocks noChangeAspect="1"/>
          </p:cNvGraphicFramePr>
          <p:nvPr/>
        </p:nvGraphicFramePr>
        <p:xfrm>
          <a:off x="3187700" y="3314700"/>
          <a:ext cx="890588" cy="457200"/>
        </p:xfrm>
        <a:graphic>
          <a:graphicData uri="http://schemas.openxmlformats.org/presentationml/2006/ole">
            <p:oleObj spid="_x0000_s1029" name="Equation" r:id="rId4" imgW="444240" imgH="228600" progId="Equation.3">
              <p:embed/>
            </p:oleObj>
          </a:graphicData>
        </a:graphic>
      </p:graphicFrame>
      <p:graphicFrame>
        <p:nvGraphicFramePr>
          <p:cNvPr id="1030" name="Content Placeholder 13"/>
          <p:cNvGraphicFramePr>
            <a:graphicFrameLocks noChangeAspect="1"/>
          </p:cNvGraphicFramePr>
          <p:nvPr/>
        </p:nvGraphicFramePr>
        <p:xfrm>
          <a:off x="1023938" y="4406900"/>
          <a:ext cx="2697162" cy="1346200"/>
        </p:xfrm>
        <a:graphic>
          <a:graphicData uri="http://schemas.openxmlformats.org/presentationml/2006/ole">
            <p:oleObj spid="_x0000_s1030" name="Equation" r:id="rId5" imgW="1346040" imgH="672840" progId="Equation.3">
              <p:embed/>
            </p:oleObj>
          </a:graphicData>
        </a:graphic>
      </p:graphicFrame>
      <p:sp>
        <p:nvSpPr>
          <p:cNvPr id="19" name="Oval 18"/>
          <p:cNvSpPr/>
          <p:nvPr/>
        </p:nvSpPr>
        <p:spPr>
          <a:xfrm>
            <a:off x="6494462" y="2324100"/>
            <a:ext cx="609600" cy="6096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sz="2000" i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94462" y="3238500"/>
            <a:ext cx="609600" cy="6096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2000" i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046662" y="2781300"/>
            <a:ext cx="609600" cy="6096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000" i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>
            <a:stCxn id="21" idx="6"/>
          </p:cNvCxnSpPr>
          <p:nvPr/>
        </p:nvCxnSpPr>
        <p:spPr>
          <a:xfrm flipV="1">
            <a:off x="5656262" y="2781300"/>
            <a:ext cx="838200" cy="304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1" idx="6"/>
          </p:cNvCxnSpPr>
          <p:nvPr/>
        </p:nvCxnSpPr>
        <p:spPr>
          <a:xfrm>
            <a:off x="5656262" y="3086100"/>
            <a:ext cx="838200" cy="304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Content Placeholder 13"/>
          <p:cNvGraphicFramePr>
            <a:graphicFrameLocks noChangeAspect="1"/>
          </p:cNvGraphicFramePr>
          <p:nvPr/>
        </p:nvGraphicFramePr>
        <p:xfrm>
          <a:off x="7180263" y="2374900"/>
          <a:ext cx="839787" cy="508000"/>
        </p:xfrm>
        <a:graphic>
          <a:graphicData uri="http://schemas.openxmlformats.org/presentationml/2006/ole">
            <p:oleObj spid="_x0000_s1031" name="Equation" r:id="rId6" imgW="419040" imgH="253800" progId="Equation.3">
              <p:embed/>
            </p:oleObj>
          </a:graphicData>
        </a:graphic>
      </p:graphicFrame>
      <p:graphicFrame>
        <p:nvGraphicFramePr>
          <p:cNvPr id="26" name="Content Placeholder 13"/>
          <p:cNvGraphicFramePr>
            <a:graphicFrameLocks noChangeAspect="1"/>
          </p:cNvGraphicFramePr>
          <p:nvPr/>
        </p:nvGraphicFramePr>
        <p:xfrm>
          <a:off x="5016500" y="4368800"/>
          <a:ext cx="2697163" cy="1422400"/>
        </p:xfrm>
        <a:graphic>
          <a:graphicData uri="http://schemas.openxmlformats.org/presentationml/2006/ole">
            <p:oleObj spid="_x0000_s1033" name="Equation" r:id="rId7" imgW="1346040" imgH="711000" progId="Equation.3">
              <p:embed/>
            </p:oleObj>
          </a:graphicData>
        </a:graphic>
      </p:graphicFrame>
      <p:graphicFrame>
        <p:nvGraphicFramePr>
          <p:cNvPr id="1034" name="Content Placeholder 13"/>
          <p:cNvGraphicFramePr>
            <a:graphicFrameLocks noChangeAspect="1"/>
          </p:cNvGraphicFramePr>
          <p:nvPr/>
        </p:nvGraphicFramePr>
        <p:xfrm>
          <a:off x="7212013" y="3314700"/>
          <a:ext cx="865187" cy="508000"/>
        </p:xfrm>
        <a:graphic>
          <a:graphicData uri="http://schemas.openxmlformats.org/presentationml/2006/ole">
            <p:oleObj spid="_x0000_s1034" name="Equation" r:id="rId8" imgW="431640" imgH="253800" progId="Equation.3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38300" y="13716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Terminal condition </a:t>
            </a:r>
            <a:endParaRPr lang="en-US" dirty="0"/>
          </a:p>
        </p:txBody>
      </p:sp>
      <p:graphicFrame>
        <p:nvGraphicFramePr>
          <p:cNvPr id="1036" name="Content Placeholder 13"/>
          <p:cNvGraphicFramePr>
            <a:graphicFrameLocks noChangeAspect="1"/>
          </p:cNvGraphicFramePr>
          <p:nvPr/>
        </p:nvGraphicFramePr>
        <p:xfrm>
          <a:off x="2768712" y="1368298"/>
          <a:ext cx="1041288" cy="384302"/>
        </p:xfrm>
        <a:graphic>
          <a:graphicData uri="http://schemas.openxmlformats.org/presentationml/2006/ole">
            <p:oleObj spid="_x0000_s1036" name="Equation" r:id="rId9" imgW="583920" imgH="215640" progId="Equation.3">
              <p:embed/>
            </p:oleObj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929300" y="1374902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Terminal condition </a:t>
            </a:r>
            <a:endParaRPr lang="en-US" dirty="0"/>
          </a:p>
        </p:txBody>
      </p:sp>
      <p:graphicFrame>
        <p:nvGraphicFramePr>
          <p:cNvPr id="33" name="Content Placeholder 13"/>
          <p:cNvGraphicFramePr>
            <a:graphicFrameLocks noChangeAspect="1"/>
          </p:cNvGraphicFramePr>
          <p:nvPr/>
        </p:nvGraphicFramePr>
        <p:xfrm>
          <a:off x="6970713" y="1349375"/>
          <a:ext cx="1017587" cy="428625"/>
        </p:xfrm>
        <a:graphic>
          <a:graphicData uri="http://schemas.openxmlformats.org/presentationml/2006/ole">
            <p:oleObj spid="_x0000_s1038" name="Equation" r:id="rId10" imgW="571320" imgH="241200" progId="Equation.3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62000" y="6019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Convert when you can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029200" y="6019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Convert when you must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Contingent Capital for Banks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Contingent convertible debt (“</a:t>
            </a:r>
            <a:r>
              <a:rPr lang="en-US" dirty="0" err="1" smtClean="0"/>
              <a:t>Cocos</a:t>
            </a:r>
            <a:r>
              <a:rPr lang="en-US" dirty="0" smtClean="0"/>
              <a:t>” ) is debt that converts to equity when a bank gets in trouble, avoiding bankruptcy or a government bail-out – possible solution to too-big-to-fail</a:t>
            </a:r>
          </a:p>
          <a:p>
            <a:pPr lvl="1"/>
            <a:r>
              <a:rPr lang="en-US" sz="1800" dirty="0" smtClean="0"/>
              <a:t>Major issuances to date by Lloyds, Credit Suisse, BBVA</a:t>
            </a:r>
          </a:p>
          <a:p>
            <a:pPr lvl="1"/>
            <a:r>
              <a:rPr lang="en-US" sz="1800" dirty="0" smtClean="0"/>
              <a:t>Recent conversion by Co-Operative Bank in UK</a:t>
            </a:r>
          </a:p>
          <a:p>
            <a:pPr lvl="1"/>
            <a:r>
              <a:rPr lang="en-US" sz="1800" dirty="0" smtClean="0"/>
              <a:t>On-going consideration by Basel Committee on Banking Supervision</a:t>
            </a:r>
          </a:p>
          <a:p>
            <a:pPr lvl="1"/>
            <a:r>
              <a:rPr lang="en-US" sz="1800" dirty="0" smtClean="0"/>
              <a:t>More interest in Europe than in the US</a:t>
            </a:r>
          </a:p>
          <a:p>
            <a:endParaRPr lang="en-US" dirty="0" smtClean="0"/>
          </a:p>
          <a:p>
            <a:r>
              <a:rPr lang="en-US" dirty="0" smtClean="0"/>
              <a:t>Big question:  How to define the trigger for conversion?</a:t>
            </a:r>
          </a:p>
          <a:p>
            <a:pPr lvl="1"/>
            <a:r>
              <a:rPr lang="en-US" sz="1800" dirty="0" smtClean="0"/>
              <a:t>So far, all actual issuances and regulatory proposals use a regulatory capital ratio:  accounting-based, slow to react, subject to discretion</a:t>
            </a:r>
          </a:p>
          <a:p>
            <a:pPr lvl="1"/>
            <a:r>
              <a:rPr lang="en-US" sz="1800" dirty="0" smtClean="0"/>
              <a:t>Flannery (2005) proposed a market-based trigger (bank’s stock price):  quick to react and may provide a better measure of a bank’s condition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Debt Write-Down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Rabobank</a:t>
            </a:r>
            <a:r>
              <a:rPr lang="en-US" dirty="0" smtClean="0"/>
              <a:t> issued contingent capital in 2010 in the form of bonds that get written down to 25% of par if a capital ratio falls below 7%</a:t>
            </a:r>
          </a:p>
          <a:p>
            <a:r>
              <a:rPr lang="en-US" dirty="0" smtClean="0"/>
              <a:t>What about a market trigger?</a:t>
            </a:r>
          </a:p>
          <a:p>
            <a:r>
              <a:rPr lang="en-US" dirty="0" smtClean="0"/>
              <a:t>Consider a bond price trigger (or a CDS trigger)</a:t>
            </a:r>
          </a:p>
          <a:p>
            <a:r>
              <a:rPr lang="en-US" dirty="0" smtClean="0"/>
              <a:t>Debt price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i="1" baseline="-25000" dirty="0" err="1" smtClean="0"/>
              <a:t>t</a:t>
            </a:r>
            <a:endParaRPr lang="en-US" i="1" baseline="-25000" dirty="0" smtClean="0"/>
          </a:p>
          <a:p>
            <a:endParaRPr lang="en-US" i="1" baseline="-25000" dirty="0" smtClean="0"/>
          </a:p>
          <a:p>
            <a:endParaRPr lang="en-US" i="1" baseline="-25000" dirty="0" smtClean="0"/>
          </a:p>
          <a:p>
            <a:endParaRPr lang="en-US" i="1" baseline="-25000" dirty="0" smtClean="0"/>
          </a:p>
          <a:p>
            <a:endParaRPr lang="en-US" i="1" baseline="-25000" dirty="0" smtClean="0"/>
          </a:p>
          <a:p>
            <a:endParaRPr lang="en-US" dirty="0" smtClean="0"/>
          </a:p>
          <a:p>
            <a:r>
              <a:rPr lang="en-US" dirty="0" smtClean="0"/>
              <a:t>Post-conversion and no-conversion prices</a:t>
            </a:r>
          </a:p>
          <a:p>
            <a:endParaRPr lang="en-US" i="1" baseline="-25000" dirty="0" smtClean="0"/>
          </a:p>
          <a:p>
            <a:endParaRPr lang="en-US" i="1" baseline="-25000" dirty="0" smtClean="0"/>
          </a:p>
          <a:p>
            <a:endParaRPr lang="en-US" i="1" baseline="-25000" dirty="0" smtClean="0"/>
          </a:p>
          <a:p>
            <a:r>
              <a:rPr lang="en-US" dirty="0" smtClean="0"/>
              <a:t>This is the easy case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dirty="0" smtClean="0"/>
              <a:t>so converting when the bond price falls is ok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139315" y="3657600"/>
            <a:ext cx="4821555" cy="609600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643063" y="5231129"/>
            <a:ext cx="5833110" cy="255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Debt Write-Down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about a stock price trigger?</a:t>
            </a:r>
          </a:p>
          <a:p>
            <a:r>
              <a:rPr lang="en-US" dirty="0" smtClean="0"/>
              <a:t>Post-conversion and no-conversion prices</a:t>
            </a:r>
          </a:p>
          <a:p>
            <a:endParaRPr lang="en-US" i="1" baseline="-25000" dirty="0" smtClean="0"/>
          </a:p>
          <a:p>
            <a:endParaRPr lang="en-US" i="1" baseline="-25000" dirty="0" smtClean="0"/>
          </a:p>
          <a:p>
            <a:endParaRPr lang="en-US" i="1" baseline="-25000" dirty="0" smtClean="0"/>
          </a:p>
          <a:p>
            <a:r>
              <a:rPr lang="en-US" dirty="0" smtClean="0"/>
              <a:t>This is a bad case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≥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; converting when the stock price falls is </a:t>
            </a:r>
            <a:r>
              <a:rPr lang="en-US" i="1" u="sng" dirty="0" smtClean="0"/>
              <a:t>not</a:t>
            </a:r>
            <a:r>
              <a:rPr lang="en-US" i="1" dirty="0" smtClean="0"/>
              <a:t> </a:t>
            </a:r>
            <a:r>
              <a:rPr lang="en-US" dirty="0" smtClean="0"/>
              <a:t>ok</a:t>
            </a:r>
          </a:p>
          <a:p>
            <a:endParaRPr lang="en-US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It would appear that the only possible equilibrium is one that never hits the trigger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524000" y="2667000"/>
            <a:ext cx="5718810" cy="2800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749295" y="5334000"/>
            <a:ext cx="3594181" cy="0"/>
          </a:xfrm>
          <a:prstGeom prst="line">
            <a:avLst/>
          </a:prstGeom>
          <a:ln w="127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43200" y="3733800"/>
            <a:ext cx="0" cy="1589838"/>
          </a:xfrm>
          <a:prstGeom prst="line">
            <a:avLst/>
          </a:prstGeom>
          <a:ln w="127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43200" y="4419600"/>
            <a:ext cx="359418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038601" y="4119563"/>
            <a:ext cx="102680" cy="196977"/>
          </a:xfrm>
          <a:prstGeom prst="rect">
            <a:avLst/>
          </a:prstGeom>
        </p:spPr>
      </p:pic>
      <p:pic>
        <p:nvPicPr>
          <p:cNvPr id="25" name="Picture 24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419350" y="3825240"/>
            <a:ext cx="209550" cy="217170"/>
          </a:xfrm>
          <a:prstGeom prst="rect">
            <a:avLst/>
          </a:prstGeom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419350" y="4343400"/>
            <a:ext cx="154305" cy="173355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>
            <a:off x="5076825" y="4424363"/>
            <a:ext cx="14288" cy="19050"/>
          </a:xfrm>
          <a:custGeom>
            <a:avLst/>
            <a:gdLst>
              <a:gd name="connsiteX0" fmla="*/ 14288 w 14288"/>
              <a:gd name="connsiteY0" fmla="*/ 19050 h 19050"/>
              <a:gd name="connsiteX1" fmla="*/ 0 w 14288"/>
              <a:gd name="connsiteY1" fmla="*/ 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88" h="19050">
                <a:moveTo>
                  <a:pt x="14288" y="19050"/>
                </a:moveTo>
                <a:cubicBezTo>
                  <a:pt x="3518" y="2894"/>
                  <a:pt x="8811" y="8809"/>
                  <a:pt x="0" y="0"/>
                </a:cubicBezTo>
              </a:path>
            </a:pathLst>
          </a:custGeom>
          <a:ln w="12700">
            <a:solidFill>
              <a:srgbClr val="0000CC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743200" y="3886200"/>
            <a:ext cx="1143000" cy="457200"/>
          </a:xfrm>
          <a:custGeom>
            <a:avLst/>
            <a:gdLst>
              <a:gd name="connsiteX0" fmla="*/ 481012 w 481012"/>
              <a:gd name="connsiteY0" fmla="*/ 571500 h 571500"/>
              <a:gd name="connsiteX1" fmla="*/ 471487 w 481012"/>
              <a:gd name="connsiteY1" fmla="*/ 528637 h 571500"/>
              <a:gd name="connsiteX2" fmla="*/ 461962 w 481012"/>
              <a:gd name="connsiteY2" fmla="*/ 514350 h 571500"/>
              <a:gd name="connsiteX3" fmla="*/ 447675 w 481012"/>
              <a:gd name="connsiteY3" fmla="*/ 466725 h 571500"/>
              <a:gd name="connsiteX4" fmla="*/ 442912 w 481012"/>
              <a:gd name="connsiteY4" fmla="*/ 447675 h 571500"/>
              <a:gd name="connsiteX5" fmla="*/ 419100 w 481012"/>
              <a:gd name="connsiteY5" fmla="*/ 423862 h 571500"/>
              <a:gd name="connsiteX6" fmla="*/ 404812 w 481012"/>
              <a:gd name="connsiteY6" fmla="*/ 419100 h 571500"/>
              <a:gd name="connsiteX7" fmla="*/ 385762 w 481012"/>
              <a:gd name="connsiteY7" fmla="*/ 404812 h 571500"/>
              <a:gd name="connsiteX8" fmla="*/ 366712 w 481012"/>
              <a:gd name="connsiteY8" fmla="*/ 395287 h 571500"/>
              <a:gd name="connsiteX9" fmla="*/ 352425 w 481012"/>
              <a:gd name="connsiteY9" fmla="*/ 385762 h 571500"/>
              <a:gd name="connsiteX10" fmla="*/ 333375 w 481012"/>
              <a:gd name="connsiteY10" fmla="*/ 357187 h 571500"/>
              <a:gd name="connsiteX11" fmla="*/ 323850 w 481012"/>
              <a:gd name="connsiteY11" fmla="*/ 342900 h 571500"/>
              <a:gd name="connsiteX12" fmla="*/ 319087 w 481012"/>
              <a:gd name="connsiteY12" fmla="*/ 319087 h 571500"/>
              <a:gd name="connsiteX13" fmla="*/ 314325 w 481012"/>
              <a:gd name="connsiteY13" fmla="*/ 304800 h 571500"/>
              <a:gd name="connsiteX14" fmla="*/ 309562 w 481012"/>
              <a:gd name="connsiteY14" fmla="*/ 285750 h 571500"/>
              <a:gd name="connsiteX15" fmla="*/ 304800 w 481012"/>
              <a:gd name="connsiteY15" fmla="*/ 271462 h 571500"/>
              <a:gd name="connsiteX16" fmla="*/ 290512 w 481012"/>
              <a:gd name="connsiteY16" fmla="*/ 261937 h 571500"/>
              <a:gd name="connsiteX17" fmla="*/ 280987 w 481012"/>
              <a:gd name="connsiteY17" fmla="*/ 247650 h 571500"/>
              <a:gd name="connsiteX18" fmla="*/ 276225 w 481012"/>
              <a:gd name="connsiteY18" fmla="*/ 228600 h 571500"/>
              <a:gd name="connsiteX19" fmla="*/ 247650 w 481012"/>
              <a:gd name="connsiteY19" fmla="*/ 223837 h 571500"/>
              <a:gd name="connsiteX20" fmla="*/ 233362 w 481012"/>
              <a:gd name="connsiteY20" fmla="*/ 214312 h 571500"/>
              <a:gd name="connsiteX21" fmla="*/ 190500 w 481012"/>
              <a:gd name="connsiteY21" fmla="*/ 190500 h 571500"/>
              <a:gd name="connsiteX22" fmla="*/ 152400 w 481012"/>
              <a:gd name="connsiteY22" fmla="*/ 161925 h 571500"/>
              <a:gd name="connsiteX23" fmla="*/ 138112 w 481012"/>
              <a:gd name="connsiteY23" fmla="*/ 147637 h 571500"/>
              <a:gd name="connsiteX24" fmla="*/ 104775 w 481012"/>
              <a:gd name="connsiteY24" fmla="*/ 133350 h 571500"/>
              <a:gd name="connsiteX25" fmla="*/ 90487 w 481012"/>
              <a:gd name="connsiteY25" fmla="*/ 100012 h 571500"/>
              <a:gd name="connsiteX26" fmla="*/ 85725 w 481012"/>
              <a:gd name="connsiteY26" fmla="*/ 66675 h 571500"/>
              <a:gd name="connsiteX27" fmla="*/ 71437 w 481012"/>
              <a:gd name="connsiteY27" fmla="*/ 61912 h 571500"/>
              <a:gd name="connsiteX28" fmla="*/ 61912 w 481012"/>
              <a:gd name="connsiteY28" fmla="*/ 47625 h 571500"/>
              <a:gd name="connsiteX29" fmla="*/ 33337 w 481012"/>
              <a:gd name="connsiteY29" fmla="*/ 28575 h 571500"/>
              <a:gd name="connsiteX30" fmla="*/ 14287 w 481012"/>
              <a:gd name="connsiteY30" fmla="*/ 9525 h 571500"/>
              <a:gd name="connsiteX31" fmla="*/ 0 w 481012"/>
              <a:gd name="connsiteY31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81012" h="571500">
                <a:moveTo>
                  <a:pt x="481012" y="571500"/>
                </a:moveTo>
                <a:cubicBezTo>
                  <a:pt x="479182" y="560521"/>
                  <a:pt x="477350" y="540363"/>
                  <a:pt x="471487" y="528637"/>
                </a:cubicBezTo>
                <a:cubicBezTo>
                  <a:pt x="468927" y="523518"/>
                  <a:pt x="465137" y="519112"/>
                  <a:pt x="461962" y="514350"/>
                </a:cubicBezTo>
                <a:cubicBezTo>
                  <a:pt x="450876" y="436736"/>
                  <a:pt x="466239" y="510039"/>
                  <a:pt x="447675" y="466725"/>
                </a:cubicBezTo>
                <a:cubicBezTo>
                  <a:pt x="445097" y="460709"/>
                  <a:pt x="445490" y="453691"/>
                  <a:pt x="442912" y="447675"/>
                </a:cubicBezTo>
                <a:cubicBezTo>
                  <a:pt x="437717" y="435552"/>
                  <a:pt x="430646" y="429635"/>
                  <a:pt x="419100" y="423862"/>
                </a:cubicBezTo>
                <a:cubicBezTo>
                  <a:pt x="414610" y="421617"/>
                  <a:pt x="409575" y="420687"/>
                  <a:pt x="404812" y="419100"/>
                </a:cubicBezTo>
                <a:cubicBezTo>
                  <a:pt x="398462" y="414337"/>
                  <a:pt x="392493" y="409019"/>
                  <a:pt x="385762" y="404812"/>
                </a:cubicBezTo>
                <a:cubicBezTo>
                  <a:pt x="379742" y="401049"/>
                  <a:pt x="372876" y="398809"/>
                  <a:pt x="366712" y="395287"/>
                </a:cubicBezTo>
                <a:cubicBezTo>
                  <a:pt x="361742" y="392447"/>
                  <a:pt x="357187" y="388937"/>
                  <a:pt x="352425" y="385762"/>
                </a:cubicBezTo>
                <a:lnTo>
                  <a:pt x="333375" y="357187"/>
                </a:lnTo>
                <a:lnTo>
                  <a:pt x="323850" y="342900"/>
                </a:lnTo>
                <a:cubicBezTo>
                  <a:pt x="322262" y="334962"/>
                  <a:pt x="321050" y="326940"/>
                  <a:pt x="319087" y="319087"/>
                </a:cubicBezTo>
                <a:cubicBezTo>
                  <a:pt x="317869" y="314217"/>
                  <a:pt x="315704" y="309627"/>
                  <a:pt x="314325" y="304800"/>
                </a:cubicBezTo>
                <a:cubicBezTo>
                  <a:pt x="312527" y="298506"/>
                  <a:pt x="311360" y="292044"/>
                  <a:pt x="309562" y="285750"/>
                </a:cubicBezTo>
                <a:cubicBezTo>
                  <a:pt x="308183" y="280923"/>
                  <a:pt x="307936" y="275382"/>
                  <a:pt x="304800" y="271462"/>
                </a:cubicBezTo>
                <a:cubicBezTo>
                  <a:pt x="301224" y="266992"/>
                  <a:pt x="295275" y="265112"/>
                  <a:pt x="290512" y="261937"/>
                </a:cubicBezTo>
                <a:cubicBezTo>
                  <a:pt x="287337" y="257175"/>
                  <a:pt x="283242" y="252911"/>
                  <a:pt x="280987" y="247650"/>
                </a:cubicBezTo>
                <a:cubicBezTo>
                  <a:pt x="278409" y="241634"/>
                  <a:pt x="281551" y="232405"/>
                  <a:pt x="276225" y="228600"/>
                </a:cubicBezTo>
                <a:cubicBezTo>
                  <a:pt x="268367" y="222987"/>
                  <a:pt x="257175" y="225425"/>
                  <a:pt x="247650" y="223837"/>
                </a:cubicBezTo>
                <a:cubicBezTo>
                  <a:pt x="242887" y="220662"/>
                  <a:pt x="238332" y="217152"/>
                  <a:pt x="233362" y="214312"/>
                </a:cubicBezTo>
                <a:cubicBezTo>
                  <a:pt x="207399" y="199476"/>
                  <a:pt x="218619" y="209967"/>
                  <a:pt x="190500" y="190500"/>
                </a:cubicBezTo>
                <a:cubicBezTo>
                  <a:pt x="177448" y="181464"/>
                  <a:pt x="163625" y="173150"/>
                  <a:pt x="152400" y="161925"/>
                </a:cubicBezTo>
                <a:cubicBezTo>
                  <a:pt x="147637" y="157162"/>
                  <a:pt x="143593" y="151552"/>
                  <a:pt x="138112" y="147637"/>
                </a:cubicBezTo>
                <a:cubicBezTo>
                  <a:pt x="127813" y="140280"/>
                  <a:pt x="116435" y="137236"/>
                  <a:pt x="104775" y="133350"/>
                </a:cubicBezTo>
                <a:cubicBezTo>
                  <a:pt x="99613" y="123025"/>
                  <a:pt x="92823" y="111690"/>
                  <a:pt x="90487" y="100012"/>
                </a:cubicBezTo>
                <a:cubicBezTo>
                  <a:pt x="88286" y="89005"/>
                  <a:pt x="90745" y="76715"/>
                  <a:pt x="85725" y="66675"/>
                </a:cubicBezTo>
                <a:cubicBezTo>
                  <a:pt x="83480" y="62185"/>
                  <a:pt x="76200" y="63500"/>
                  <a:pt x="71437" y="61912"/>
                </a:cubicBezTo>
                <a:cubicBezTo>
                  <a:pt x="68262" y="57150"/>
                  <a:pt x="66674" y="50800"/>
                  <a:pt x="61912" y="47625"/>
                </a:cubicBezTo>
                <a:cubicBezTo>
                  <a:pt x="25008" y="23022"/>
                  <a:pt x="57250" y="64443"/>
                  <a:pt x="33337" y="28575"/>
                </a:cubicBezTo>
                <a:cubicBezTo>
                  <a:pt x="25718" y="5714"/>
                  <a:pt x="34608" y="19685"/>
                  <a:pt x="14287" y="9525"/>
                </a:cubicBezTo>
                <a:cubicBezTo>
                  <a:pt x="9168" y="6965"/>
                  <a:pt x="0" y="0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prstDash val="sysDas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Debt Write-Down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If we set the trigger to be approached from below, we’re ok</a:t>
            </a:r>
          </a:p>
          <a:p>
            <a:r>
              <a:rPr lang="en-US" dirty="0" smtClean="0"/>
              <a:t>Post-conversion and no-conversion prices</a:t>
            </a:r>
          </a:p>
          <a:p>
            <a:endParaRPr lang="en-US" i="1" baseline="-25000" dirty="0" smtClean="0"/>
          </a:p>
          <a:p>
            <a:endParaRPr lang="en-US" i="1" baseline="-25000" dirty="0" smtClean="0"/>
          </a:p>
          <a:p>
            <a:endParaRPr lang="en-US" i="1" baseline="-25000" dirty="0" smtClean="0"/>
          </a:p>
          <a:p>
            <a:r>
              <a:rPr lang="en-US" dirty="0" smtClean="0"/>
              <a:t>This is an easy case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≥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 with a trigger defined by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≥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dirty="0" smtClean="0"/>
          </a:p>
          <a:p>
            <a:endParaRPr lang="en-US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However, having a </a:t>
            </a:r>
            <a:r>
              <a:rPr lang="en-US" i="1" dirty="0" smtClean="0"/>
              <a:t>rise</a:t>
            </a:r>
            <a:r>
              <a:rPr lang="en-US" dirty="0" smtClean="0"/>
              <a:t> in the stock price trigger a debt write-down wouldn’t go over well</a:t>
            </a:r>
          </a:p>
          <a:p>
            <a:r>
              <a:rPr lang="en-US" dirty="0" smtClean="0"/>
              <a:t>Better example: performance-sensitive coupons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749295" y="5029200"/>
            <a:ext cx="3594181" cy="0"/>
          </a:xfrm>
          <a:prstGeom prst="line">
            <a:avLst/>
          </a:prstGeom>
          <a:ln w="127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43200" y="3429000"/>
            <a:ext cx="0" cy="1589838"/>
          </a:xfrm>
          <a:prstGeom prst="line">
            <a:avLst/>
          </a:prstGeom>
          <a:ln w="127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43200" y="3657600"/>
            <a:ext cx="359418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438400" y="4549140"/>
            <a:ext cx="243840" cy="251460"/>
          </a:xfrm>
          <a:prstGeom prst="rect">
            <a:avLst/>
          </a:prstGeom>
        </p:spPr>
      </p:pic>
      <p:pic>
        <p:nvPicPr>
          <p:cNvPr id="19" name="Picture 1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419350" y="3581400"/>
            <a:ext cx="154305" cy="173355"/>
          </a:xfrm>
          <a:prstGeom prst="rect">
            <a:avLst/>
          </a:prstGeom>
        </p:spPr>
      </p:pic>
      <p:sp>
        <p:nvSpPr>
          <p:cNvPr id="21" name="Freeform 20"/>
          <p:cNvSpPr/>
          <p:nvPr/>
        </p:nvSpPr>
        <p:spPr>
          <a:xfrm>
            <a:off x="5076825" y="4119563"/>
            <a:ext cx="14288" cy="19050"/>
          </a:xfrm>
          <a:custGeom>
            <a:avLst/>
            <a:gdLst>
              <a:gd name="connsiteX0" fmla="*/ 14288 w 14288"/>
              <a:gd name="connsiteY0" fmla="*/ 19050 h 19050"/>
              <a:gd name="connsiteX1" fmla="*/ 0 w 14288"/>
              <a:gd name="connsiteY1" fmla="*/ 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88" h="19050">
                <a:moveTo>
                  <a:pt x="14288" y="19050"/>
                </a:moveTo>
                <a:cubicBezTo>
                  <a:pt x="3518" y="2894"/>
                  <a:pt x="8811" y="8809"/>
                  <a:pt x="0" y="0"/>
                </a:cubicBezTo>
              </a:path>
            </a:pathLst>
          </a:custGeom>
          <a:ln w="12700">
            <a:solidFill>
              <a:srgbClr val="0000CC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754086" y="3404601"/>
            <a:ext cx="3548743" cy="755649"/>
          </a:xfrm>
          <a:custGeom>
            <a:avLst/>
            <a:gdLst>
              <a:gd name="connsiteX0" fmla="*/ 0 w 3548743"/>
              <a:gd name="connsiteY0" fmla="*/ 710199 h 755649"/>
              <a:gd name="connsiteX1" fmla="*/ 21771 w 3548743"/>
              <a:gd name="connsiteY1" fmla="*/ 633999 h 755649"/>
              <a:gd name="connsiteX2" fmla="*/ 65314 w 3548743"/>
              <a:gd name="connsiteY2" fmla="*/ 655770 h 755649"/>
              <a:gd name="connsiteX3" fmla="*/ 163285 w 3548743"/>
              <a:gd name="connsiteY3" fmla="*/ 633999 h 755649"/>
              <a:gd name="connsiteX4" fmla="*/ 239485 w 3548743"/>
              <a:gd name="connsiteY4" fmla="*/ 731970 h 755649"/>
              <a:gd name="connsiteX5" fmla="*/ 272143 w 3548743"/>
              <a:gd name="connsiteY5" fmla="*/ 721085 h 755649"/>
              <a:gd name="connsiteX6" fmla="*/ 293914 w 3548743"/>
              <a:gd name="connsiteY6" fmla="*/ 699313 h 755649"/>
              <a:gd name="connsiteX7" fmla="*/ 326571 w 3548743"/>
              <a:gd name="connsiteY7" fmla="*/ 710199 h 755649"/>
              <a:gd name="connsiteX8" fmla="*/ 348343 w 3548743"/>
              <a:gd name="connsiteY8" fmla="*/ 731970 h 755649"/>
              <a:gd name="connsiteX9" fmla="*/ 413657 w 3548743"/>
              <a:gd name="connsiteY9" fmla="*/ 699313 h 755649"/>
              <a:gd name="connsiteX10" fmla="*/ 468085 w 3548743"/>
              <a:gd name="connsiteY10" fmla="*/ 612228 h 755649"/>
              <a:gd name="connsiteX11" fmla="*/ 555171 w 3548743"/>
              <a:gd name="connsiteY11" fmla="*/ 601342 h 755649"/>
              <a:gd name="connsiteX12" fmla="*/ 631371 w 3548743"/>
              <a:gd name="connsiteY12" fmla="*/ 492485 h 755649"/>
              <a:gd name="connsiteX13" fmla="*/ 718457 w 3548743"/>
              <a:gd name="connsiteY13" fmla="*/ 361856 h 755649"/>
              <a:gd name="connsiteX14" fmla="*/ 892628 w 3548743"/>
              <a:gd name="connsiteY14" fmla="*/ 307428 h 755649"/>
              <a:gd name="connsiteX15" fmla="*/ 947057 w 3548743"/>
              <a:gd name="connsiteY15" fmla="*/ 252999 h 755649"/>
              <a:gd name="connsiteX16" fmla="*/ 979714 w 3548743"/>
              <a:gd name="connsiteY16" fmla="*/ 242113 h 755649"/>
              <a:gd name="connsiteX17" fmla="*/ 1055914 w 3548743"/>
              <a:gd name="connsiteY17" fmla="*/ 187685 h 755649"/>
              <a:gd name="connsiteX18" fmla="*/ 1066800 w 3548743"/>
              <a:gd name="connsiteY18" fmla="*/ 133256 h 755649"/>
              <a:gd name="connsiteX19" fmla="*/ 1251857 w 3548743"/>
              <a:gd name="connsiteY19" fmla="*/ 187685 h 755649"/>
              <a:gd name="connsiteX20" fmla="*/ 1284514 w 3548743"/>
              <a:gd name="connsiteY20" fmla="*/ 198570 h 755649"/>
              <a:gd name="connsiteX21" fmla="*/ 1349828 w 3548743"/>
              <a:gd name="connsiteY21" fmla="*/ 231228 h 755649"/>
              <a:gd name="connsiteX22" fmla="*/ 1371600 w 3548743"/>
              <a:gd name="connsiteY22" fmla="*/ 252999 h 755649"/>
              <a:gd name="connsiteX23" fmla="*/ 1469571 w 3548743"/>
              <a:gd name="connsiteY23" fmla="*/ 274770 h 755649"/>
              <a:gd name="connsiteX24" fmla="*/ 1524000 w 3548743"/>
              <a:gd name="connsiteY24" fmla="*/ 318313 h 755649"/>
              <a:gd name="connsiteX25" fmla="*/ 1621971 w 3548743"/>
              <a:gd name="connsiteY25" fmla="*/ 383628 h 755649"/>
              <a:gd name="connsiteX26" fmla="*/ 1687285 w 3548743"/>
              <a:gd name="connsiteY26" fmla="*/ 416285 h 755649"/>
              <a:gd name="connsiteX27" fmla="*/ 1709057 w 3548743"/>
              <a:gd name="connsiteY27" fmla="*/ 438056 h 755649"/>
              <a:gd name="connsiteX28" fmla="*/ 1741714 w 3548743"/>
              <a:gd name="connsiteY28" fmla="*/ 459828 h 755649"/>
              <a:gd name="connsiteX29" fmla="*/ 1796143 w 3548743"/>
              <a:gd name="connsiteY29" fmla="*/ 503370 h 755649"/>
              <a:gd name="connsiteX30" fmla="*/ 1839685 w 3548743"/>
              <a:gd name="connsiteY30" fmla="*/ 514256 h 755649"/>
              <a:gd name="connsiteX31" fmla="*/ 1872343 w 3548743"/>
              <a:gd name="connsiteY31" fmla="*/ 525142 h 755649"/>
              <a:gd name="connsiteX32" fmla="*/ 1915885 w 3548743"/>
              <a:gd name="connsiteY32" fmla="*/ 514256 h 755649"/>
              <a:gd name="connsiteX33" fmla="*/ 1981200 w 3548743"/>
              <a:gd name="connsiteY33" fmla="*/ 438056 h 755649"/>
              <a:gd name="connsiteX34" fmla="*/ 2057400 w 3548743"/>
              <a:gd name="connsiteY34" fmla="*/ 405399 h 755649"/>
              <a:gd name="connsiteX35" fmla="*/ 2100943 w 3548743"/>
              <a:gd name="connsiteY35" fmla="*/ 340085 h 755649"/>
              <a:gd name="connsiteX36" fmla="*/ 2122714 w 3548743"/>
              <a:gd name="connsiteY36" fmla="*/ 318313 h 755649"/>
              <a:gd name="connsiteX37" fmla="*/ 2177143 w 3548743"/>
              <a:gd name="connsiteY37" fmla="*/ 307428 h 755649"/>
              <a:gd name="connsiteX38" fmla="*/ 2242457 w 3548743"/>
              <a:gd name="connsiteY38" fmla="*/ 263885 h 755649"/>
              <a:gd name="connsiteX39" fmla="*/ 2275114 w 3548743"/>
              <a:gd name="connsiteY39" fmla="*/ 231228 h 755649"/>
              <a:gd name="connsiteX40" fmla="*/ 2460171 w 3548743"/>
              <a:gd name="connsiteY40" fmla="*/ 220342 h 755649"/>
              <a:gd name="connsiteX41" fmla="*/ 2547257 w 3548743"/>
              <a:gd name="connsiteY41" fmla="*/ 209456 h 755649"/>
              <a:gd name="connsiteX42" fmla="*/ 2579914 w 3548743"/>
              <a:gd name="connsiteY42" fmla="*/ 133256 h 755649"/>
              <a:gd name="connsiteX43" fmla="*/ 2612571 w 3548743"/>
              <a:gd name="connsiteY43" fmla="*/ 122370 h 755649"/>
              <a:gd name="connsiteX44" fmla="*/ 2677885 w 3548743"/>
              <a:gd name="connsiteY44" fmla="*/ 111485 h 755649"/>
              <a:gd name="connsiteX45" fmla="*/ 2710543 w 3548743"/>
              <a:gd name="connsiteY45" fmla="*/ 89713 h 755649"/>
              <a:gd name="connsiteX46" fmla="*/ 2764971 w 3548743"/>
              <a:gd name="connsiteY46" fmla="*/ 35285 h 755649"/>
              <a:gd name="connsiteX47" fmla="*/ 2830285 w 3548743"/>
              <a:gd name="connsiteY47" fmla="*/ 46170 h 755649"/>
              <a:gd name="connsiteX48" fmla="*/ 2862943 w 3548743"/>
              <a:gd name="connsiteY48" fmla="*/ 57056 h 755649"/>
              <a:gd name="connsiteX49" fmla="*/ 3276600 w 3548743"/>
              <a:gd name="connsiteY49" fmla="*/ 46170 h 755649"/>
              <a:gd name="connsiteX50" fmla="*/ 3309257 w 3548743"/>
              <a:gd name="connsiteY50" fmla="*/ 35285 h 755649"/>
              <a:gd name="connsiteX51" fmla="*/ 3341914 w 3548743"/>
              <a:gd name="connsiteY51" fmla="*/ 13513 h 755649"/>
              <a:gd name="connsiteX52" fmla="*/ 3548743 w 3548743"/>
              <a:gd name="connsiteY52" fmla="*/ 2628 h 75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548743" h="755649">
                <a:moveTo>
                  <a:pt x="0" y="710199"/>
                </a:moveTo>
                <a:cubicBezTo>
                  <a:pt x="7257" y="684799"/>
                  <a:pt x="1477" y="650910"/>
                  <a:pt x="21771" y="633999"/>
                </a:cubicBezTo>
                <a:cubicBezTo>
                  <a:pt x="34237" y="623610"/>
                  <a:pt x="49186" y="653978"/>
                  <a:pt x="65314" y="655770"/>
                </a:cubicBezTo>
                <a:cubicBezTo>
                  <a:pt x="74886" y="656834"/>
                  <a:pt x="149926" y="637339"/>
                  <a:pt x="163285" y="633999"/>
                </a:cubicBezTo>
                <a:cubicBezTo>
                  <a:pt x="211960" y="731348"/>
                  <a:pt x="176038" y="710822"/>
                  <a:pt x="239485" y="731970"/>
                </a:cubicBezTo>
                <a:cubicBezTo>
                  <a:pt x="250371" y="728342"/>
                  <a:pt x="262303" y="726989"/>
                  <a:pt x="272143" y="721085"/>
                </a:cubicBezTo>
                <a:cubicBezTo>
                  <a:pt x="280944" y="715805"/>
                  <a:pt x="283850" y="701326"/>
                  <a:pt x="293914" y="699313"/>
                </a:cubicBezTo>
                <a:cubicBezTo>
                  <a:pt x="305166" y="697063"/>
                  <a:pt x="315685" y="706570"/>
                  <a:pt x="326571" y="710199"/>
                </a:cubicBezTo>
                <a:cubicBezTo>
                  <a:pt x="333828" y="717456"/>
                  <a:pt x="339542" y="726690"/>
                  <a:pt x="348343" y="731970"/>
                </a:cubicBezTo>
                <a:cubicBezTo>
                  <a:pt x="387808" y="755649"/>
                  <a:pt x="390564" y="740880"/>
                  <a:pt x="413657" y="699313"/>
                </a:cubicBezTo>
                <a:cubicBezTo>
                  <a:pt x="428408" y="672762"/>
                  <a:pt x="431646" y="625478"/>
                  <a:pt x="468085" y="612228"/>
                </a:cubicBezTo>
                <a:cubicBezTo>
                  <a:pt x="495578" y="602230"/>
                  <a:pt x="526142" y="604971"/>
                  <a:pt x="555171" y="601342"/>
                </a:cubicBezTo>
                <a:cubicBezTo>
                  <a:pt x="634240" y="469559"/>
                  <a:pt x="536772" y="626500"/>
                  <a:pt x="631371" y="492485"/>
                </a:cubicBezTo>
                <a:cubicBezTo>
                  <a:pt x="661550" y="449731"/>
                  <a:pt x="671649" y="385259"/>
                  <a:pt x="718457" y="361856"/>
                </a:cubicBezTo>
                <a:cubicBezTo>
                  <a:pt x="802145" y="320013"/>
                  <a:pt x="746257" y="344021"/>
                  <a:pt x="892628" y="307428"/>
                </a:cubicBezTo>
                <a:lnTo>
                  <a:pt x="947057" y="252999"/>
                </a:lnTo>
                <a:cubicBezTo>
                  <a:pt x="955171" y="244885"/>
                  <a:pt x="969451" y="247245"/>
                  <a:pt x="979714" y="242113"/>
                </a:cubicBezTo>
                <a:cubicBezTo>
                  <a:pt x="995633" y="234154"/>
                  <a:pt x="1046051" y="195082"/>
                  <a:pt x="1055914" y="187685"/>
                </a:cubicBezTo>
                <a:cubicBezTo>
                  <a:pt x="1059543" y="169542"/>
                  <a:pt x="1048708" y="137133"/>
                  <a:pt x="1066800" y="133256"/>
                </a:cubicBezTo>
                <a:cubicBezTo>
                  <a:pt x="1200401" y="104627"/>
                  <a:pt x="1179958" y="146601"/>
                  <a:pt x="1251857" y="187685"/>
                </a:cubicBezTo>
                <a:cubicBezTo>
                  <a:pt x="1261820" y="193378"/>
                  <a:pt x="1273628" y="194942"/>
                  <a:pt x="1284514" y="198570"/>
                </a:cubicBezTo>
                <a:cubicBezTo>
                  <a:pt x="1335211" y="249269"/>
                  <a:pt x="1269583" y="191106"/>
                  <a:pt x="1349828" y="231228"/>
                </a:cubicBezTo>
                <a:cubicBezTo>
                  <a:pt x="1359008" y="235818"/>
                  <a:pt x="1362420" y="248409"/>
                  <a:pt x="1371600" y="252999"/>
                </a:cubicBezTo>
                <a:cubicBezTo>
                  <a:pt x="1381852" y="258125"/>
                  <a:pt x="1463840" y="273624"/>
                  <a:pt x="1469571" y="274770"/>
                </a:cubicBezTo>
                <a:cubicBezTo>
                  <a:pt x="1543686" y="348885"/>
                  <a:pt x="1427874" y="235920"/>
                  <a:pt x="1524000" y="318313"/>
                </a:cubicBezTo>
                <a:cubicBezTo>
                  <a:pt x="1599286" y="382844"/>
                  <a:pt x="1531420" y="347406"/>
                  <a:pt x="1621971" y="383628"/>
                </a:cubicBezTo>
                <a:cubicBezTo>
                  <a:pt x="1672673" y="434328"/>
                  <a:pt x="1607036" y="376160"/>
                  <a:pt x="1687285" y="416285"/>
                </a:cubicBezTo>
                <a:cubicBezTo>
                  <a:pt x="1696465" y="420875"/>
                  <a:pt x="1701043" y="431645"/>
                  <a:pt x="1709057" y="438056"/>
                </a:cubicBezTo>
                <a:cubicBezTo>
                  <a:pt x="1719273" y="446229"/>
                  <a:pt x="1731248" y="451978"/>
                  <a:pt x="1741714" y="459828"/>
                </a:cubicBezTo>
                <a:cubicBezTo>
                  <a:pt x="1760301" y="473768"/>
                  <a:pt x="1775833" y="492087"/>
                  <a:pt x="1796143" y="503370"/>
                </a:cubicBezTo>
                <a:cubicBezTo>
                  <a:pt x="1809221" y="510636"/>
                  <a:pt x="1825300" y="510146"/>
                  <a:pt x="1839685" y="514256"/>
                </a:cubicBezTo>
                <a:cubicBezTo>
                  <a:pt x="1850718" y="517408"/>
                  <a:pt x="1861457" y="521513"/>
                  <a:pt x="1872343" y="525142"/>
                </a:cubicBezTo>
                <a:cubicBezTo>
                  <a:pt x="1886857" y="521513"/>
                  <a:pt x="1903198" y="522185"/>
                  <a:pt x="1915885" y="514256"/>
                </a:cubicBezTo>
                <a:cubicBezTo>
                  <a:pt x="1985248" y="470904"/>
                  <a:pt x="1937481" y="481774"/>
                  <a:pt x="1981200" y="438056"/>
                </a:cubicBezTo>
                <a:cubicBezTo>
                  <a:pt x="2006258" y="412998"/>
                  <a:pt x="2024090" y="413727"/>
                  <a:pt x="2057400" y="405399"/>
                </a:cubicBezTo>
                <a:lnTo>
                  <a:pt x="2100943" y="340085"/>
                </a:lnTo>
                <a:cubicBezTo>
                  <a:pt x="2106636" y="331546"/>
                  <a:pt x="2113281" y="322356"/>
                  <a:pt x="2122714" y="318313"/>
                </a:cubicBezTo>
                <a:cubicBezTo>
                  <a:pt x="2139720" y="311025"/>
                  <a:pt x="2159000" y="311056"/>
                  <a:pt x="2177143" y="307428"/>
                </a:cubicBezTo>
                <a:lnTo>
                  <a:pt x="2242457" y="263885"/>
                </a:lnTo>
                <a:cubicBezTo>
                  <a:pt x="2255266" y="255346"/>
                  <a:pt x="2260018" y="234247"/>
                  <a:pt x="2275114" y="231228"/>
                </a:cubicBezTo>
                <a:cubicBezTo>
                  <a:pt x="2335706" y="219109"/>
                  <a:pt x="2398485" y="223971"/>
                  <a:pt x="2460171" y="220342"/>
                </a:cubicBezTo>
                <a:cubicBezTo>
                  <a:pt x="2489200" y="216713"/>
                  <a:pt x="2521091" y="222539"/>
                  <a:pt x="2547257" y="209456"/>
                </a:cubicBezTo>
                <a:cubicBezTo>
                  <a:pt x="2584056" y="191057"/>
                  <a:pt x="2556899" y="156271"/>
                  <a:pt x="2579914" y="133256"/>
                </a:cubicBezTo>
                <a:cubicBezTo>
                  <a:pt x="2588028" y="125142"/>
                  <a:pt x="2601370" y="124859"/>
                  <a:pt x="2612571" y="122370"/>
                </a:cubicBezTo>
                <a:cubicBezTo>
                  <a:pt x="2634117" y="117582"/>
                  <a:pt x="2656114" y="115113"/>
                  <a:pt x="2677885" y="111485"/>
                </a:cubicBezTo>
                <a:cubicBezTo>
                  <a:pt x="2688771" y="104228"/>
                  <a:pt x="2701292" y="98964"/>
                  <a:pt x="2710543" y="89713"/>
                </a:cubicBezTo>
                <a:cubicBezTo>
                  <a:pt x="2783114" y="17142"/>
                  <a:pt x="2677886" y="93341"/>
                  <a:pt x="2764971" y="35285"/>
                </a:cubicBezTo>
                <a:cubicBezTo>
                  <a:pt x="2786742" y="38913"/>
                  <a:pt x="2808739" y="41382"/>
                  <a:pt x="2830285" y="46170"/>
                </a:cubicBezTo>
                <a:cubicBezTo>
                  <a:pt x="2841487" y="48659"/>
                  <a:pt x="2851468" y="57056"/>
                  <a:pt x="2862943" y="57056"/>
                </a:cubicBezTo>
                <a:cubicBezTo>
                  <a:pt x="3000876" y="57056"/>
                  <a:pt x="3138714" y="49799"/>
                  <a:pt x="3276600" y="46170"/>
                </a:cubicBezTo>
                <a:cubicBezTo>
                  <a:pt x="3287486" y="42542"/>
                  <a:pt x="3298994" y="40417"/>
                  <a:pt x="3309257" y="35285"/>
                </a:cubicBezTo>
                <a:cubicBezTo>
                  <a:pt x="3320959" y="29434"/>
                  <a:pt x="3329121" y="16254"/>
                  <a:pt x="3341914" y="13513"/>
                </a:cubicBezTo>
                <a:cubicBezTo>
                  <a:pt x="3404975" y="0"/>
                  <a:pt x="3483571" y="2628"/>
                  <a:pt x="3548743" y="2628"/>
                </a:cubicBezTo>
              </a:path>
            </a:pathLst>
          </a:custGeom>
          <a:ln w="12700">
            <a:solidFill>
              <a:srgbClr val="0000CC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rot="10198419">
            <a:off x="2651250" y="3752371"/>
            <a:ext cx="1172318" cy="953460"/>
          </a:xfrm>
          <a:custGeom>
            <a:avLst/>
            <a:gdLst>
              <a:gd name="connsiteX0" fmla="*/ 0 w 3548743"/>
              <a:gd name="connsiteY0" fmla="*/ 710199 h 755649"/>
              <a:gd name="connsiteX1" fmla="*/ 21771 w 3548743"/>
              <a:gd name="connsiteY1" fmla="*/ 633999 h 755649"/>
              <a:gd name="connsiteX2" fmla="*/ 65314 w 3548743"/>
              <a:gd name="connsiteY2" fmla="*/ 655770 h 755649"/>
              <a:gd name="connsiteX3" fmla="*/ 163285 w 3548743"/>
              <a:gd name="connsiteY3" fmla="*/ 633999 h 755649"/>
              <a:gd name="connsiteX4" fmla="*/ 239485 w 3548743"/>
              <a:gd name="connsiteY4" fmla="*/ 731970 h 755649"/>
              <a:gd name="connsiteX5" fmla="*/ 272143 w 3548743"/>
              <a:gd name="connsiteY5" fmla="*/ 721085 h 755649"/>
              <a:gd name="connsiteX6" fmla="*/ 293914 w 3548743"/>
              <a:gd name="connsiteY6" fmla="*/ 699313 h 755649"/>
              <a:gd name="connsiteX7" fmla="*/ 326571 w 3548743"/>
              <a:gd name="connsiteY7" fmla="*/ 710199 h 755649"/>
              <a:gd name="connsiteX8" fmla="*/ 348343 w 3548743"/>
              <a:gd name="connsiteY8" fmla="*/ 731970 h 755649"/>
              <a:gd name="connsiteX9" fmla="*/ 413657 w 3548743"/>
              <a:gd name="connsiteY9" fmla="*/ 699313 h 755649"/>
              <a:gd name="connsiteX10" fmla="*/ 468085 w 3548743"/>
              <a:gd name="connsiteY10" fmla="*/ 612228 h 755649"/>
              <a:gd name="connsiteX11" fmla="*/ 555171 w 3548743"/>
              <a:gd name="connsiteY11" fmla="*/ 601342 h 755649"/>
              <a:gd name="connsiteX12" fmla="*/ 631371 w 3548743"/>
              <a:gd name="connsiteY12" fmla="*/ 492485 h 755649"/>
              <a:gd name="connsiteX13" fmla="*/ 718457 w 3548743"/>
              <a:gd name="connsiteY13" fmla="*/ 361856 h 755649"/>
              <a:gd name="connsiteX14" fmla="*/ 892628 w 3548743"/>
              <a:gd name="connsiteY14" fmla="*/ 307428 h 755649"/>
              <a:gd name="connsiteX15" fmla="*/ 947057 w 3548743"/>
              <a:gd name="connsiteY15" fmla="*/ 252999 h 755649"/>
              <a:gd name="connsiteX16" fmla="*/ 979714 w 3548743"/>
              <a:gd name="connsiteY16" fmla="*/ 242113 h 755649"/>
              <a:gd name="connsiteX17" fmla="*/ 1055914 w 3548743"/>
              <a:gd name="connsiteY17" fmla="*/ 187685 h 755649"/>
              <a:gd name="connsiteX18" fmla="*/ 1066800 w 3548743"/>
              <a:gd name="connsiteY18" fmla="*/ 133256 h 755649"/>
              <a:gd name="connsiteX19" fmla="*/ 1251857 w 3548743"/>
              <a:gd name="connsiteY19" fmla="*/ 187685 h 755649"/>
              <a:gd name="connsiteX20" fmla="*/ 1284514 w 3548743"/>
              <a:gd name="connsiteY20" fmla="*/ 198570 h 755649"/>
              <a:gd name="connsiteX21" fmla="*/ 1349828 w 3548743"/>
              <a:gd name="connsiteY21" fmla="*/ 231228 h 755649"/>
              <a:gd name="connsiteX22" fmla="*/ 1371600 w 3548743"/>
              <a:gd name="connsiteY22" fmla="*/ 252999 h 755649"/>
              <a:gd name="connsiteX23" fmla="*/ 1469571 w 3548743"/>
              <a:gd name="connsiteY23" fmla="*/ 274770 h 755649"/>
              <a:gd name="connsiteX24" fmla="*/ 1524000 w 3548743"/>
              <a:gd name="connsiteY24" fmla="*/ 318313 h 755649"/>
              <a:gd name="connsiteX25" fmla="*/ 1621971 w 3548743"/>
              <a:gd name="connsiteY25" fmla="*/ 383628 h 755649"/>
              <a:gd name="connsiteX26" fmla="*/ 1687285 w 3548743"/>
              <a:gd name="connsiteY26" fmla="*/ 416285 h 755649"/>
              <a:gd name="connsiteX27" fmla="*/ 1709057 w 3548743"/>
              <a:gd name="connsiteY27" fmla="*/ 438056 h 755649"/>
              <a:gd name="connsiteX28" fmla="*/ 1741714 w 3548743"/>
              <a:gd name="connsiteY28" fmla="*/ 459828 h 755649"/>
              <a:gd name="connsiteX29" fmla="*/ 1796143 w 3548743"/>
              <a:gd name="connsiteY29" fmla="*/ 503370 h 755649"/>
              <a:gd name="connsiteX30" fmla="*/ 1839685 w 3548743"/>
              <a:gd name="connsiteY30" fmla="*/ 514256 h 755649"/>
              <a:gd name="connsiteX31" fmla="*/ 1872343 w 3548743"/>
              <a:gd name="connsiteY31" fmla="*/ 525142 h 755649"/>
              <a:gd name="connsiteX32" fmla="*/ 1915885 w 3548743"/>
              <a:gd name="connsiteY32" fmla="*/ 514256 h 755649"/>
              <a:gd name="connsiteX33" fmla="*/ 1981200 w 3548743"/>
              <a:gd name="connsiteY33" fmla="*/ 438056 h 755649"/>
              <a:gd name="connsiteX34" fmla="*/ 2057400 w 3548743"/>
              <a:gd name="connsiteY34" fmla="*/ 405399 h 755649"/>
              <a:gd name="connsiteX35" fmla="*/ 2100943 w 3548743"/>
              <a:gd name="connsiteY35" fmla="*/ 340085 h 755649"/>
              <a:gd name="connsiteX36" fmla="*/ 2122714 w 3548743"/>
              <a:gd name="connsiteY36" fmla="*/ 318313 h 755649"/>
              <a:gd name="connsiteX37" fmla="*/ 2177143 w 3548743"/>
              <a:gd name="connsiteY37" fmla="*/ 307428 h 755649"/>
              <a:gd name="connsiteX38" fmla="*/ 2242457 w 3548743"/>
              <a:gd name="connsiteY38" fmla="*/ 263885 h 755649"/>
              <a:gd name="connsiteX39" fmla="*/ 2275114 w 3548743"/>
              <a:gd name="connsiteY39" fmla="*/ 231228 h 755649"/>
              <a:gd name="connsiteX40" fmla="*/ 2460171 w 3548743"/>
              <a:gd name="connsiteY40" fmla="*/ 220342 h 755649"/>
              <a:gd name="connsiteX41" fmla="*/ 2547257 w 3548743"/>
              <a:gd name="connsiteY41" fmla="*/ 209456 h 755649"/>
              <a:gd name="connsiteX42" fmla="*/ 2579914 w 3548743"/>
              <a:gd name="connsiteY42" fmla="*/ 133256 h 755649"/>
              <a:gd name="connsiteX43" fmla="*/ 2612571 w 3548743"/>
              <a:gd name="connsiteY43" fmla="*/ 122370 h 755649"/>
              <a:gd name="connsiteX44" fmla="*/ 2677885 w 3548743"/>
              <a:gd name="connsiteY44" fmla="*/ 111485 h 755649"/>
              <a:gd name="connsiteX45" fmla="*/ 2710543 w 3548743"/>
              <a:gd name="connsiteY45" fmla="*/ 89713 h 755649"/>
              <a:gd name="connsiteX46" fmla="*/ 2764971 w 3548743"/>
              <a:gd name="connsiteY46" fmla="*/ 35285 h 755649"/>
              <a:gd name="connsiteX47" fmla="*/ 2830285 w 3548743"/>
              <a:gd name="connsiteY47" fmla="*/ 46170 h 755649"/>
              <a:gd name="connsiteX48" fmla="*/ 2862943 w 3548743"/>
              <a:gd name="connsiteY48" fmla="*/ 57056 h 755649"/>
              <a:gd name="connsiteX49" fmla="*/ 3276600 w 3548743"/>
              <a:gd name="connsiteY49" fmla="*/ 46170 h 755649"/>
              <a:gd name="connsiteX50" fmla="*/ 3309257 w 3548743"/>
              <a:gd name="connsiteY50" fmla="*/ 35285 h 755649"/>
              <a:gd name="connsiteX51" fmla="*/ 3341914 w 3548743"/>
              <a:gd name="connsiteY51" fmla="*/ 13513 h 755649"/>
              <a:gd name="connsiteX52" fmla="*/ 3548743 w 3548743"/>
              <a:gd name="connsiteY52" fmla="*/ 2628 h 755649"/>
              <a:gd name="connsiteX0" fmla="*/ 0 w 3548743"/>
              <a:gd name="connsiteY0" fmla="*/ 710199 h 755649"/>
              <a:gd name="connsiteX1" fmla="*/ 21771 w 3548743"/>
              <a:gd name="connsiteY1" fmla="*/ 633999 h 755649"/>
              <a:gd name="connsiteX2" fmla="*/ 65314 w 3548743"/>
              <a:gd name="connsiteY2" fmla="*/ 655770 h 755649"/>
              <a:gd name="connsiteX3" fmla="*/ 163285 w 3548743"/>
              <a:gd name="connsiteY3" fmla="*/ 633999 h 755649"/>
              <a:gd name="connsiteX4" fmla="*/ 239485 w 3548743"/>
              <a:gd name="connsiteY4" fmla="*/ 731970 h 755649"/>
              <a:gd name="connsiteX5" fmla="*/ 272143 w 3548743"/>
              <a:gd name="connsiteY5" fmla="*/ 721085 h 755649"/>
              <a:gd name="connsiteX6" fmla="*/ 293914 w 3548743"/>
              <a:gd name="connsiteY6" fmla="*/ 699313 h 755649"/>
              <a:gd name="connsiteX7" fmla="*/ 348343 w 3548743"/>
              <a:gd name="connsiteY7" fmla="*/ 731970 h 755649"/>
              <a:gd name="connsiteX8" fmla="*/ 413657 w 3548743"/>
              <a:gd name="connsiteY8" fmla="*/ 699313 h 755649"/>
              <a:gd name="connsiteX9" fmla="*/ 468085 w 3548743"/>
              <a:gd name="connsiteY9" fmla="*/ 612228 h 755649"/>
              <a:gd name="connsiteX10" fmla="*/ 555171 w 3548743"/>
              <a:gd name="connsiteY10" fmla="*/ 601342 h 755649"/>
              <a:gd name="connsiteX11" fmla="*/ 631371 w 3548743"/>
              <a:gd name="connsiteY11" fmla="*/ 492485 h 755649"/>
              <a:gd name="connsiteX12" fmla="*/ 718457 w 3548743"/>
              <a:gd name="connsiteY12" fmla="*/ 361856 h 755649"/>
              <a:gd name="connsiteX13" fmla="*/ 892628 w 3548743"/>
              <a:gd name="connsiteY13" fmla="*/ 307428 h 755649"/>
              <a:gd name="connsiteX14" fmla="*/ 947057 w 3548743"/>
              <a:gd name="connsiteY14" fmla="*/ 252999 h 755649"/>
              <a:gd name="connsiteX15" fmla="*/ 979714 w 3548743"/>
              <a:gd name="connsiteY15" fmla="*/ 242113 h 755649"/>
              <a:gd name="connsiteX16" fmla="*/ 1055914 w 3548743"/>
              <a:gd name="connsiteY16" fmla="*/ 187685 h 755649"/>
              <a:gd name="connsiteX17" fmla="*/ 1066800 w 3548743"/>
              <a:gd name="connsiteY17" fmla="*/ 133256 h 755649"/>
              <a:gd name="connsiteX18" fmla="*/ 1251857 w 3548743"/>
              <a:gd name="connsiteY18" fmla="*/ 187685 h 755649"/>
              <a:gd name="connsiteX19" fmla="*/ 1284514 w 3548743"/>
              <a:gd name="connsiteY19" fmla="*/ 198570 h 755649"/>
              <a:gd name="connsiteX20" fmla="*/ 1349828 w 3548743"/>
              <a:gd name="connsiteY20" fmla="*/ 231228 h 755649"/>
              <a:gd name="connsiteX21" fmla="*/ 1371600 w 3548743"/>
              <a:gd name="connsiteY21" fmla="*/ 252999 h 755649"/>
              <a:gd name="connsiteX22" fmla="*/ 1469571 w 3548743"/>
              <a:gd name="connsiteY22" fmla="*/ 274770 h 755649"/>
              <a:gd name="connsiteX23" fmla="*/ 1524000 w 3548743"/>
              <a:gd name="connsiteY23" fmla="*/ 318313 h 755649"/>
              <a:gd name="connsiteX24" fmla="*/ 1621971 w 3548743"/>
              <a:gd name="connsiteY24" fmla="*/ 383628 h 755649"/>
              <a:gd name="connsiteX25" fmla="*/ 1687285 w 3548743"/>
              <a:gd name="connsiteY25" fmla="*/ 416285 h 755649"/>
              <a:gd name="connsiteX26" fmla="*/ 1709057 w 3548743"/>
              <a:gd name="connsiteY26" fmla="*/ 438056 h 755649"/>
              <a:gd name="connsiteX27" fmla="*/ 1741714 w 3548743"/>
              <a:gd name="connsiteY27" fmla="*/ 459828 h 755649"/>
              <a:gd name="connsiteX28" fmla="*/ 1796143 w 3548743"/>
              <a:gd name="connsiteY28" fmla="*/ 503370 h 755649"/>
              <a:gd name="connsiteX29" fmla="*/ 1839685 w 3548743"/>
              <a:gd name="connsiteY29" fmla="*/ 514256 h 755649"/>
              <a:gd name="connsiteX30" fmla="*/ 1872343 w 3548743"/>
              <a:gd name="connsiteY30" fmla="*/ 525142 h 755649"/>
              <a:gd name="connsiteX31" fmla="*/ 1915885 w 3548743"/>
              <a:gd name="connsiteY31" fmla="*/ 514256 h 755649"/>
              <a:gd name="connsiteX32" fmla="*/ 1981200 w 3548743"/>
              <a:gd name="connsiteY32" fmla="*/ 438056 h 755649"/>
              <a:gd name="connsiteX33" fmla="*/ 2057400 w 3548743"/>
              <a:gd name="connsiteY33" fmla="*/ 405399 h 755649"/>
              <a:gd name="connsiteX34" fmla="*/ 2100943 w 3548743"/>
              <a:gd name="connsiteY34" fmla="*/ 340085 h 755649"/>
              <a:gd name="connsiteX35" fmla="*/ 2122714 w 3548743"/>
              <a:gd name="connsiteY35" fmla="*/ 318313 h 755649"/>
              <a:gd name="connsiteX36" fmla="*/ 2177143 w 3548743"/>
              <a:gd name="connsiteY36" fmla="*/ 307428 h 755649"/>
              <a:gd name="connsiteX37" fmla="*/ 2242457 w 3548743"/>
              <a:gd name="connsiteY37" fmla="*/ 263885 h 755649"/>
              <a:gd name="connsiteX38" fmla="*/ 2275114 w 3548743"/>
              <a:gd name="connsiteY38" fmla="*/ 231228 h 755649"/>
              <a:gd name="connsiteX39" fmla="*/ 2460171 w 3548743"/>
              <a:gd name="connsiteY39" fmla="*/ 220342 h 755649"/>
              <a:gd name="connsiteX40" fmla="*/ 2547257 w 3548743"/>
              <a:gd name="connsiteY40" fmla="*/ 209456 h 755649"/>
              <a:gd name="connsiteX41" fmla="*/ 2579914 w 3548743"/>
              <a:gd name="connsiteY41" fmla="*/ 133256 h 755649"/>
              <a:gd name="connsiteX42" fmla="*/ 2612571 w 3548743"/>
              <a:gd name="connsiteY42" fmla="*/ 122370 h 755649"/>
              <a:gd name="connsiteX43" fmla="*/ 2677885 w 3548743"/>
              <a:gd name="connsiteY43" fmla="*/ 111485 h 755649"/>
              <a:gd name="connsiteX44" fmla="*/ 2710543 w 3548743"/>
              <a:gd name="connsiteY44" fmla="*/ 89713 h 755649"/>
              <a:gd name="connsiteX45" fmla="*/ 2764971 w 3548743"/>
              <a:gd name="connsiteY45" fmla="*/ 35285 h 755649"/>
              <a:gd name="connsiteX46" fmla="*/ 2830285 w 3548743"/>
              <a:gd name="connsiteY46" fmla="*/ 46170 h 755649"/>
              <a:gd name="connsiteX47" fmla="*/ 2862943 w 3548743"/>
              <a:gd name="connsiteY47" fmla="*/ 57056 h 755649"/>
              <a:gd name="connsiteX48" fmla="*/ 3276600 w 3548743"/>
              <a:gd name="connsiteY48" fmla="*/ 46170 h 755649"/>
              <a:gd name="connsiteX49" fmla="*/ 3309257 w 3548743"/>
              <a:gd name="connsiteY49" fmla="*/ 35285 h 755649"/>
              <a:gd name="connsiteX50" fmla="*/ 3341914 w 3548743"/>
              <a:gd name="connsiteY50" fmla="*/ 13513 h 755649"/>
              <a:gd name="connsiteX51" fmla="*/ 3548743 w 3548743"/>
              <a:gd name="connsiteY51" fmla="*/ 2628 h 755649"/>
              <a:gd name="connsiteX0" fmla="*/ 0 w 3548743"/>
              <a:gd name="connsiteY0" fmla="*/ 710199 h 755649"/>
              <a:gd name="connsiteX1" fmla="*/ 21771 w 3548743"/>
              <a:gd name="connsiteY1" fmla="*/ 633999 h 755649"/>
              <a:gd name="connsiteX2" fmla="*/ 65314 w 3548743"/>
              <a:gd name="connsiteY2" fmla="*/ 655770 h 755649"/>
              <a:gd name="connsiteX3" fmla="*/ 239485 w 3548743"/>
              <a:gd name="connsiteY3" fmla="*/ 731970 h 755649"/>
              <a:gd name="connsiteX4" fmla="*/ 272143 w 3548743"/>
              <a:gd name="connsiteY4" fmla="*/ 721085 h 755649"/>
              <a:gd name="connsiteX5" fmla="*/ 293914 w 3548743"/>
              <a:gd name="connsiteY5" fmla="*/ 699313 h 755649"/>
              <a:gd name="connsiteX6" fmla="*/ 348343 w 3548743"/>
              <a:gd name="connsiteY6" fmla="*/ 731970 h 755649"/>
              <a:gd name="connsiteX7" fmla="*/ 413657 w 3548743"/>
              <a:gd name="connsiteY7" fmla="*/ 699313 h 755649"/>
              <a:gd name="connsiteX8" fmla="*/ 468085 w 3548743"/>
              <a:gd name="connsiteY8" fmla="*/ 612228 h 755649"/>
              <a:gd name="connsiteX9" fmla="*/ 555171 w 3548743"/>
              <a:gd name="connsiteY9" fmla="*/ 601342 h 755649"/>
              <a:gd name="connsiteX10" fmla="*/ 631371 w 3548743"/>
              <a:gd name="connsiteY10" fmla="*/ 492485 h 755649"/>
              <a:gd name="connsiteX11" fmla="*/ 718457 w 3548743"/>
              <a:gd name="connsiteY11" fmla="*/ 361856 h 755649"/>
              <a:gd name="connsiteX12" fmla="*/ 892628 w 3548743"/>
              <a:gd name="connsiteY12" fmla="*/ 307428 h 755649"/>
              <a:gd name="connsiteX13" fmla="*/ 947057 w 3548743"/>
              <a:gd name="connsiteY13" fmla="*/ 252999 h 755649"/>
              <a:gd name="connsiteX14" fmla="*/ 979714 w 3548743"/>
              <a:gd name="connsiteY14" fmla="*/ 242113 h 755649"/>
              <a:gd name="connsiteX15" fmla="*/ 1055914 w 3548743"/>
              <a:gd name="connsiteY15" fmla="*/ 187685 h 755649"/>
              <a:gd name="connsiteX16" fmla="*/ 1066800 w 3548743"/>
              <a:gd name="connsiteY16" fmla="*/ 133256 h 755649"/>
              <a:gd name="connsiteX17" fmla="*/ 1251857 w 3548743"/>
              <a:gd name="connsiteY17" fmla="*/ 187685 h 755649"/>
              <a:gd name="connsiteX18" fmla="*/ 1284514 w 3548743"/>
              <a:gd name="connsiteY18" fmla="*/ 198570 h 755649"/>
              <a:gd name="connsiteX19" fmla="*/ 1349828 w 3548743"/>
              <a:gd name="connsiteY19" fmla="*/ 231228 h 755649"/>
              <a:gd name="connsiteX20" fmla="*/ 1371600 w 3548743"/>
              <a:gd name="connsiteY20" fmla="*/ 252999 h 755649"/>
              <a:gd name="connsiteX21" fmla="*/ 1469571 w 3548743"/>
              <a:gd name="connsiteY21" fmla="*/ 274770 h 755649"/>
              <a:gd name="connsiteX22" fmla="*/ 1524000 w 3548743"/>
              <a:gd name="connsiteY22" fmla="*/ 318313 h 755649"/>
              <a:gd name="connsiteX23" fmla="*/ 1621971 w 3548743"/>
              <a:gd name="connsiteY23" fmla="*/ 383628 h 755649"/>
              <a:gd name="connsiteX24" fmla="*/ 1687285 w 3548743"/>
              <a:gd name="connsiteY24" fmla="*/ 416285 h 755649"/>
              <a:gd name="connsiteX25" fmla="*/ 1709057 w 3548743"/>
              <a:gd name="connsiteY25" fmla="*/ 438056 h 755649"/>
              <a:gd name="connsiteX26" fmla="*/ 1741714 w 3548743"/>
              <a:gd name="connsiteY26" fmla="*/ 459828 h 755649"/>
              <a:gd name="connsiteX27" fmla="*/ 1796143 w 3548743"/>
              <a:gd name="connsiteY27" fmla="*/ 503370 h 755649"/>
              <a:gd name="connsiteX28" fmla="*/ 1839685 w 3548743"/>
              <a:gd name="connsiteY28" fmla="*/ 514256 h 755649"/>
              <a:gd name="connsiteX29" fmla="*/ 1872343 w 3548743"/>
              <a:gd name="connsiteY29" fmla="*/ 525142 h 755649"/>
              <a:gd name="connsiteX30" fmla="*/ 1915885 w 3548743"/>
              <a:gd name="connsiteY30" fmla="*/ 514256 h 755649"/>
              <a:gd name="connsiteX31" fmla="*/ 1981200 w 3548743"/>
              <a:gd name="connsiteY31" fmla="*/ 438056 h 755649"/>
              <a:gd name="connsiteX32" fmla="*/ 2057400 w 3548743"/>
              <a:gd name="connsiteY32" fmla="*/ 405399 h 755649"/>
              <a:gd name="connsiteX33" fmla="*/ 2100943 w 3548743"/>
              <a:gd name="connsiteY33" fmla="*/ 340085 h 755649"/>
              <a:gd name="connsiteX34" fmla="*/ 2122714 w 3548743"/>
              <a:gd name="connsiteY34" fmla="*/ 318313 h 755649"/>
              <a:gd name="connsiteX35" fmla="*/ 2177143 w 3548743"/>
              <a:gd name="connsiteY35" fmla="*/ 307428 h 755649"/>
              <a:gd name="connsiteX36" fmla="*/ 2242457 w 3548743"/>
              <a:gd name="connsiteY36" fmla="*/ 263885 h 755649"/>
              <a:gd name="connsiteX37" fmla="*/ 2275114 w 3548743"/>
              <a:gd name="connsiteY37" fmla="*/ 231228 h 755649"/>
              <a:gd name="connsiteX38" fmla="*/ 2460171 w 3548743"/>
              <a:gd name="connsiteY38" fmla="*/ 220342 h 755649"/>
              <a:gd name="connsiteX39" fmla="*/ 2547257 w 3548743"/>
              <a:gd name="connsiteY39" fmla="*/ 209456 h 755649"/>
              <a:gd name="connsiteX40" fmla="*/ 2579914 w 3548743"/>
              <a:gd name="connsiteY40" fmla="*/ 133256 h 755649"/>
              <a:gd name="connsiteX41" fmla="*/ 2612571 w 3548743"/>
              <a:gd name="connsiteY41" fmla="*/ 122370 h 755649"/>
              <a:gd name="connsiteX42" fmla="*/ 2677885 w 3548743"/>
              <a:gd name="connsiteY42" fmla="*/ 111485 h 755649"/>
              <a:gd name="connsiteX43" fmla="*/ 2710543 w 3548743"/>
              <a:gd name="connsiteY43" fmla="*/ 89713 h 755649"/>
              <a:gd name="connsiteX44" fmla="*/ 2764971 w 3548743"/>
              <a:gd name="connsiteY44" fmla="*/ 35285 h 755649"/>
              <a:gd name="connsiteX45" fmla="*/ 2830285 w 3548743"/>
              <a:gd name="connsiteY45" fmla="*/ 46170 h 755649"/>
              <a:gd name="connsiteX46" fmla="*/ 2862943 w 3548743"/>
              <a:gd name="connsiteY46" fmla="*/ 57056 h 755649"/>
              <a:gd name="connsiteX47" fmla="*/ 3276600 w 3548743"/>
              <a:gd name="connsiteY47" fmla="*/ 46170 h 755649"/>
              <a:gd name="connsiteX48" fmla="*/ 3309257 w 3548743"/>
              <a:gd name="connsiteY48" fmla="*/ 35285 h 755649"/>
              <a:gd name="connsiteX49" fmla="*/ 3341914 w 3548743"/>
              <a:gd name="connsiteY49" fmla="*/ 13513 h 755649"/>
              <a:gd name="connsiteX50" fmla="*/ 3548743 w 3548743"/>
              <a:gd name="connsiteY50" fmla="*/ 2628 h 755649"/>
              <a:gd name="connsiteX0" fmla="*/ 0 w 3548743"/>
              <a:gd name="connsiteY0" fmla="*/ 710199 h 755649"/>
              <a:gd name="connsiteX1" fmla="*/ 21771 w 3548743"/>
              <a:gd name="connsiteY1" fmla="*/ 633999 h 755649"/>
              <a:gd name="connsiteX2" fmla="*/ 239485 w 3548743"/>
              <a:gd name="connsiteY2" fmla="*/ 731970 h 755649"/>
              <a:gd name="connsiteX3" fmla="*/ 272143 w 3548743"/>
              <a:gd name="connsiteY3" fmla="*/ 721085 h 755649"/>
              <a:gd name="connsiteX4" fmla="*/ 293914 w 3548743"/>
              <a:gd name="connsiteY4" fmla="*/ 699313 h 755649"/>
              <a:gd name="connsiteX5" fmla="*/ 348343 w 3548743"/>
              <a:gd name="connsiteY5" fmla="*/ 731970 h 755649"/>
              <a:gd name="connsiteX6" fmla="*/ 413657 w 3548743"/>
              <a:gd name="connsiteY6" fmla="*/ 699313 h 755649"/>
              <a:gd name="connsiteX7" fmla="*/ 468085 w 3548743"/>
              <a:gd name="connsiteY7" fmla="*/ 612228 h 755649"/>
              <a:gd name="connsiteX8" fmla="*/ 555171 w 3548743"/>
              <a:gd name="connsiteY8" fmla="*/ 601342 h 755649"/>
              <a:gd name="connsiteX9" fmla="*/ 631371 w 3548743"/>
              <a:gd name="connsiteY9" fmla="*/ 492485 h 755649"/>
              <a:gd name="connsiteX10" fmla="*/ 718457 w 3548743"/>
              <a:gd name="connsiteY10" fmla="*/ 361856 h 755649"/>
              <a:gd name="connsiteX11" fmla="*/ 892628 w 3548743"/>
              <a:gd name="connsiteY11" fmla="*/ 307428 h 755649"/>
              <a:gd name="connsiteX12" fmla="*/ 947057 w 3548743"/>
              <a:gd name="connsiteY12" fmla="*/ 252999 h 755649"/>
              <a:gd name="connsiteX13" fmla="*/ 979714 w 3548743"/>
              <a:gd name="connsiteY13" fmla="*/ 242113 h 755649"/>
              <a:gd name="connsiteX14" fmla="*/ 1055914 w 3548743"/>
              <a:gd name="connsiteY14" fmla="*/ 187685 h 755649"/>
              <a:gd name="connsiteX15" fmla="*/ 1066800 w 3548743"/>
              <a:gd name="connsiteY15" fmla="*/ 133256 h 755649"/>
              <a:gd name="connsiteX16" fmla="*/ 1251857 w 3548743"/>
              <a:gd name="connsiteY16" fmla="*/ 187685 h 755649"/>
              <a:gd name="connsiteX17" fmla="*/ 1284514 w 3548743"/>
              <a:gd name="connsiteY17" fmla="*/ 198570 h 755649"/>
              <a:gd name="connsiteX18" fmla="*/ 1349828 w 3548743"/>
              <a:gd name="connsiteY18" fmla="*/ 231228 h 755649"/>
              <a:gd name="connsiteX19" fmla="*/ 1371600 w 3548743"/>
              <a:gd name="connsiteY19" fmla="*/ 252999 h 755649"/>
              <a:gd name="connsiteX20" fmla="*/ 1469571 w 3548743"/>
              <a:gd name="connsiteY20" fmla="*/ 274770 h 755649"/>
              <a:gd name="connsiteX21" fmla="*/ 1524000 w 3548743"/>
              <a:gd name="connsiteY21" fmla="*/ 318313 h 755649"/>
              <a:gd name="connsiteX22" fmla="*/ 1621971 w 3548743"/>
              <a:gd name="connsiteY22" fmla="*/ 383628 h 755649"/>
              <a:gd name="connsiteX23" fmla="*/ 1687285 w 3548743"/>
              <a:gd name="connsiteY23" fmla="*/ 416285 h 755649"/>
              <a:gd name="connsiteX24" fmla="*/ 1709057 w 3548743"/>
              <a:gd name="connsiteY24" fmla="*/ 438056 h 755649"/>
              <a:gd name="connsiteX25" fmla="*/ 1741714 w 3548743"/>
              <a:gd name="connsiteY25" fmla="*/ 459828 h 755649"/>
              <a:gd name="connsiteX26" fmla="*/ 1796143 w 3548743"/>
              <a:gd name="connsiteY26" fmla="*/ 503370 h 755649"/>
              <a:gd name="connsiteX27" fmla="*/ 1839685 w 3548743"/>
              <a:gd name="connsiteY27" fmla="*/ 514256 h 755649"/>
              <a:gd name="connsiteX28" fmla="*/ 1872343 w 3548743"/>
              <a:gd name="connsiteY28" fmla="*/ 525142 h 755649"/>
              <a:gd name="connsiteX29" fmla="*/ 1915885 w 3548743"/>
              <a:gd name="connsiteY29" fmla="*/ 514256 h 755649"/>
              <a:gd name="connsiteX30" fmla="*/ 1981200 w 3548743"/>
              <a:gd name="connsiteY30" fmla="*/ 438056 h 755649"/>
              <a:gd name="connsiteX31" fmla="*/ 2057400 w 3548743"/>
              <a:gd name="connsiteY31" fmla="*/ 405399 h 755649"/>
              <a:gd name="connsiteX32" fmla="*/ 2100943 w 3548743"/>
              <a:gd name="connsiteY32" fmla="*/ 340085 h 755649"/>
              <a:gd name="connsiteX33" fmla="*/ 2122714 w 3548743"/>
              <a:gd name="connsiteY33" fmla="*/ 318313 h 755649"/>
              <a:gd name="connsiteX34" fmla="*/ 2177143 w 3548743"/>
              <a:gd name="connsiteY34" fmla="*/ 307428 h 755649"/>
              <a:gd name="connsiteX35" fmla="*/ 2242457 w 3548743"/>
              <a:gd name="connsiteY35" fmla="*/ 263885 h 755649"/>
              <a:gd name="connsiteX36" fmla="*/ 2275114 w 3548743"/>
              <a:gd name="connsiteY36" fmla="*/ 231228 h 755649"/>
              <a:gd name="connsiteX37" fmla="*/ 2460171 w 3548743"/>
              <a:gd name="connsiteY37" fmla="*/ 220342 h 755649"/>
              <a:gd name="connsiteX38" fmla="*/ 2547257 w 3548743"/>
              <a:gd name="connsiteY38" fmla="*/ 209456 h 755649"/>
              <a:gd name="connsiteX39" fmla="*/ 2579914 w 3548743"/>
              <a:gd name="connsiteY39" fmla="*/ 133256 h 755649"/>
              <a:gd name="connsiteX40" fmla="*/ 2612571 w 3548743"/>
              <a:gd name="connsiteY40" fmla="*/ 122370 h 755649"/>
              <a:gd name="connsiteX41" fmla="*/ 2677885 w 3548743"/>
              <a:gd name="connsiteY41" fmla="*/ 111485 h 755649"/>
              <a:gd name="connsiteX42" fmla="*/ 2710543 w 3548743"/>
              <a:gd name="connsiteY42" fmla="*/ 89713 h 755649"/>
              <a:gd name="connsiteX43" fmla="*/ 2764971 w 3548743"/>
              <a:gd name="connsiteY43" fmla="*/ 35285 h 755649"/>
              <a:gd name="connsiteX44" fmla="*/ 2830285 w 3548743"/>
              <a:gd name="connsiteY44" fmla="*/ 46170 h 755649"/>
              <a:gd name="connsiteX45" fmla="*/ 2862943 w 3548743"/>
              <a:gd name="connsiteY45" fmla="*/ 57056 h 755649"/>
              <a:gd name="connsiteX46" fmla="*/ 3276600 w 3548743"/>
              <a:gd name="connsiteY46" fmla="*/ 46170 h 755649"/>
              <a:gd name="connsiteX47" fmla="*/ 3309257 w 3548743"/>
              <a:gd name="connsiteY47" fmla="*/ 35285 h 755649"/>
              <a:gd name="connsiteX48" fmla="*/ 3341914 w 3548743"/>
              <a:gd name="connsiteY48" fmla="*/ 13513 h 755649"/>
              <a:gd name="connsiteX49" fmla="*/ 3548743 w 3548743"/>
              <a:gd name="connsiteY49" fmla="*/ 2628 h 755649"/>
              <a:gd name="connsiteX0" fmla="*/ 0 w 3548743"/>
              <a:gd name="connsiteY0" fmla="*/ 710199 h 755649"/>
              <a:gd name="connsiteX1" fmla="*/ 239485 w 3548743"/>
              <a:gd name="connsiteY1" fmla="*/ 731970 h 755649"/>
              <a:gd name="connsiteX2" fmla="*/ 272143 w 3548743"/>
              <a:gd name="connsiteY2" fmla="*/ 721085 h 755649"/>
              <a:gd name="connsiteX3" fmla="*/ 293914 w 3548743"/>
              <a:gd name="connsiteY3" fmla="*/ 699313 h 755649"/>
              <a:gd name="connsiteX4" fmla="*/ 348343 w 3548743"/>
              <a:gd name="connsiteY4" fmla="*/ 731970 h 755649"/>
              <a:gd name="connsiteX5" fmla="*/ 413657 w 3548743"/>
              <a:gd name="connsiteY5" fmla="*/ 699313 h 755649"/>
              <a:gd name="connsiteX6" fmla="*/ 468085 w 3548743"/>
              <a:gd name="connsiteY6" fmla="*/ 612228 h 755649"/>
              <a:gd name="connsiteX7" fmla="*/ 555171 w 3548743"/>
              <a:gd name="connsiteY7" fmla="*/ 601342 h 755649"/>
              <a:gd name="connsiteX8" fmla="*/ 631371 w 3548743"/>
              <a:gd name="connsiteY8" fmla="*/ 492485 h 755649"/>
              <a:gd name="connsiteX9" fmla="*/ 718457 w 3548743"/>
              <a:gd name="connsiteY9" fmla="*/ 361856 h 755649"/>
              <a:gd name="connsiteX10" fmla="*/ 892628 w 3548743"/>
              <a:gd name="connsiteY10" fmla="*/ 307428 h 755649"/>
              <a:gd name="connsiteX11" fmla="*/ 947057 w 3548743"/>
              <a:gd name="connsiteY11" fmla="*/ 252999 h 755649"/>
              <a:gd name="connsiteX12" fmla="*/ 979714 w 3548743"/>
              <a:gd name="connsiteY12" fmla="*/ 242113 h 755649"/>
              <a:gd name="connsiteX13" fmla="*/ 1055914 w 3548743"/>
              <a:gd name="connsiteY13" fmla="*/ 187685 h 755649"/>
              <a:gd name="connsiteX14" fmla="*/ 1066800 w 3548743"/>
              <a:gd name="connsiteY14" fmla="*/ 133256 h 755649"/>
              <a:gd name="connsiteX15" fmla="*/ 1251857 w 3548743"/>
              <a:gd name="connsiteY15" fmla="*/ 187685 h 755649"/>
              <a:gd name="connsiteX16" fmla="*/ 1284514 w 3548743"/>
              <a:gd name="connsiteY16" fmla="*/ 198570 h 755649"/>
              <a:gd name="connsiteX17" fmla="*/ 1349828 w 3548743"/>
              <a:gd name="connsiteY17" fmla="*/ 231228 h 755649"/>
              <a:gd name="connsiteX18" fmla="*/ 1371600 w 3548743"/>
              <a:gd name="connsiteY18" fmla="*/ 252999 h 755649"/>
              <a:gd name="connsiteX19" fmla="*/ 1469571 w 3548743"/>
              <a:gd name="connsiteY19" fmla="*/ 274770 h 755649"/>
              <a:gd name="connsiteX20" fmla="*/ 1524000 w 3548743"/>
              <a:gd name="connsiteY20" fmla="*/ 318313 h 755649"/>
              <a:gd name="connsiteX21" fmla="*/ 1621971 w 3548743"/>
              <a:gd name="connsiteY21" fmla="*/ 383628 h 755649"/>
              <a:gd name="connsiteX22" fmla="*/ 1687285 w 3548743"/>
              <a:gd name="connsiteY22" fmla="*/ 416285 h 755649"/>
              <a:gd name="connsiteX23" fmla="*/ 1709057 w 3548743"/>
              <a:gd name="connsiteY23" fmla="*/ 438056 h 755649"/>
              <a:gd name="connsiteX24" fmla="*/ 1741714 w 3548743"/>
              <a:gd name="connsiteY24" fmla="*/ 459828 h 755649"/>
              <a:gd name="connsiteX25" fmla="*/ 1796143 w 3548743"/>
              <a:gd name="connsiteY25" fmla="*/ 503370 h 755649"/>
              <a:gd name="connsiteX26" fmla="*/ 1839685 w 3548743"/>
              <a:gd name="connsiteY26" fmla="*/ 514256 h 755649"/>
              <a:gd name="connsiteX27" fmla="*/ 1872343 w 3548743"/>
              <a:gd name="connsiteY27" fmla="*/ 525142 h 755649"/>
              <a:gd name="connsiteX28" fmla="*/ 1915885 w 3548743"/>
              <a:gd name="connsiteY28" fmla="*/ 514256 h 755649"/>
              <a:gd name="connsiteX29" fmla="*/ 1981200 w 3548743"/>
              <a:gd name="connsiteY29" fmla="*/ 438056 h 755649"/>
              <a:gd name="connsiteX30" fmla="*/ 2057400 w 3548743"/>
              <a:gd name="connsiteY30" fmla="*/ 405399 h 755649"/>
              <a:gd name="connsiteX31" fmla="*/ 2100943 w 3548743"/>
              <a:gd name="connsiteY31" fmla="*/ 340085 h 755649"/>
              <a:gd name="connsiteX32" fmla="*/ 2122714 w 3548743"/>
              <a:gd name="connsiteY32" fmla="*/ 318313 h 755649"/>
              <a:gd name="connsiteX33" fmla="*/ 2177143 w 3548743"/>
              <a:gd name="connsiteY33" fmla="*/ 307428 h 755649"/>
              <a:gd name="connsiteX34" fmla="*/ 2242457 w 3548743"/>
              <a:gd name="connsiteY34" fmla="*/ 263885 h 755649"/>
              <a:gd name="connsiteX35" fmla="*/ 2275114 w 3548743"/>
              <a:gd name="connsiteY35" fmla="*/ 231228 h 755649"/>
              <a:gd name="connsiteX36" fmla="*/ 2460171 w 3548743"/>
              <a:gd name="connsiteY36" fmla="*/ 220342 h 755649"/>
              <a:gd name="connsiteX37" fmla="*/ 2547257 w 3548743"/>
              <a:gd name="connsiteY37" fmla="*/ 209456 h 755649"/>
              <a:gd name="connsiteX38" fmla="*/ 2579914 w 3548743"/>
              <a:gd name="connsiteY38" fmla="*/ 133256 h 755649"/>
              <a:gd name="connsiteX39" fmla="*/ 2612571 w 3548743"/>
              <a:gd name="connsiteY39" fmla="*/ 122370 h 755649"/>
              <a:gd name="connsiteX40" fmla="*/ 2677885 w 3548743"/>
              <a:gd name="connsiteY40" fmla="*/ 111485 h 755649"/>
              <a:gd name="connsiteX41" fmla="*/ 2710543 w 3548743"/>
              <a:gd name="connsiteY41" fmla="*/ 89713 h 755649"/>
              <a:gd name="connsiteX42" fmla="*/ 2764971 w 3548743"/>
              <a:gd name="connsiteY42" fmla="*/ 35285 h 755649"/>
              <a:gd name="connsiteX43" fmla="*/ 2830285 w 3548743"/>
              <a:gd name="connsiteY43" fmla="*/ 46170 h 755649"/>
              <a:gd name="connsiteX44" fmla="*/ 2862943 w 3548743"/>
              <a:gd name="connsiteY44" fmla="*/ 57056 h 755649"/>
              <a:gd name="connsiteX45" fmla="*/ 3276600 w 3548743"/>
              <a:gd name="connsiteY45" fmla="*/ 46170 h 755649"/>
              <a:gd name="connsiteX46" fmla="*/ 3309257 w 3548743"/>
              <a:gd name="connsiteY46" fmla="*/ 35285 h 755649"/>
              <a:gd name="connsiteX47" fmla="*/ 3341914 w 3548743"/>
              <a:gd name="connsiteY47" fmla="*/ 13513 h 755649"/>
              <a:gd name="connsiteX48" fmla="*/ 3548743 w 3548743"/>
              <a:gd name="connsiteY48" fmla="*/ 2628 h 755649"/>
              <a:gd name="connsiteX0" fmla="*/ 0 w 3548743"/>
              <a:gd name="connsiteY0" fmla="*/ 710199 h 755649"/>
              <a:gd name="connsiteX1" fmla="*/ 272143 w 3548743"/>
              <a:gd name="connsiteY1" fmla="*/ 721085 h 755649"/>
              <a:gd name="connsiteX2" fmla="*/ 293914 w 3548743"/>
              <a:gd name="connsiteY2" fmla="*/ 699313 h 755649"/>
              <a:gd name="connsiteX3" fmla="*/ 348343 w 3548743"/>
              <a:gd name="connsiteY3" fmla="*/ 731970 h 755649"/>
              <a:gd name="connsiteX4" fmla="*/ 413657 w 3548743"/>
              <a:gd name="connsiteY4" fmla="*/ 699313 h 755649"/>
              <a:gd name="connsiteX5" fmla="*/ 468085 w 3548743"/>
              <a:gd name="connsiteY5" fmla="*/ 612228 h 755649"/>
              <a:gd name="connsiteX6" fmla="*/ 555171 w 3548743"/>
              <a:gd name="connsiteY6" fmla="*/ 601342 h 755649"/>
              <a:gd name="connsiteX7" fmla="*/ 631371 w 3548743"/>
              <a:gd name="connsiteY7" fmla="*/ 492485 h 755649"/>
              <a:gd name="connsiteX8" fmla="*/ 718457 w 3548743"/>
              <a:gd name="connsiteY8" fmla="*/ 361856 h 755649"/>
              <a:gd name="connsiteX9" fmla="*/ 892628 w 3548743"/>
              <a:gd name="connsiteY9" fmla="*/ 307428 h 755649"/>
              <a:gd name="connsiteX10" fmla="*/ 947057 w 3548743"/>
              <a:gd name="connsiteY10" fmla="*/ 252999 h 755649"/>
              <a:gd name="connsiteX11" fmla="*/ 979714 w 3548743"/>
              <a:gd name="connsiteY11" fmla="*/ 242113 h 755649"/>
              <a:gd name="connsiteX12" fmla="*/ 1055914 w 3548743"/>
              <a:gd name="connsiteY12" fmla="*/ 187685 h 755649"/>
              <a:gd name="connsiteX13" fmla="*/ 1066800 w 3548743"/>
              <a:gd name="connsiteY13" fmla="*/ 133256 h 755649"/>
              <a:gd name="connsiteX14" fmla="*/ 1251857 w 3548743"/>
              <a:gd name="connsiteY14" fmla="*/ 187685 h 755649"/>
              <a:gd name="connsiteX15" fmla="*/ 1284514 w 3548743"/>
              <a:gd name="connsiteY15" fmla="*/ 198570 h 755649"/>
              <a:gd name="connsiteX16" fmla="*/ 1349828 w 3548743"/>
              <a:gd name="connsiteY16" fmla="*/ 231228 h 755649"/>
              <a:gd name="connsiteX17" fmla="*/ 1371600 w 3548743"/>
              <a:gd name="connsiteY17" fmla="*/ 252999 h 755649"/>
              <a:gd name="connsiteX18" fmla="*/ 1469571 w 3548743"/>
              <a:gd name="connsiteY18" fmla="*/ 274770 h 755649"/>
              <a:gd name="connsiteX19" fmla="*/ 1524000 w 3548743"/>
              <a:gd name="connsiteY19" fmla="*/ 318313 h 755649"/>
              <a:gd name="connsiteX20" fmla="*/ 1621971 w 3548743"/>
              <a:gd name="connsiteY20" fmla="*/ 383628 h 755649"/>
              <a:gd name="connsiteX21" fmla="*/ 1687285 w 3548743"/>
              <a:gd name="connsiteY21" fmla="*/ 416285 h 755649"/>
              <a:gd name="connsiteX22" fmla="*/ 1709057 w 3548743"/>
              <a:gd name="connsiteY22" fmla="*/ 438056 h 755649"/>
              <a:gd name="connsiteX23" fmla="*/ 1741714 w 3548743"/>
              <a:gd name="connsiteY23" fmla="*/ 459828 h 755649"/>
              <a:gd name="connsiteX24" fmla="*/ 1796143 w 3548743"/>
              <a:gd name="connsiteY24" fmla="*/ 503370 h 755649"/>
              <a:gd name="connsiteX25" fmla="*/ 1839685 w 3548743"/>
              <a:gd name="connsiteY25" fmla="*/ 514256 h 755649"/>
              <a:gd name="connsiteX26" fmla="*/ 1872343 w 3548743"/>
              <a:gd name="connsiteY26" fmla="*/ 525142 h 755649"/>
              <a:gd name="connsiteX27" fmla="*/ 1915885 w 3548743"/>
              <a:gd name="connsiteY27" fmla="*/ 514256 h 755649"/>
              <a:gd name="connsiteX28" fmla="*/ 1981200 w 3548743"/>
              <a:gd name="connsiteY28" fmla="*/ 438056 h 755649"/>
              <a:gd name="connsiteX29" fmla="*/ 2057400 w 3548743"/>
              <a:gd name="connsiteY29" fmla="*/ 405399 h 755649"/>
              <a:gd name="connsiteX30" fmla="*/ 2100943 w 3548743"/>
              <a:gd name="connsiteY30" fmla="*/ 340085 h 755649"/>
              <a:gd name="connsiteX31" fmla="*/ 2122714 w 3548743"/>
              <a:gd name="connsiteY31" fmla="*/ 318313 h 755649"/>
              <a:gd name="connsiteX32" fmla="*/ 2177143 w 3548743"/>
              <a:gd name="connsiteY32" fmla="*/ 307428 h 755649"/>
              <a:gd name="connsiteX33" fmla="*/ 2242457 w 3548743"/>
              <a:gd name="connsiteY33" fmla="*/ 263885 h 755649"/>
              <a:gd name="connsiteX34" fmla="*/ 2275114 w 3548743"/>
              <a:gd name="connsiteY34" fmla="*/ 231228 h 755649"/>
              <a:gd name="connsiteX35" fmla="*/ 2460171 w 3548743"/>
              <a:gd name="connsiteY35" fmla="*/ 220342 h 755649"/>
              <a:gd name="connsiteX36" fmla="*/ 2547257 w 3548743"/>
              <a:gd name="connsiteY36" fmla="*/ 209456 h 755649"/>
              <a:gd name="connsiteX37" fmla="*/ 2579914 w 3548743"/>
              <a:gd name="connsiteY37" fmla="*/ 133256 h 755649"/>
              <a:gd name="connsiteX38" fmla="*/ 2612571 w 3548743"/>
              <a:gd name="connsiteY38" fmla="*/ 122370 h 755649"/>
              <a:gd name="connsiteX39" fmla="*/ 2677885 w 3548743"/>
              <a:gd name="connsiteY39" fmla="*/ 111485 h 755649"/>
              <a:gd name="connsiteX40" fmla="*/ 2710543 w 3548743"/>
              <a:gd name="connsiteY40" fmla="*/ 89713 h 755649"/>
              <a:gd name="connsiteX41" fmla="*/ 2764971 w 3548743"/>
              <a:gd name="connsiteY41" fmla="*/ 35285 h 755649"/>
              <a:gd name="connsiteX42" fmla="*/ 2830285 w 3548743"/>
              <a:gd name="connsiteY42" fmla="*/ 46170 h 755649"/>
              <a:gd name="connsiteX43" fmla="*/ 2862943 w 3548743"/>
              <a:gd name="connsiteY43" fmla="*/ 57056 h 755649"/>
              <a:gd name="connsiteX44" fmla="*/ 3276600 w 3548743"/>
              <a:gd name="connsiteY44" fmla="*/ 46170 h 755649"/>
              <a:gd name="connsiteX45" fmla="*/ 3309257 w 3548743"/>
              <a:gd name="connsiteY45" fmla="*/ 35285 h 755649"/>
              <a:gd name="connsiteX46" fmla="*/ 3341914 w 3548743"/>
              <a:gd name="connsiteY46" fmla="*/ 13513 h 755649"/>
              <a:gd name="connsiteX47" fmla="*/ 3548743 w 3548743"/>
              <a:gd name="connsiteY47" fmla="*/ 2628 h 755649"/>
              <a:gd name="connsiteX0" fmla="*/ 0 w 3548743"/>
              <a:gd name="connsiteY0" fmla="*/ 710199 h 755649"/>
              <a:gd name="connsiteX1" fmla="*/ 272143 w 3548743"/>
              <a:gd name="connsiteY1" fmla="*/ 721085 h 755649"/>
              <a:gd name="connsiteX2" fmla="*/ 348343 w 3548743"/>
              <a:gd name="connsiteY2" fmla="*/ 731970 h 755649"/>
              <a:gd name="connsiteX3" fmla="*/ 413657 w 3548743"/>
              <a:gd name="connsiteY3" fmla="*/ 699313 h 755649"/>
              <a:gd name="connsiteX4" fmla="*/ 468085 w 3548743"/>
              <a:gd name="connsiteY4" fmla="*/ 612228 h 755649"/>
              <a:gd name="connsiteX5" fmla="*/ 555171 w 3548743"/>
              <a:gd name="connsiteY5" fmla="*/ 601342 h 755649"/>
              <a:gd name="connsiteX6" fmla="*/ 631371 w 3548743"/>
              <a:gd name="connsiteY6" fmla="*/ 492485 h 755649"/>
              <a:gd name="connsiteX7" fmla="*/ 718457 w 3548743"/>
              <a:gd name="connsiteY7" fmla="*/ 361856 h 755649"/>
              <a:gd name="connsiteX8" fmla="*/ 892628 w 3548743"/>
              <a:gd name="connsiteY8" fmla="*/ 307428 h 755649"/>
              <a:gd name="connsiteX9" fmla="*/ 947057 w 3548743"/>
              <a:gd name="connsiteY9" fmla="*/ 252999 h 755649"/>
              <a:gd name="connsiteX10" fmla="*/ 979714 w 3548743"/>
              <a:gd name="connsiteY10" fmla="*/ 242113 h 755649"/>
              <a:gd name="connsiteX11" fmla="*/ 1055914 w 3548743"/>
              <a:gd name="connsiteY11" fmla="*/ 187685 h 755649"/>
              <a:gd name="connsiteX12" fmla="*/ 1066800 w 3548743"/>
              <a:gd name="connsiteY12" fmla="*/ 133256 h 755649"/>
              <a:gd name="connsiteX13" fmla="*/ 1251857 w 3548743"/>
              <a:gd name="connsiteY13" fmla="*/ 187685 h 755649"/>
              <a:gd name="connsiteX14" fmla="*/ 1284514 w 3548743"/>
              <a:gd name="connsiteY14" fmla="*/ 198570 h 755649"/>
              <a:gd name="connsiteX15" fmla="*/ 1349828 w 3548743"/>
              <a:gd name="connsiteY15" fmla="*/ 231228 h 755649"/>
              <a:gd name="connsiteX16" fmla="*/ 1371600 w 3548743"/>
              <a:gd name="connsiteY16" fmla="*/ 252999 h 755649"/>
              <a:gd name="connsiteX17" fmla="*/ 1469571 w 3548743"/>
              <a:gd name="connsiteY17" fmla="*/ 274770 h 755649"/>
              <a:gd name="connsiteX18" fmla="*/ 1524000 w 3548743"/>
              <a:gd name="connsiteY18" fmla="*/ 318313 h 755649"/>
              <a:gd name="connsiteX19" fmla="*/ 1621971 w 3548743"/>
              <a:gd name="connsiteY19" fmla="*/ 383628 h 755649"/>
              <a:gd name="connsiteX20" fmla="*/ 1687285 w 3548743"/>
              <a:gd name="connsiteY20" fmla="*/ 416285 h 755649"/>
              <a:gd name="connsiteX21" fmla="*/ 1709057 w 3548743"/>
              <a:gd name="connsiteY21" fmla="*/ 438056 h 755649"/>
              <a:gd name="connsiteX22" fmla="*/ 1741714 w 3548743"/>
              <a:gd name="connsiteY22" fmla="*/ 459828 h 755649"/>
              <a:gd name="connsiteX23" fmla="*/ 1796143 w 3548743"/>
              <a:gd name="connsiteY23" fmla="*/ 503370 h 755649"/>
              <a:gd name="connsiteX24" fmla="*/ 1839685 w 3548743"/>
              <a:gd name="connsiteY24" fmla="*/ 514256 h 755649"/>
              <a:gd name="connsiteX25" fmla="*/ 1872343 w 3548743"/>
              <a:gd name="connsiteY25" fmla="*/ 525142 h 755649"/>
              <a:gd name="connsiteX26" fmla="*/ 1915885 w 3548743"/>
              <a:gd name="connsiteY26" fmla="*/ 514256 h 755649"/>
              <a:gd name="connsiteX27" fmla="*/ 1981200 w 3548743"/>
              <a:gd name="connsiteY27" fmla="*/ 438056 h 755649"/>
              <a:gd name="connsiteX28" fmla="*/ 2057400 w 3548743"/>
              <a:gd name="connsiteY28" fmla="*/ 405399 h 755649"/>
              <a:gd name="connsiteX29" fmla="*/ 2100943 w 3548743"/>
              <a:gd name="connsiteY29" fmla="*/ 340085 h 755649"/>
              <a:gd name="connsiteX30" fmla="*/ 2122714 w 3548743"/>
              <a:gd name="connsiteY30" fmla="*/ 318313 h 755649"/>
              <a:gd name="connsiteX31" fmla="*/ 2177143 w 3548743"/>
              <a:gd name="connsiteY31" fmla="*/ 307428 h 755649"/>
              <a:gd name="connsiteX32" fmla="*/ 2242457 w 3548743"/>
              <a:gd name="connsiteY32" fmla="*/ 263885 h 755649"/>
              <a:gd name="connsiteX33" fmla="*/ 2275114 w 3548743"/>
              <a:gd name="connsiteY33" fmla="*/ 231228 h 755649"/>
              <a:gd name="connsiteX34" fmla="*/ 2460171 w 3548743"/>
              <a:gd name="connsiteY34" fmla="*/ 220342 h 755649"/>
              <a:gd name="connsiteX35" fmla="*/ 2547257 w 3548743"/>
              <a:gd name="connsiteY35" fmla="*/ 209456 h 755649"/>
              <a:gd name="connsiteX36" fmla="*/ 2579914 w 3548743"/>
              <a:gd name="connsiteY36" fmla="*/ 133256 h 755649"/>
              <a:gd name="connsiteX37" fmla="*/ 2612571 w 3548743"/>
              <a:gd name="connsiteY37" fmla="*/ 122370 h 755649"/>
              <a:gd name="connsiteX38" fmla="*/ 2677885 w 3548743"/>
              <a:gd name="connsiteY38" fmla="*/ 111485 h 755649"/>
              <a:gd name="connsiteX39" fmla="*/ 2710543 w 3548743"/>
              <a:gd name="connsiteY39" fmla="*/ 89713 h 755649"/>
              <a:gd name="connsiteX40" fmla="*/ 2764971 w 3548743"/>
              <a:gd name="connsiteY40" fmla="*/ 35285 h 755649"/>
              <a:gd name="connsiteX41" fmla="*/ 2830285 w 3548743"/>
              <a:gd name="connsiteY41" fmla="*/ 46170 h 755649"/>
              <a:gd name="connsiteX42" fmla="*/ 2862943 w 3548743"/>
              <a:gd name="connsiteY42" fmla="*/ 57056 h 755649"/>
              <a:gd name="connsiteX43" fmla="*/ 3276600 w 3548743"/>
              <a:gd name="connsiteY43" fmla="*/ 46170 h 755649"/>
              <a:gd name="connsiteX44" fmla="*/ 3309257 w 3548743"/>
              <a:gd name="connsiteY44" fmla="*/ 35285 h 755649"/>
              <a:gd name="connsiteX45" fmla="*/ 3341914 w 3548743"/>
              <a:gd name="connsiteY45" fmla="*/ 13513 h 755649"/>
              <a:gd name="connsiteX46" fmla="*/ 3548743 w 3548743"/>
              <a:gd name="connsiteY46" fmla="*/ 2628 h 755649"/>
              <a:gd name="connsiteX0" fmla="*/ 0 w 3548743"/>
              <a:gd name="connsiteY0" fmla="*/ 710199 h 755649"/>
              <a:gd name="connsiteX1" fmla="*/ 348343 w 3548743"/>
              <a:gd name="connsiteY1" fmla="*/ 731970 h 755649"/>
              <a:gd name="connsiteX2" fmla="*/ 413657 w 3548743"/>
              <a:gd name="connsiteY2" fmla="*/ 699313 h 755649"/>
              <a:gd name="connsiteX3" fmla="*/ 468085 w 3548743"/>
              <a:gd name="connsiteY3" fmla="*/ 612228 h 755649"/>
              <a:gd name="connsiteX4" fmla="*/ 555171 w 3548743"/>
              <a:gd name="connsiteY4" fmla="*/ 601342 h 755649"/>
              <a:gd name="connsiteX5" fmla="*/ 631371 w 3548743"/>
              <a:gd name="connsiteY5" fmla="*/ 492485 h 755649"/>
              <a:gd name="connsiteX6" fmla="*/ 718457 w 3548743"/>
              <a:gd name="connsiteY6" fmla="*/ 361856 h 755649"/>
              <a:gd name="connsiteX7" fmla="*/ 892628 w 3548743"/>
              <a:gd name="connsiteY7" fmla="*/ 307428 h 755649"/>
              <a:gd name="connsiteX8" fmla="*/ 947057 w 3548743"/>
              <a:gd name="connsiteY8" fmla="*/ 252999 h 755649"/>
              <a:gd name="connsiteX9" fmla="*/ 979714 w 3548743"/>
              <a:gd name="connsiteY9" fmla="*/ 242113 h 755649"/>
              <a:gd name="connsiteX10" fmla="*/ 1055914 w 3548743"/>
              <a:gd name="connsiteY10" fmla="*/ 187685 h 755649"/>
              <a:gd name="connsiteX11" fmla="*/ 1066800 w 3548743"/>
              <a:gd name="connsiteY11" fmla="*/ 133256 h 755649"/>
              <a:gd name="connsiteX12" fmla="*/ 1251857 w 3548743"/>
              <a:gd name="connsiteY12" fmla="*/ 187685 h 755649"/>
              <a:gd name="connsiteX13" fmla="*/ 1284514 w 3548743"/>
              <a:gd name="connsiteY13" fmla="*/ 198570 h 755649"/>
              <a:gd name="connsiteX14" fmla="*/ 1349828 w 3548743"/>
              <a:gd name="connsiteY14" fmla="*/ 231228 h 755649"/>
              <a:gd name="connsiteX15" fmla="*/ 1371600 w 3548743"/>
              <a:gd name="connsiteY15" fmla="*/ 252999 h 755649"/>
              <a:gd name="connsiteX16" fmla="*/ 1469571 w 3548743"/>
              <a:gd name="connsiteY16" fmla="*/ 274770 h 755649"/>
              <a:gd name="connsiteX17" fmla="*/ 1524000 w 3548743"/>
              <a:gd name="connsiteY17" fmla="*/ 318313 h 755649"/>
              <a:gd name="connsiteX18" fmla="*/ 1621971 w 3548743"/>
              <a:gd name="connsiteY18" fmla="*/ 383628 h 755649"/>
              <a:gd name="connsiteX19" fmla="*/ 1687285 w 3548743"/>
              <a:gd name="connsiteY19" fmla="*/ 416285 h 755649"/>
              <a:gd name="connsiteX20" fmla="*/ 1709057 w 3548743"/>
              <a:gd name="connsiteY20" fmla="*/ 438056 h 755649"/>
              <a:gd name="connsiteX21" fmla="*/ 1741714 w 3548743"/>
              <a:gd name="connsiteY21" fmla="*/ 459828 h 755649"/>
              <a:gd name="connsiteX22" fmla="*/ 1796143 w 3548743"/>
              <a:gd name="connsiteY22" fmla="*/ 503370 h 755649"/>
              <a:gd name="connsiteX23" fmla="*/ 1839685 w 3548743"/>
              <a:gd name="connsiteY23" fmla="*/ 514256 h 755649"/>
              <a:gd name="connsiteX24" fmla="*/ 1872343 w 3548743"/>
              <a:gd name="connsiteY24" fmla="*/ 525142 h 755649"/>
              <a:gd name="connsiteX25" fmla="*/ 1915885 w 3548743"/>
              <a:gd name="connsiteY25" fmla="*/ 514256 h 755649"/>
              <a:gd name="connsiteX26" fmla="*/ 1981200 w 3548743"/>
              <a:gd name="connsiteY26" fmla="*/ 438056 h 755649"/>
              <a:gd name="connsiteX27" fmla="*/ 2057400 w 3548743"/>
              <a:gd name="connsiteY27" fmla="*/ 405399 h 755649"/>
              <a:gd name="connsiteX28" fmla="*/ 2100943 w 3548743"/>
              <a:gd name="connsiteY28" fmla="*/ 340085 h 755649"/>
              <a:gd name="connsiteX29" fmla="*/ 2122714 w 3548743"/>
              <a:gd name="connsiteY29" fmla="*/ 318313 h 755649"/>
              <a:gd name="connsiteX30" fmla="*/ 2177143 w 3548743"/>
              <a:gd name="connsiteY30" fmla="*/ 307428 h 755649"/>
              <a:gd name="connsiteX31" fmla="*/ 2242457 w 3548743"/>
              <a:gd name="connsiteY31" fmla="*/ 263885 h 755649"/>
              <a:gd name="connsiteX32" fmla="*/ 2275114 w 3548743"/>
              <a:gd name="connsiteY32" fmla="*/ 231228 h 755649"/>
              <a:gd name="connsiteX33" fmla="*/ 2460171 w 3548743"/>
              <a:gd name="connsiteY33" fmla="*/ 220342 h 755649"/>
              <a:gd name="connsiteX34" fmla="*/ 2547257 w 3548743"/>
              <a:gd name="connsiteY34" fmla="*/ 209456 h 755649"/>
              <a:gd name="connsiteX35" fmla="*/ 2579914 w 3548743"/>
              <a:gd name="connsiteY35" fmla="*/ 133256 h 755649"/>
              <a:gd name="connsiteX36" fmla="*/ 2612571 w 3548743"/>
              <a:gd name="connsiteY36" fmla="*/ 122370 h 755649"/>
              <a:gd name="connsiteX37" fmla="*/ 2677885 w 3548743"/>
              <a:gd name="connsiteY37" fmla="*/ 111485 h 755649"/>
              <a:gd name="connsiteX38" fmla="*/ 2710543 w 3548743"/>
              <a:gd name="connsiteY38" fmla="*/ 89713 h 755649"/>
              <a:gd name="connsiteX39" fmla="*/ 2764971 w 3548743"/>
              <a:gd name="connsiteY39" fmla="*/ 35285 h 755649"/>
              <a:gd name="connsiteX40" fmla="*/ 2830285 w 3548743"/>
              <a:gd name="connsiteY40" fmla="*/ 46170 h 755649"/>
              <a:gd name="connsiteX41" fmla="*/ 2862943 w 3548743"/>
              <a:gd name="connsiteY41" fmla="*/ 57056 h 755649"/>
              <a:gd name="connsiteX42" fmla="*/ 3276600 w 3548743"/>
              <a:gd name="connsiteY42" fmla="*/ 46170 h 755649"/>
              <a:gd name="connsiteX43" fmla="*/ 3309257 w 3548743"/>
              <a:gd name="connsiteY43" fmla="*/ 35285 h 755649"/>
              <a:gd name="connsiteX44" fmla="*/ 3341914 w 3548743"/>
              <a:gd name="connsiteY44" fmla="*/ 13513 h 755649"/>
              <a:gd name="connsiteX45" fmla="*/ 3548743 w 3548743"/>
              <a:gd name="connsiteY45" fmla="*/ 2628 h 755649"/>
              <a:gd name="connsiteX0" fmla="*/ 1 w 3200401"/>
              <a:gd name="connsiteY0" fmla="*/ 731970 h 755649"/>
              <a:gd name="connsiteX1" fmla="*/ 65315 w 3200401"/>
              <a:gd name="connsiteY1" fmla="*/ 699313 h 755649"/>
              <a:gd name="connsiteX2" fmla="*/ 119743 w 3200401"/>
              <a:gd name="connsiteY2" fmla="*/ 612228 h 755649"/>
              <a:gd name="connsiteX3" fmla="*/ 206829 w 3200401"/>
              <a:gd name="connsiteY3" fmla="*/ 601342 h 755649"/>
              <a:gd name="connsiteX4" fmla="*/ 283029 w 3200401"/>
              <a:gd name="connsiteY4" fmla="*/ 492485 h 755649"/>
              <a:gd name="connsiteX5" fmla="*/ 370115 w 3200401"/>
              <a:gd name="connsiteY5" fmla="*/ 361856 h 755649"/>
              <a:gd name="connsiteX6" fmla="*/ 544286 w 3200401"/>
              <a:gd name="connsiteY6" fmla="*/ 307428 h 755649"/>
              <a:gd name="connsiteX7" fmla="*/ 598715 w 3200401"/>
              <a:gd name="connsiteY7" fmla="*/ 252999 h 755649"/>
              <a:gd name="connsiteX8" fmla="*/ 631372 w 3200401"/>
              <a:gd name="connsiteY8" fmla="*/ 242113 h 755649"/>
              <a:gd name="connsiteX9" fmla="*/ 707572 w 3200401"/>
              <a:gd name="connsiteY9" fmla="*/ 187685 h 755649"/>
              <a:gd name="connsiteX10" fmla="*/ 718458 w 3200401"/>
              <a:gd name="connsiteY10" fmla="*/ 133256 h 755649"/>
              <a:gd name="connsiteX11" fmla="*/ 903515 w 3200401"/>
              <a:gd name="connsiteY11" fmla="*/ 187685 h 755649"/>
              <a:gd name="connsiteX12" fmla="*/ 936172 w 3200401"/>
              <a:gd name="connsiteY12" fmla="*/ 198570 h 755649"/>
              <a:gd name="connsiteX13" fmla="*/ 1001486 w 3200401"/>
              <a:gd name="connsiteY13" fmla="*/ 231228 h 755649"/>
              <a:gd name="connsiteX14" fmla="*/ 1023258 w 3200401"/>
              <a:gd name="connsiteY14" fmla="*/ 252999 h 755649"/>
              <a:gd name="connsiteX15" fmla="*/ 1121229 w 3200401"/>
              <a:gd name="connsiteY15" fmla="*/ 274770 h 755649"/>
              <a:gd name="connsiteX16" fmla="*/ 1175658 w 3200401"/>
              <a:gd name="connsiteY16" fmla="*/ 318313 h 755649"/>
              <a:gd name="connsiteX17" fmla="*/ 1273629 w 3200401"/>
              <a:gd name="connsiteY17" fmla="*/ 383628 h 755649"/>
              <a:gd name="connsiteX18" fmla="*/ 1338943 w 3200401"/>
              <a:gd name="connsiteY18" fmla="*/ 416285 h 755649"/>
              <a:gd name="connsiteX19" fmla="*/ 1360715 w 3200401"/>
              <a:gd name="connsiteY19" fmla="*/ 438056 h 755649"/>
              <a:gd name="connsiteX20" fmla="*/ 1393372 w 3200401"/>
              <a:gd name="connsiteY20" fmla="*/ 459828 h 755649"/>
              <a:gd name="connsiteX21" fmla="*/ 1447801 w 3200401"/>
              <a:gd name="connsiteY21" fmla="*/ 503370 h 755649"/>
              <a:gd name="connsiteX22" fmla="*/ 1491343 w 3200401"/>
              <a:gd name="connsiteY22" fmla="*/ 514256 h 755649"/>
              <a:gd name="connsiteX23" fmla="*/ 1524001 w 3200401"/>
              <a:gd name="connsiteY23" fmla="*/ 525142 h 755649"/>
              <a:gd name="connsiteX24" fmla="*/ 1567543 w 3200401"/>
              <a:gd name="connsiteY24" fmla="*/ 514256 h 755649"/>
              <a:gd name="connsiteX25" fmla="*/ 1632858 w 3200401"/>
              <a:gd name="connsiteY25" fmla="*/ 438056 h 755649"/>
              <a:gd name="connsiteX26" fmla="*/ 1709058 w 3200401"/>
              <a:gd name="connsiteY26" fmla="*/ 405399 h 755649"/>
              <a:gd name="connsiteX27" fmla="*/ 1752601 w 3200401"/>
              <a:gd name="connsiteY27" fmla="*/ 340085 h 755649"/>
              <a:gd name="connsiteX28" fmla="*/ 1774372 w 3200401"/>
              <a:gd name="connsiteY28" fmla="*/ 318313 h 755649"/>
              <a:gd name="connsiteX29" fmla="*/ 1828801 w 3200401"/>
              <a:gd name="connsiteY29" fmla="*/ 307428 h 755649"/>
              <a:gd name="connsiteX30" fmla="*/ 1894115 w 3200401"/>
              <a:gd name="connsiteY30" fmla="*/ 263885 h 755649"/>
              <a:gd name="connsiteX31" fmla="*/ 1926772 w 3200401"/>
              <a:gd name="connsiteY31" fmla="*/ 231228 h 755649"/>
              <a:gd name="connsiteX32" fmla="*/ 2111829 w 3200401"/>
              <a:gd name="connsiteY32" fmla="*/ 220342 h 755649"/>
              <a:gd name="connsiteX33" fmla="*/ 2198915 w 3200401"/>
              <a:gd name="connsiteY33" fmla="*/ 209456 h 755649"/>
              <a:gd name="connsiteX34" fmla="*/ 2231572 w 3200401"/>
              <a:gd name="connsiteY34" fmla="*/ 133256 h 755649"/>
              <a:gd name="connsiteX35" fmla="*/ 2264229 w 3200401"/>
              <a:gd name="connsiteY35" fmla="*/ 122370 h 755649"/>
              <a:gd name="connsiteX36" fmla="*/ 2329543 w 3200401"/>
              <a:gd name="connsiteY36" fmla="*/ 111485 h 755649"/>
              <a:gd name="connsiteX37" fmla="*/ 2362201 w 3200401"/>
              <a:gd name="connsiteY37" fmla="*/ 89713 h 755649"/>
              <a:gd name="connsiteX38" fmla="*/ 2416629 w 3200401"/>
              <a:gd name="connsiteY38" fmla="*/ 35285 h 755649"/>
              <a:gd name="connsiteX39" fmla="*/ 2481943 w 3200401"/>
              <a:gd name="connsiteY39" fmla="*/ 46170 h 755649"/>
              <a:gd name="connsiteX40" fmla="*/ 2514601 w 3200401"/>
              <a:gd name="connsiteY40" fmla="*/ 57056 h 755649"/>
              <a:gd name="connsiteX41" fmla="*/ 2928258 w 3200401"/>
              <a:gd name="connsiteY41" fmla="*/ 46170 h 755649"/>
              <a:gd name="connsiteX42" fmla="*/ 2960915 w 3200401"/>
              <a:gd name="connsiteY42" fmla="*/ 35285 h 755649"/>
              <a:gd name="connsiteX43" fmla="*/ 2993572 w 3200401"/>
              <a:gd name="connsiteY43" fmla="*/ 13513 h 755649"/>
              <a:gd name="connsiteX44" fmla="*/ 3200401 w 3200401"/>
              <a:gd name="connsiteY44" fmla="*/ 2628 h 755649"/>
              <a:gd name="connsiteX0" fmla="*/ -1 w 3135085"/>
              <a:gd name="connsiteY0" fmla="*/ 699313 h 699313"/>
              <a:gd name="connsiteX1" fmla="*/ 54427 w 3135085"/>
              <a:gd name="connsiteY1" fmla="*/ 612228 h 699313"/>
              <a:gd name="connsiteX2" fmla="*/ 141513 w 3135085"/>
              <a:gd name="connsiteY2" fmla="*/ 601342 h 699313"/>
              <a:gd name="connsiteX3" fmla="*/ 217713 w 3135085"/>
              <a:gd name="connsiteY3" fmla="*/ 492485 h 699313"/>
              <a:gd name="connsiteX4" fmla="*/ 304799 w 3135085"/>
              <a:gd name="connsiteY4" fmla="*/ 361856 h 699313"/>
              <a:gd name="connsiteX5" fmla="*/ 478970 w 3135085"/>
              <a:gd name="connsiteY5" fmla="*/ 307428 h 699313"/>
              <a:gd name="connsiteX6" fmla="*/ 533399 w 3135085"/>
              <a:gd name="connsiteY6" fmla="*/ 252999 h 699313"/>
              <a:gd name="connsiteX7" fmla="*/ 566056 w 3135085"/>
              <a:gd name="connsiteY7" fmla="*/ 242113 h 699313"/>
              <a:gd name="connsiteX8" fmla="*/ 642256 w 3135085"/>
              <a:gd name="connsiteY8" fmla="*/ 187685 h 699313"/>
              <a:gd name="connsiteX9" fmla="*/ 653142 w 3135085"/>
              <a:gd name="connsiteY9" fmla="*/ 133256 h 699313"/>
              <a:gd name="connsiteX10" fmla="*/ 838199 w 3135085"/>
              <a:gd name="connsiteY10" fmla="*/ 187685 h 699313"/>
              <a:gd name="connsiteX11" fmla="*/ 870856 w 3135085"/>
              <a:gd name="connsiteY11" fmla="*/ 198570 h 699313"/>
              <a:gd name="connsiteX12" fmla="*/ 936170 w 3135085"/>
              <a:gd name="connsiteY12" fmla="*/ 231228 h 699313"/>
              <a:gd name="connsiteX13" fmla="*/ 957942 w 3135085"/>
              <a:gd name="connsiteY13" fmla="*/ 252999 h 699313"/>
              <a:gd name="connsiteX14" fmla="*/ 1055913 w 3135085"/>
              <a:gd name="connsiteY14" fmla="*/ 274770 h 699313"/>
              <a:gd name="connsiteX15" fmla="*/ 1110342 w 3135085"/>
              <a:gd name="connsiteY15" fmla="*/ 318313 h 699313"/>
              <a:gd name="connsiteX16" fmla="*/ 1208313 w 3135085"/>
              <a:gd name="connsiteY16" fmla="*/ 383628 h 699313"/>
              <a:gd name="connsiteX17" fmla="*/ 1273627 w 3135085"/>
              <a:gd name="connsiteY17" fmla="*/ 416285 h 699313"/>
              <a:gd name="connsiteX18" fmla="*/ 1295399 w 3135085"/>
              <a:gd name="connsiteY18" fmla="*/ 438056 h 699313"/>
              <a:gd name="connsiteX19" fmla="*/ 1328056 w 3135085"/>
              <a:gd name="connsiteY19" fmla="*/ 459828 h 699313"/>
              <a:gd name="connsiteX20" fmla="*/ 1382485 w 3135085"/>
              <a:gd name="connsiteY20" fmla="*/ 503370 h 699313"/>
              <a:gd name="connsiteX21" fmla="*/ 1426027 w 3135085"/>
              <a:gd name="connsiteY21" fmla="*/ 514256 h 699313"/>
              <a:gd name="connsiteX22" fmla="*/ 1458685 w 3135085"/>
              <a:gd name="connsiteY22" fmla="*/ 525142 h 699313"/>
              <a:gd name="connsiteX23" fmla="*/ 1502227 w 3135085"/>
              <a:gd name="connsiteY23" fmla="*/ 514256 h 699313"/>
              <a:gd name="connsiteX24" fmla="*/ 1567542 w 3135085"/>
              <a:gd name="connsiteY24" fmla="*/ 438056 h 699313"/>
              <a:gd name="connsiteX25" fmla="*/ 1643742 w 3135085"/>
              <a:gd name="connsiteY25" fmla="*/ 405399 h 699313"/>
              <a:gd name="connsiteX26" fmla="*/ 1687285 w 3135085"/>
              <a:gd name="connsiteY26" fmla="*/ 340085 h 699313"/>
              <a:gd name="connsiteX27" fmla="*/ 1709056 w 3135085"/>
              <a:gd name="connsiteY27" fmla="*/ 318313 h 699313"/>
              <a:gd name="connsiteX28" fmla="*/ 1763485 w 3135085"/>
              <a:gd name="connsiteY28" fmla="*/ 307428 h 699313"/>
              <a:gd name="connsiteX29" fmla="*/ 1828799 w 3135085"/>
              <a:gd name="connsiteY29" fmla="*/ 263885 h 699313"/>
              <a:gd name="connsiteX30" fmla="*/ 1861456 w 3135085"/>
              <a:gd name="connsiteY30" fmla="*/ 231228 h 699313"/>
              <a:gd name="connsiteX31" fmla="*/ 2046513 w 3135085"/>
              <a:gd name="connsiteY31" fmla="*/ 220342 h 699313"/>
              <a:gd name="connsiteX32" fmla="*/ 2133599 w 3135085"/>
              <a:gd name="connsiteY32" fmla="*/ 209456 h 699313"/>
              <a:gd name="connsiteX33" fmla="*/ 2166256 w 3135085"/>
              <a:gd name="connsiteY33" fmla="*/ 133256 h 699313"/>
              <a:gd name="connsiteX34" fmla="*/ 2198913 w 3135085"/>
              <a:gd name="connsiteY34" fmla="*/ 122370 h 699313"/>
              <a:gd name="connsiteX35" fmla="*/ 2264227 w 3135085"/>
              <a:gd name="connsiteY35" fmla="*/ 111485 h 699313"/>
              <a:gd name="connsiteX36" fmla="*/ 2296885 w 3135085"/>
              <a:gd name="connsiteY36" fmla="*/ 89713 h 699313"/>
              <a:gd name="connsiteX37" fmla="*/ 2351313 w 3135085"/>
              <a:gd name="connsiteY37" fmla="*/ 35285 h 699313"/>
              <a:gd name="connsiteX38" fmla="*/ 2416627 w 3135085"/>
              <a:gd name="connsiteY38" fmla="*/ 46170 h 699313"/>
              <a:gd name="connsiteX39" fmla="*/ 2449285 w 3135085"/>
              <a:gd name="connsiteY39" fmla="*/ 57056 h 699313"/>
              <a:gd name="connsiteX40" fmla="*/ 2862942 w 3135085"/>
              <a:gd name="connsiteY40" fmla="*/ 46170 h 699313"/>
              <a:gd name="connsiteX41" fmla="*/ 2895599 w 3135085"/>
              <a:gd name="connsiteY41" fmla="*/ 35285 h 699313"/>
              <a:gd name="connsiteX42" fmla="*/ 2928256 w 3135085"/>
              <a:gd name="connsiteY42" fmla="*/ 13513 h 699313"/>
              <a:gd name="connsiteX43" fmla="*/ 3135085 w 3135085"/>
              <a:gd name="connsiteY43" fmla="*/ 2628 h 699313"/>
              <a:gd name="connsiteX0" fmla="*/ -1 w 3355343"/>
              <a:gd name="connsiteY0" fmla="*/ 908032 h 908032"/>
              <a:gd name="connsiteX1" fmla="*/ 274685 w 3355343"/>
              <a:gd name="connsiteY1" fmla="*/ 612228 h 908032"/>
              <a:gd name="connsiteX2" fmla="*/ 361771 w 3355343"/>
              <a:gd name="connsiteY2" fmla="*/ 601342 h 908032"/>
              <a:gd name="connsiteX3" fmla="*/ 437971 w 3355343"/>
              <a:gd name="connsiteY3" fmla="*/ 492485 h 908032"/>
              <a:gd name="connsiteX4" fmla="*/ 525057 w 3355343"/>
              <a:gd name="connsiteY4" fmla="*/ 361856 h 908032"/>
              <a:gd name="connsiteX5" fmla="*/ 699228 w 3355343"/>
              <a:gd name="connsiteY5" fmla="*/ 307428 h 908032"/>
              <a:gd name="connsiteX6" fmla="*/ 753657 w 3355343"/>
              <a:gd name="connsiteY6" fmla="*/ 252999 h 908032"/>
              <a:gd name="connsiteX7" fmla="*/ 786314 w 3355343"/>
              <a:gd name="connsiteY7" fmla="*/ 242113 h 908032"/>
              <a:gd name="connsiteX8" fmla="*/ 862514 w 3355343"/>
              <a:gd name="connsiteY8" fmla="*/ 187685 h 908032"/>
              <a:gd name="connsiteX9" fmla="*/ 873400 w 3355343"/>
              <a:gd name="connsiteY9" fmla="*/ 133256 h 908032"/>
              <a:gd name="connsiteX10" fmla="*/ 1058457 w 3355343"/>
              <a:gd name="connsiteY10" fmla="*/ 187685 h 908032"/>
              <a:gd name="connsiteX11" fmla="*/ 1091114 w 3355343"/>
              <a:gd name="connsiteY11" fmla="*/ 198570 h 908032"/>
              <a:gd name="connsiteX12" fmla="*/ 1156428 w 3355343"/>
              <a:gd name="connsiteY12" fmla="*/ 231228 h 908032"/>
              <a:gd name="connsiteX13" fmla="*/ 1178200 w 3355343"/>
              <a:gd name="connsiteY13" fmla="*/ 252999 h 908032"/>
              <a:gd name="connsiteX14" fmla="*/ 1276171 w 3355343"/>
              <a:gd name="connsiteY14" fmla="*/ 274770 h 908032"/>
              <a:gd name="connsiteX15" fmla="*/ 1330600 w 3355343"/>
              <a:gd name="connsiteY15" fmla="*/ 318313 h 908032"/>
              <a:gd name="connsiteX16" fmla="*/ 1428571 w 3355343"/>
              <a:gd name="connsiteY16" fmla="*/ 383628 h 908032"/>
              <a:gd name="connsiteX17" fmla="*/ 1493885 w 3355343"/>
              <a:gd name="connsiteY17" fmla="*/ 416285 h 908032"/>
              <a:gd name="connsiteX18" fmla="*/ 1515657 w 3355343"/>
              <a:gd name="connsiteY18" fmla="*/ 438056 h 908032"/>
              <a:gd name="connsiteX19" fmla="*/ 1548314 w 3355343"/>
              <a:gd name="connsiteY19" fmla="*/ 459828 h 908032"/>
              <a:gd name="connsiteX20" fmla="*/ 1602743 w 3355343"/>
              <a:gd name="connsiteY20" fmla="*/ 503370 h 908032"/>
              <a:gd name="connsiteX21" fmla="*/ 1646285 w 3355343"/>
              <a:gd name="connsiteY21" fmla="*/ 514256 h 908032"/>
              <a:gd name="connsiteX22" fmla="*/ 1678943 w 3355343"/>
              <a:gd name="connsiteY22" fmla="*/ 525142 h 908032"/>
              <a:gd name="connsiteX23" fmla="*/ 1722485 w 3355343"/>
              <a:gd name="connsiteY23" fmla="*/ 514256 h 908032"/>
              <a:gd name="connsiteX24" fmla="*/ 1787800 w 3355343"/>
              <a:gd name="connsiteY24" fmla="*/ 438056 h 908032"/>
              <a:gd name="connsiteX25" fmla="*/ 1864000 w 3355343"/>
              <a:gd name="connsiteY25" fmla="*/ 405399 h 908032"/>
              <a:gd name="connsiteX26" fmla="*/ 1907543 w 3355343"/>
              <a:gd name="connsiteY26" fmla="*/ 340085 h 908032"/>
              <a:gd name="connsiteX27" fmla="*/ 1929314 w 3355343"/>
              <a:gd name="connsiteY27" fmla="*/ 318313 h 908032"/>
              <a:gd name="connsiteX28" fmla="*/ 1983743 w 3355343"/>
              <a:gd name="connsiteY28" fmla="*/ 307428 h 908032"/>
              <a:gd name="connsiteX29" fmla="*/ 2049057 w 3355343"/>
              <a:gd name="connsiteY29" fmla="*/ 263885 h 908032"/>
              <a:gd name="connsiteX30" fmla="*/ 2081714 w 3355343"/>
              <a:gd name="connsiteY30" fmla="*/ 231228 h 908032"/>
              <a:gd name="connsiteX31" fmla="*/ 2266771 w 3355343"/>
              <a:gd name="connsiteY31" fmla="*/ 220342 h 908032"/>
              <a:gd name="connsiteX32" fmla="*/ 2353857 w 3355343"/>
              <a:gd name="connsiteY32" fmla="*/ 209456 h 908032"/>
              <a:gd name="connsiteX33" fmla="*/ 2386514 w 3355343"/>
              <a:gd name="connsiteY33" fmla="*/ 133256 h 908032"/>
              <a:gd name="connsiteX34" fmla="*/ 2419171 w 3355343"/>
              <a:gd name="connsiteY34" fmla="*/ 122370 h 908032"/>
              <a:gd name="connsiteX35" fmla="*/ 2484485 w 3355343"/>
              <a:gd name="connsiteY35" fmla="*/ 111485 h 908032"/>
              <a:gd name="connsiteX36" fmla="*/ 2517143 w 3355343"/>
              <a:gd name="connsiteY36" fmla="*/ 89713 h 908032"/>
              <a:gd name="connsiteX37" fmla="*/ 2571571 w 3355343"/>
              <a:gd name="connsiteY37" fmla="*/ 35285 h 908032"/>
              <a:gd name="connsiteX38" fmla="*/ 2636885 w 3355343"/>
              <a:gd name="connsiteY38" fmla="*/ 46170 h 908032"/>
              <a:gd name="connsiteX39" fmla="*/ 2669543 w 3355343"/>
              <a:gd name="connsiteY39" fmla="*/ 57056 h 908032"/>
              <a:gd name="connsiteX40" fmla="*/ 3083200 w 3355343"/>
              <a:gd name="connsiteY40" fmla="*/ 46170 h 908032"/>
              <a:gd name="connsiteX41" fmla="*/ 3115857 w 3355343"/>
              <a:gd name="connsiteY41" fmla="*/ 35285 h 908032"/>
              <a:gd name="connsiteX42" fmla="*/ 3148514 w 3355343"/>
              <a:gd name="connsiteY42" fmla="*/ 13513 h 908032"/>
              <a:gd name="connsiteX43" fmla="*/ 3355343 w 3355343"/>
              <a:gd name="connsiteY43" fmla="*/ 2628 h 908032"/>
              <a:gd name="connsiteX0" fmla="*/ -1 w 3441134"/>
              <a:gd name="connsiteY0" fmla="*/ 915062 h 915062"/>
              <a:gd name="connsiteX1" fmla="*/ 274685 w 3441134"/>
              <a:gd name="connsiteY1" fmla="*/ 619258 h 915062"/>
              <a:gd name="connsiteX2" fmla="*/ 361771 w 3441134"/>
              <a:gd name="connsiteY2" fmla="*/ 608372 h 915062"/>
              <a:gd name="connsiteX3" fmla="*/ 437971 w 3441134"/>
              <a:gd name="connsiteY3" fmla="*/ 499515 h 915062"/>
              <a:gd name="connsiteX4" fmla="*/ 525057 w 3441134"/>
              <a:gd name="connsiteY4" fmla="*/ 368886 h 915062"/>
              <a:gd name="connsiteX5" fmla="*/ 699228 w 3441134"/>
              <a:gd name="connsiteY5" fmla="*/ 314458 h 915062"/>
              <a:gd name="connsiteX6" fmla="*/ 753657 w 3441134"/>
              <a:gd name="connsiteY6" fmla="*/ 260029 h 915062"/>
              <a:gd name="connsiteX7" fmla="*/ 786314 w 3441134"/>
              <a:gd name="connsiteY7" fmla="*/ 249143 h 915062"/>
              <a:gd name="connsiteX8" fmla="*/ 862514 w 3441134"/>
              <a:gd name="connsiteY8" fmla="*/ 194715 h 915062"/>
              <a:gd name="connsiteX9" fmla="*/ 873400 w 3441134"/>
              <a:gd name="connsiteY9" fmla="*/ 140286 h 915062"/>
              <a:gd name="connsiteX10" fmla="*/ 1058457 w 3441134"/>
              <a:gd name="connsiteY10" fmla="*/ 194715 h 915062"/>
              <a:gd name="connsiteX11" fmla="*/ 1091114 w 3441134"/>
              <a:gd name="connsiteY11" fmla="*/ 205600 h 915062"/>
              <a:gd name="connsiteX12" fmla="*/ 1156428 w 3441134"/>
              <a:gd name="connsiteY12" fmla="*/ 238258 h 915062"/>
              <a:gd name="connsiteX13" fmla="*/ 1178200 w 3441134"/>
              <a:gd name="connsiteY13" fmla="*/ 260029 h 915062"/>
              <a:gd name="connsiteX14" fmla="*/ 1276171 w 3441134"/>
              <a:gd name="connsiteY14" fmla="*/ 281800 h 915062"/>
              <a:gd name="connsiteX15" fmla="*/ 1330600 w 3441134"/>
              <a:gd name="connsiteY15" fmla="*/ 325343 h 915062"/>
              <a:gd name="connsiteX16" fmla="*/ 1428571 w 3441134"/>
              <a:gd name="connsiteY16" fmla="*/ 390658 h 915062"/>
              <a:gd name="connsiteX17" fmla="*/ 1493885 w 3441134"/>
              <a:gd name="connsiteY17" fmla="*/ 423315 h 915062"/>
              <a:gd name="connsiteX18" fmla="*/ 1515657 w 3441134"/>
              <a:gd name="connsiteY18" fmla="*/ 445086 h 915062"/>
              <a:gd name="connsiteX19" fmla="*/ 1548314 w 3441134"/>
              <a:gd name="connsiteY19" fmla="*/ 466858 h 915062"/>
              <a:gd name="connsiteX20" fmla="*/ 1602743 w 3441134"/>
              <a:gd name="connsiteY20" fmla="*/ 510400 h 915062"/>
              <a:gd name="connsiteX21" fmla="*/ 1646285 w 3441134"/>
              <a:gd name="connsiteY21" fmla="*/ 521286 h 915062"/>
              <a:gd name="connsiteX22" fmla="*/ 1678943 w 3441134"/>
              <a:gd name="connsiteY22" fmla="*/ 532172 h 915062"/>
              <a:gd name="connsiteX23" fmla="*/ 1722485 w 3441134"/>
              <a:gd name="connsiteY23" fmla="*/ 521286 h 915062"/>
              <a:gd name="connsiteX24" fmla="*/ 1787800 w 3441134"/>
              <a:gd name="connsiteY24" fmla="*/ 445086 h 915062"/>
              <a:gd name="connsiteX25" fmla="*/ 1864000 w 3441134"/>
              <a:gd name="connsiteY25" fmla="*/ 412429 h 915062"/>
              <a:gd name="connsiteX26" fmla="*/ 1907543 w 3441134"/>
              <a:gd name="connsiteY26" fmla="*/ 347115 h 915062"/>
              <a:gd name="connsiteX27" fmla="*/ 1929314 w 3441134"/>
              <a:gd name="connsiteY27" fmla="*/ 325343 h 915062"/>
              <a:gd name="connsiteX28" fmla="*/ 1983743 w 3441134"/>
              <a:gd name="connsiteY28" fmla="*/ 314458 h 915062"/>
              <a:gd name="connsiteX29" fmla="*/ 2049057 w 3441134"/>
              <a:gd name="connsiteY29" fmla="*/ 270915 h 915062"/>
              <a:gd name="connsiteX30" fmla="*/ 2081714 w 3441134"/>
              <a:gd name="connsiteY30" fmla="*/ 238258 h 915062"/>
              <a:gd name="connsiteX31" fmla="*/ 2266771 w 3441134"/>
              <a:gd name="connsiteY31" fmla="*/ 227372 h 915062"/>
              <a:gd name="connsiteX32" fmla="*/ 2353857 w 3441134"/>
              <a:gd name="connsiteY32" fmla="*/ 216486 h 915062"/>
              <a:gd name="connsiteX33" fmla="*/ 2386514 w 3441134"/>
              <a:gd name="connsiteY33" fmla="*/ 140286 h 915062"/>
              <a:gd name="connsiteX34" fmla="*/ 2419171 w 3441134"/>
              <a:gd name="connsiteY34" fmla="*/ 129400 h 915062"/>
              <a:gd name="connsiteX35" fmla="*/ 2484485 w 3441134"/>
              <a:gd name="connsiteY35" fmla="*/ 118515 h 915062"/>
              <a:gd name="connsiteX36" fmla="*/ 2517143 w 3441134"/>
              <a:gd name="connsiteY36" fmla="*/ 96743 h 915062"/>
              <a:gd name="connsiteX37" fmla="*/ 2571571 w 3441134"/>
              <a:gd name="connsiteY37" fmla="*/ 42315 h 915062"/>
              <a:gd name="connsiteX38" fmla="*/ 2636885 w 3441134"/>
              <a:gd name="connsiteY38" fmla="*/ 53200 h 915062"/>
              <a:gd name="connsiteX39" fmla="*/ 2669543 w 3441134"/>
              <a:gd name="connsiteY39" fmla="*/ 64086 h 915062"/>
              <a:gd name="connsiteX40" fmla="*/ 3083200 w 3441134"/>
              <a:gd name="connsiteY40" fmla="*/ 53200 h 915062"/>
              <a:gd name="connsiteX41" fmla="*/ 3115857 w 3441134"/>
              <a:gd name="connsiteY41" fmla="*/ 42315 h 915062"/>
              <a:gd name="connsiteX42" fmla="*/ 3148514 w 3441134"/>
              <a:gd name="connsiteY42" fmla="*/ 20543 h 915062"/>
              <a:gd name="connsiteX43" fmla="*/ 3441133 w 3441134"/>
              <a:gd name="connsiteY43" fmla="*/ 0 h 91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441134" h="915062">
                <a:moveTo>
                  <a:pt x="-1" y="915062"/>
                </a:moveTo>
                <a:cubicBezTo>
                  <a:pt x="14750" y="888511"/>
                  <a:pt x="238246" y="632508"/>
                  <a:pt x="274685" y="619258"/>
                </a:cubicBezTo>
                <a:cubicBezTo>
                  <a:pt x="302178" y="609260"/>
                  <a:pt x="332742" y="612001"/>
                  <a:pt x="361771" y="608372"/>
                </a:cubicBezTo>
                <a:cubicBezTo>
                  <a:pt x="440840" y="476589"/>
                  <a:pt x="343372" y="633530"/>
                  <a:pt x="437971" y="499515"/>
                </a:cubicBezTo>
                <a:cubicBezTo>
                  <a:pt x="468150" y="456761"/>
                  <a:pt x="478249" y="392289"/>
                  <a:pt x="525057" y="368886"/>
                </a:cubicBezTo>
                <a:cubicBezTo>
                  <a:pt x="608745" y="327043"/>
                  <a:pt x="552857" y="351051"/>
                  <a:pt x="699228" y="314458"/>
                </a:cubicBezTo>
                <a:lnTo>
                  <a:pt x="753657" y="260029"/>
                </a:lnTo>
                <a:cubicBezTo>
                  <a:pt x="761771" y="251915"/>
                  <a:pt x="776051" y="254275"/>
                  <a:pt x="786314" y="249143"/>
                </a:cubicBezTo>
                <a:cubicBezTo>
                  <a:pt x="802233" y="241184"/>
                  <a:pt x="852651" y="202112"/>
                  <a:pt x="862514" y="194715"/>
                </a:cubicBezTo>
                <a:cubicBezTo>
                  <a:pt x="866143" y="176572"/>
                  <a:pt x="855308" y="144163"/>
                  <a:pt x="873400" y="140286"/>
                </a:cubicBezTo>
                <a:cubicBezTo>
                  <a:pt x="1007001" y="111657"/>
                  <a:pt x="986558" y="153631"/>
                  <a:pt x="1058457" y="194715"/>
                </a:cubicBezTo>
                <a:cubicBezTo>
                  <a:pt x="1068420" y="200408"/>
                  <a:pt x="1080228" y="201972"/>
                  <a:pt x="1091114" y="205600"/>
                </a:cubicBezTo>
                <a:cubicBezTo>
                  <a:pt x="1141811" y="256299"/>
                  <a:pt x="1076183" y="198136"/>
                  <a:pt x="1156428" y="238258"/>
                </a:cubicBezTo>
                <a:cubicBezTo>
                  <a:pt x="1165608" y="242848"/>
                  <a:pt x="1169020" y="255439"/>
                  <a:pt x="1178200" y="260029"/>
                </a:cubicBezTo>
                <a:cubicBezTo>
                  <a:pt x="1188452" y="265155"/>
                  <a:pt x="1270440" y="280654"/>
                  <a:pt x="1276171" y="281800"/>
                </a:cubicBezTo>
                <a:cubicBezTo>
                  <a:pt x="1350286" y="355915"/>
                  <a:pt x="1234474" y="242950"/>
                  <a:pt x="1330600" y="325343"/>
                </a:cubicBezTo>
                <a:cubicBezTo>
                  <a:pt x="1405886" y="389874"/>
                  <a:pt x="1338020" y="354436"/>
                  <a:pt x="1428571" y="390658"/>
                </a:cubicBezTo>
                <a:cubicBezTo>
                  <a:pt x="1479273" y="441358"/>
                  <a:pt x="1413636" y="383190"/>
                  <a:pt x="1493885" y="423315"/>
                </a:cubicBezTo>
                <a:cubicBezTo>
                  <a:pt x="1503065" y="427905"/>
                  <a:pt x="1507643" y="438675"/>
                  <a:pt x="1515657" y="445086"/>
                </a:cubicBezTo>
                <a:cubicBezTo>
                  <a:pt x="1525873" y="453259"/>
                  <a:pt x="1537848" y="459008"/>
                  <a:pt x="1548314" y="466858"/>
                </a:cubicBezTo>
                <a:cubicBezTo>
                  <a:pt x="1566901" y="480798"/>
                  <a:pt x="1582433" y="499117"/>
                  <a:pt x="1602743" y="510400"/>
                </a:cubicBezTo>
                <a:cubicBezTo>
                  <a:pt x="1615821" y="517666"/>
                  <a:pt x="1631900" y="517176"/>
                  <a:pt x="1646285" y="521286"/>
                </a:cubicBezTo>
                <a:cubicBezTo>
                  <a:pt x="1657318" y="524438"/>
                  <a:pt x="1668057" y="528543"/>
                  <a:pt x="1678943" y="532172"/>
                </a:cubicBezTo>
                <a:cubicBezTo>
                  <a:pt x="1693457" y="528543"/>
                  <a:pt x="1709798" y="529215"/>
                  <a:pt x="1722485" y="521286"/>
                </a:cubicBezTo>
                <a:cubicBezTo>
                  <a:pt x="1791848" y="477934"/>
                  <a:pt x="1744081" y="488804"/>
                  <a:pt x="1787800" y="445086"/>
                </a:cubicBezTo>
                <a:cubicBezTo>
                  <a:pt x="1812858" y="420028"/>
                  <a:pt x="1830690" y="420757"/>
                  <a:pt x="1864000" y="412429"/>
                </a:cubicBezTo>
                <a:lnTo>
                  <a:pt x="1907543" y="347115"/>
                </a:lnTo>
                <a:cubicBezTo>
                  <a:pt x="1913236" y="338576"/>
                  <a:pt x="1919881" y="329386"/>
                  <a:pt x="1929314" y="325343"/>
                </a:cubicBezTo>
                <a:cubicBezTo>
                  <a:pt x="1946320" y="318055"/>
                  <a:pt x="1965600" y="318086"/>
                  <a:pt x="1983743" y="314458"/>
                </a:cubicBezTo>
                <a:lnTo>
                  <a:pt x="2049057" y="270915"/>
                </a:lnTo>
                <a:cubicBezTo>
                  <a:pt x="2061866" y="262376"/>
                  <a:pt x="2066618" y="241277"/>
                  <a:pt x="2081714" y="238258"/>
                </a:cubicBezTo>
                <a:cubicBezTo>
                  <a:pt x="2142306" y="226139"/>
                  <a:pt x="2205085" y="231001"/>
                  <a:pt x="2266771" y="227372"/>
                </a:cubicBezTo>
                <a:cubicBezTo>
                  <a:pt x="2295800" y="223743"/>
                  <a:pt x="2327691" y="229569"/>
                  <a:pt x="2353857" y="216486"/>
                </a:cubicBezTo>
                <a:cubicBezTo>
                  <a:pt x="2390656" y="198087"/>
                  <a:pt x="2363499" y="163301"/>
                  <a:pt x="2386514" y="140286"/>
                </a:cubicBezTo>
                <a:cubicBezTo>
                  <a:pt x="2394628" y="132172"/>
                  <a:pt x="2407970" y="131889"/>
                  <a:pt x="2419171" y="129400"/>
                </a:cubicBezTo>
                <a:cubicBezTo>
                  <a:pt x="2440717" y="124612"/>
                  <a:pt x="2462714" y="122143"/>
                  <a:pt x="2484485" y="118515"/>
                </a:cubicBezTo>
                <a:cubicBezTo>
                  <a:pt x="2495371" y="111258"/>
                  <a:pt x="2507892" y="105994"/>
                  <a:pt x="2517143" y="96743"/>
                </a:cubicBezTo>
                <a:cubicBezTo>
                  <a:pt x="2589714" y="24172"/>
                  <a:pt x="2484486" y="100371"/>
                  <a:pt x="2571571" y="42315"/>
                </a:cubicBezTo>
                <a:cubicBezTo>
                  <a:pt x="2593342" y="45943"/>
                  <a:pt x="2615339" y="48412"/>
                  <a:pt x="2636885" y="53200"/>
                </a:cubicBezTo>
                <a:cubicBezTo>
                  <a:pt x="2648087" y="55689"/>
                  <a:pt x="2658068" y="64086"/>
                  <a:pt x="2669543" y="64086"/>
                </a:cubicBezTo>
                <a:cubicBezTo>
                  <a:pt x="2807476" y="64086"/>
                  <a:pt x="2945314" y="56829"/>
                  <a:pt x="3083200" y="53200"/>
                </a:cubicBezTo>
                <a:cubicBezTo>
                  <a:pt x="3094086" y="49572"/>
                  <a:pt x="3105594" y="47447"/>
                  <a:pt x="3115857" y="42315"/>
                </a:cubicBezTo>
                <a:cubicBezTo>
                  <a:pt x="3127559" y="36464"/>
                  <a:pt x="3135721" y="23284"/>
                  <a:pt x="3148514" y="20543"/>
                </a:cubicBezTo>
                <a:cubicBezTo>
                  <a:pt x="3211575" y="7030"/>
                  <a:pt x="3375961" y="0"/>
                  <a:pt x="3441133" y="0"/>
                </a:cubicBezTo>
              </a:path>
            </a:pathLst>
          </a:custGeom>
          <a:ln w="12700">
            <a:solidFill>
              <a:schemeClr val="tx1"/>
            </a:solidFill>
            <a:prstDash val="sysDas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10607682">
            <a:off x="2724912" y="4022530"/>
            <a:ext cx="3548743" cy="755649"/>
          </a:xfrm>
          <a:custGeom>
            <a:avLst/>
            <a:gdLst>
              <a:gd name="connsiteX0" fmla="*/ 0 w 3548743"/>
              <a:gd name="connsiteY0" fmla="*/ 710199 h 755649"/>
              <a:gd name="connsiteX1" fmla="*/ 21771 w 3548743"/>
              <a:gd name="connsiteY1" fmla="*/ 633999 h 755649"/>
              <a:gd name="connsiteX2" fmla="*/ 65314 w 3548743"/>
              <a:gd name="connsiteY2" fmla="*/ 655770 h 755649"/>
              <a:gd name="connsiteX3" fmla="*/ 163285 w 3548743"/>
              <a:gd name="connsiteY3" fmla="*/ 633999 h 755649"/>
              <a:gd name="connsiteX4" fmla="*/ 239485 w 3548743"/>
              <a:gd name="connsiteY4" fmla="*/ 731970 h 755649"/>
              <a:gd name="connsiteX5" fmla="*/ 272143 w 3548743"/>
              <a:gd name="connsiteY5" fmla="*/ 721085 h 755649"/>
              <a:gd name="connsiteX6" fmla="*/ 293914 w 3548743"/>
              <a:gd name="connsiteY6" fmla="*/ 699313 h 755649"/>
              <a:gd name="connsiteX7" fmla="*/ 326571 w 3548743"/>
              <a:gd name="connsiteY7" fmla="*/ 710199 h 755649"/>
              <a:gd name="connsiteX8" fmla="*/ 348343 w 3548743"/>
              <a:gd name="connsiteY8" fmla="*/ 731970 h 755649"/>
              <a:gd name="connsiteX9" fmla="*/ 413657 w 3548743"/>
              <a:gd name="connsiteY9" fmla="*/ 699313 h 755649"/>
              <a:gd name="connsiteX10" fmla="*/ 468085 w 3548743"/>
              <a:gd name="connsiteY10" fmla="*/ 612228 h 755649"/>
              <a:gd name="connsiteX11" fmla="*/ 555171 w 3548743"/>
              <a:gd name="connsiteY11" fmla="*/ 601342 h 755649"/>
              <a:gd name="connsiteX12" fmla="*/ 631371 w 3548743"/>
              <a:gd name="connsiteY12" fmla="*/ 492485 h 755649"/>
              <a:gd name="connsiteX13" fmla="*/ 718457 w 3548743"/>
              <a:gd name="connsiteY13" fmla="*/ 361856 h 755649"/>
              <a:gd name="connsiteX14" fmla="*/ 892628 w 3548743"/>
              <a:gd name="connsiteY14" fmla="*/ 307428 h 755649"/>
              <a:gd name="connsiteX15" fmla="*/ 947057 w 3548743"/>
              <a:gd name="connsiteY15" fmla="*/ 252999 h 755649"/>
              <a:gd name="connsiteX16" fmla="*/ 979714 w 3548743"/>
              <a:gd name="connsiteY16" fmla="*/ 242113 h 755649"/>
              <a:gd name="connsiteX17" fmla="*/ 1055914 w 3548743"/>
              <a:gd name="connsiteY17" fmla="*/ 187685 h 755649"/>
              <a:gd name="connsiteX18" fmla="*/ 1066800 w 3548743"/>
              <a:gd name="connsiteY18" fmla="*/ 133256 h 755649"/>
              <a:gd name="connsiteX19" fmla="*/ 1251857 w 3548743"/>
              <a:gd name="connsiteY19" fmla="*/ 187685 h 755649"/>
              <a:gd name="connsiteX20" fmla="*/ 1284514 w 3548743"/>
              <a:gd name="connsiteY20" fmla="*/ 198570 h 755649"/>
              <a:gd name="connsiteX21" fmla="*/ 1349828 w 3548743"/>
              <a:gd name="connsiteY21" fmla="*/ 231228 h 755649"/>
              <a:gd name="connsiteX22" fmla="*/ 1371600 w 3548743"/>
              <a:gd name="connsiteY22" fmla="*/ 252999 h 755649"/>
              <a:gd name="connsiteX23" fmla="*/ 1469571 w 3548743"/>
              <a:gd name="connsiteY23" fmla="*/ 274770 h 755649"/>
              <a:gd name="connsiteX24" fmla="*/ 1524000 w 3548743"/>
              <a:gd name="connsiteY24" fmla="*/ 318313 h 755649"/>
              <a:gd name="connsiteX25" fmla="*/ 1621971 w 3548743"/>
              <a:gd name="connsiteY25" fmla="*/ 383628 h 755649"/>
              <a:gd name="connsiteX26" fmla="*/ 1687285 w 3548743"/>
              <a:gd name="connsiteY26" fmla="*/ 416285 h 755649"/>
              <a:gd name="connsiteX27" fmla="*/ 1709057 w 3548743"/>
              <a:gd name="connsiteY27" fmla="*/ 438056 h 755649"/>
              <a:gd name="connsiteX28" fmla="*/ 1741714 w 3548743"/>
              <a:gd name="connsiteY28" fmla="*/ 459828 h 755649"/>
              <a:gd name="connsiteX29" fmla="*/ 1796143 w 3548743"/>
              <a:gd name="connsiteY29" fmla="*/ 503370 h 755649"/>
              <a:gd name="connsiteX30" fmla="*/ 1839685 w 3548743"/>
              <a:gd name="connsiteY30" fmla="*/ 514256 h 755649"/>
              <a:gd name="connsiteX31" fmla="*/ 1872343 w 3548743"/>
              <a:gd name="connsiteY31" fmla="*/ 525142 h 755649"/>
              <a:gd name="connsiteX32" fmla="*/ 1915885 w 3548743"/>
              <a:gd name="connsiteY32" fmla="*/ 514256 h 755649"/>
              <a:gd name="connsiteX33" fmla="*/ 1981200 w 3548743"/>
              <a:gd name="connsiteY33" fmla="*/ 438056 h 755649"/>
              <a:gd name="connsiteX34" fmla="*/ 2057400 w 3548743"/>
              <a:gd name="connsiteY34" fmla="*/ 405399 h 755649"/>
              <a:gd name="connsiteX35" fmla="*/ 2100943 w 3548743"/>
              <a:gd name="connsiteY35" fmla="*/ 340085 h 755649"/>
              <a:gd name="connsiteX36" fmla="*/ 2122714 w 3548743"/>
              <a:gd name="connsiteY36" fmla="*/ 318313 h 755649"/>
              <a:gd name="connsiteX37" fmla="*/ 2177143 w 3548743"/>
              <a:gd name="connsiteY37" fmla="*/ 307428 h 755649"/>
              <a:gd name="connsiteX38" fmla="*/ 2242457 w 3548743"/>
              <a:gd name="connsiteY38" fmla="*/ 263885 h 755649"/>
              <a:gd name="connsiteX39" fmla="*/ 2275114 w 3548743"/>
              <a:gd name="connsiteY39" fmla="*/ 231228 h 755649"/>
              <a:gd name="connsiteX40" fmla="*/ 2460171 w 3548743"/>
              <a:gd name="connsiteY40" fmla="*/ 220342 h 755649"/>
              <a:gd name="connsiteX41" fmla="*/ 2547257 w 3548743"/>
              <a:gd name="connsiteY41" fmla="*/ 209456 h 755649"/>
              <a:gd name="connsiteX42" fmla="*/ 2579914 w 3548743"/>
              <a:gd name="connsiteY42" fmla="*/ 133256 h 755649"/>
              <a:gd name="connsiteX43" fmla="*/ 2612571 w 3548743"/>
              <a:gd name="connsiteY43" fmla="*/ 122370 h 755649"/>
              <a:gd name="connsiteX44" fmla="*/ 2677885 w 3548743"/>
              <a:gd name="connsiteY44" fmla="*/ 111485 h 755649"/>
              <a:gd name="connsiteX45" fmla="*/ 2710543 w 3548743"/>
              <a:gd name="connsiteY45" fmla="*/ 89713 h 755649"/>
              <a:gd name="connsiteX46" fmla="*/ 2764971 w 3548743"/>
              <a:gd name="connsiteY46" fmla="*/ 35285 h 755649"/>
              <a:gd name="connsiteX47" fmla="*/ 2830285 w 3548743"/>
              <a:gd name="connsiteY47" fmla="*/ 46170 h 755649"/>
              <a:gd name="connsiteX48" fmla="*/ 2862943 w 3548743"/>
              <a:gd name="connsiteY48" fmla="*/ 57056 h 755649"/>
              <a:gd name="connsiteX49" fmla="*/ 3276600 w 3548743"/>
              <a:gd name="connsiteY49" fmla="*/ 46170 h 755649"/>
              <a:gd name="connsiteX50" fmla="*/ 3309257 w 3548743"/>
              <a:gd name="connsiteY50" fmla="*/ 35285 h 755649"/>
              <a:gd name="connsiteX51" fmla="*/ 3341914 w 3548743"/>
              <a:gd name="connsiteY51" fmla="*/ 13513 h 755649"/>
              <a:gd name="connsiteX52" fmla="*/ 3548743 w 3548743"/>
              <a:gd name="connsiteY52" fmla="*/ 2628 h 75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548743" h="755649">
                <a:moveTo>
                  <a:pt x="0" y="710199"/>
                </a:moveTo>
                <a:cubicBezTo>
                  <a:pt x="7257" y="684799"/>
                  <a:pt x="1477" y="650910"/>
                  <a:pt x="21771" y="633999"/>
                </a:cubicBezTo>
                <a:cubicBezTo>
                  <a:pt x="34237" y="623610"/>
                  <a:pt x="49186" y="653978"/>
                  <a:pt x="65314" y="655770"/>
                </a:cubicBezTo>
                <a:cubicBezTo>
                  <a:pt x="74886" y="656834"/>
                  <a:pt x="149926" y="637339"/>
                  <a:pt x="163285" y="633999"/>
                </a:cubicBezTo>
                <a:cubicBezTo>
                  <a:pt x="211960" y="731348"/>
                  <a:pt x="176038" y="710822"/>
                  <a:pt x="239485" y="731970"/>
                </a:cubicBezTo>
                <a:cubicBezTo>
                  <a:pt x="250371" y="728342"/>
                  <a:pt x="262303" y="726989"/>
                  <a:pt x="272143" y="721085"/>
                </a:cubicBezTo>
                <a:cubicBezTo>
                  <a:pt x="280944" y="715805"/>
                  <a:pt x="283850" y="701326"/>
                  <a:pt x="293914" y="699313"/>
                </a:cubicBezTo>
                <a:cubicBezTo>
                  <a:pt x="305166" y="697063"/>
                  <a:pt x="315685" y="706570"/>
                  <a:pt x="326571" y="710199"/>
                </a:cubicBezTo>
                <a:cubicBezTo>
                  <a:pt x="333828" y="717456"/>
                  <a:pt x="339542" y="726690"/>
                  <a:pt x="348343" y="731970"/>
                </a:cubicBezTo>
                <a:cubicBezTo>
                  <a:pt x="387808" y="755649"/>
                  <a:pt x="390564" y="740880"/>
                  <a:pt x="413657" y="699313"/>
                </a:cubicBezTo>
                <a:cubicBezTo>
                  <a:pt x="428408" y="672762"/>
                  <a:pt x="431646" y="625478"/>
                  <a:pt x="468085" y="612228"/>
                </a:cubicBezTo>
                <a:cubicBezTo>
                  <a:pt x="495578" y="602230"/>
                  <a:pt x="526142" y="604971"/>
                  <a:pt x="555171" y="601342"/>
                </a:cubicBezTo>
                <a:cubicBezTo>
                  <a:pt x="634240" y="469559"/>
                  <a:pt x="536772" y="626500"/>
                  <a:pt x="631371" y="492485"/>
                </a:cubicBezTo>
                <a:cubicBezTo>
                  <a:pt x="661550" y="449731"/>
                  <a:pt x="671649" y="385259"/>
                  <a:pt x="718457" y="361856"/>
                </a:cubicBezTo>
                <a:cubicBezTo>
                  <a:pt x="802145" y="320013"/>
                  <a:pt x="746257" y="344021"/>
                  <a:pt x="892628" y="307428"/>
                </a:cubicBezTo>
                <a:lnTo>
                  <a:pt x="947057" y="252999"/>
                </a:lnTo>
                <a:cubicBezTo>
                  <a:pt x="955171" y="244885"/>
                  <a:pt x="969451" y="247245"/>
                  <a:pt x="979714" y="242113"/>
                </a:cubicBezTo>
                <a:cubicBezTo>
                  <a:pt x="995633" y="234154"/>
                  <a:pt x="1046051" y="195082"/>
                  <a:pt x="1055914" y="187685"/>
                </a:cubicBezTo>
                <a:cubicBezTo>
                  <a:pt x="1059543" y="169542"/>
                  <a:pt x="1048708" y="137133"/>
                  <a:pt x="1066800" y="133256"/>
                </a:cubicBezTo>
                <a:cubicBezTo>
                  <a:pt x="1200401" y="104627"/>
                  <a:pt x="1179958" y="146601"/>
                  <a:pt x="1251857" y="187685"/>
                </a:cubicBezTo>
                <a:cubicBezTo>
                  <a:pt x="1261820" y="193378"/>
                  <a:pt x="1273628" y="194942"/>
                  <a:pt x="1284514" y="198570"/>
                </a:cubicBezTo>
                <a:cubicBezTo>
                  <a:pt x="1335211" y="249269"/>
                  <a:pt x="1269583" y="191106"/>
                  <a:pt x="1349828" y="231228"/>
                </a:cubicBezTo>
                <a:cubicBezTo>
                  <a:pt x="1359008" y="235818"/>
                  <a:pt x="1362420" y="248409"/>
                  <a:pt x="1371600" y="252999"/>
                </a:cubicBezTo>
                <a:cubicBezTo>
                  <a:pt x="1381852" y="258125"/>
                  <a:pt x="1463840" y="273624"/>
                  <a:pt x="1469571" y="274770"/>
                </a:cubicBezTo>
                <a:cubicBezTo>
                  <a:pt x="1543686" y="348885"/>
                  <a:pt x="1427874" y="235920"/>
                  <a:pt x="1524000" y="318313"/>
                </a:cubicBezTo>
                <a:cubicBezTo>
                  <a:pt x="1599286" y="382844"/>
                  <a:pt x="1531420" y="347406"/>
                  <a:pt x="1621971" y="383628"/>
                </a:cubicBezTo>
                <a:cubicBezTo>
                  <a:pt x="1672673" y="434328"/>
                  <a:pt x="1607036" y="376160"/>
                  <a:pt x="1687285" y="416285"/>
                </a:cubicBezTo>
                <a:cubicBezTo>
                  <a:pt x="1696465" y="420875"/>
                  <a:pt x="1701043" y="431645"/>
                  <a:pt x="1709057" y="438056"/>
                </a:cubicBezTo>
                <a:cubicBezTo>
                  <a:pt x="1719273" y="446229"/>
                  <a:pt x="1731248" y="451978"/>
                  <a:pt x="1741714" y="459828"/>
                </a:cubicBezTo>
                <a:cubicBezTo>
                  <a:pt x="1760301" y="473768"/>
                  <a:pt x="1775833" y="492087"/>
                  <a:pt x="1796143" y="503370"/>
                </a:cubicBezTo>
                <a:cubicBezTo>
                  <a:pt x="1809221" y="510636"/>
                  <a:pt x="1825300" y="510146"/>
                  <a:pt x="1839685" y="514256"/>
                </a:cubicBezTo>
                <a:cubicBezTo>
                  <a:pt x="1850718" y="517408"/>
                  <a:pt x="1861457" y="521513"/>
                  <a:pt x="1872343" y="525142"/>
                </a:cubicBezTo>
                <a:cubicBezTo>
                  <a:pt x="1886857" y="521513"/>
                  <a:pt x="1903198" y="522185"/>
                  <a:pt x="1915885" y="514256"/>
                </a:cubicBezTo>
                <a:cubicBezTo>
                  <a:pt x="1985248" y="470904"/>
                  <a:pt x="1937481" y="481774"/>
                  <a:pt x="1981200" y="438056"/>
                </a:cubicBezTo>
                <a:cubicBezTo>
                  <a:pt x="2006258" y="412998"/>
                  <a:pt x="2024090" y="413727"/>
                  <a:pt x="2057400" y="405399"/>
                </a:cubicBezTo>
                <a:lnTo>
                  <a:pt x="2100943" y="340085"/>
                </a:lnTo>
                <a:cubicBezTo>
                  <a:pt x="2106636" y="331546"/>
                  <a:pt x="2113281" y="322356"/>
                  <a:pt x="2122714" y="318313"/>
                </a:cubicBezTo>
                <a:cubicBezTo>
                  <a:pt x="2139720" y="311025"/>
                  <a:pt x="2159000" y="311056"/>
                  <a:pt x="2177143" y="307428"/>
                </a:cubicBezTo>
                <a:lnTo>
                  <a:pt x="2242457" y="263885"/>
                </a:lnTo>
                <a:cubicBezTo>
                  <a:pt x="2255266" y="255346"/>
                  <a:pt x="2260018" y="234247"/>
                  <a:pt x="2275114" y="231228"/>
                </a:cubicBezTo>
                <a:cubicBezTo>
                  <a:pt x="2335706" y="219109"/>
                  <a:pt x="2398485" y="223971"/>
                  <a:pt x="2460171" y="220342"/>
                </a:cubicBezTo>
                <a:cubicBezTo>
                  <a:pt x="2489200" y="216713"/>
                  <a:pt x="2521091" y="222539"/>
                  <a:pt x="2547257" y="209456"/>
                </a:cubicBezTo>
                <a:cubicBezTo>
                  <a:pt x="2584056" y="191057"/>
                  <a:pt x="2556899" y="156271"/>
                  <a:pt x="2579914" y="133256"/>
                </a:cubicBezTo>
                <a:cubicBezTo>
                  <a:pt x="2588028" y="125142"/>
                  <a:pt x="2601370" y="124859"/>
                  <a:pt x="2612571" y="122370"/>
                </a:cubicBezTo>
                <a:cubicBezTo>
                  <a:pt x="2634117" y="117582"/>
                  <a:pt x="2656114" y="115113"/>
                  <a:pt x="2677885" y="111485"/>
                </a:cubicBezTo>
                <a:cubicBezTo>
                  <a:pt x="2688771" y="104228"/>
                  <a:pt x="2701292" y="98964"/>
                  <a:pt x="2710543" y="89713"/>
                </a:cubicBezTo>
                <a:cubicBezTo>
                  <a:pt x="2783114" y="17142"/>
                  <a:pt x="2677886" y="93341"/>
                  <a:pt x="2764971" y="35285"/>
                </a:cubicBezTo>
                <a:cubicBezTo>
                  <a:pt x="2786742" y="38913"/>
                  <a:pt x="2808739" y="41382"/>
                  <a:pt x="2830285" y="46170"/>
                </a:cubicBezTo>
                <a:cubicBezTo>
                  <a:pt x="2841487" y="48659"/>
                  <a:pt x="2851468" y="57056"/>
                  <a:pt x="2862943" y="57056"/>
                </a:cubicBezTo>
                <a:cubicBezTo>
                  <a:pt x="3000876" y="57056"/>
                  <a:pt x="3138714" y="49799"/>
                  <a:pt x="3276600" y="46170"/>
                </a:cubicBezTo>
                <a:cubicBezTo>
                  <a:pt x="3287486" y="42542"/>
                  <a:pt x="3298994" y="40417"/>
                  <a:pt x="3309257" y="35285"/>
                </a:cubicBezTo>
                <a:cubicBezTo>
                  <a:pt x="3320959" y="29434"/>
                  <a:pt x="3329121" y="16254"/>
                  <a:pt x="3341914" y="13513"/>
                </a:cubicBezTo>
                <a:cubicBezTo>
                  <a:pt x="3404975" y="0"/>
                  <a:pt x="3483571" y="2628"/>
                  <a:pt x="3548743" y="2628"/>
                </a:cubicBezTo>
              </a:path>
            </a:pathLst>
          </a:custGeom>
          <a:ln w="12700">
            <a:solidFill>
              <a:srgbClr val="FF0000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457450" y="3962400"/>
            <a:ext cx="247650" cy="213360"/>
          </a:xfrm>
          <a:prstGeom prst="rect">
            <a:avLst/>
          </a:prstGeom>
        </p:spPr>
      </p:pic>
      <p:pic>
        <p:nvPicPr>
          <p:cNvPr id="33" name="Picture 32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438400" y="4892040"/>
            <a:ext cx="226695" cy="213360"/>
          </a:xfrm>
          <a:prstGeom prst="rect">
            <a:avLst/>
          </a:prstGeom>
        </p:spPr>
      </p:pic>
      <p:pic>
        <p:nvPicPr>
          <p:cNvPr id="17" name="Picture 16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24000" y="2209800"/>
            <a:ext cx="5718810" cy="280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the effect of conversion to “move” in the same direction in which the triggering security approaches the trigger</a:t>
            </a:r>
          </a:p>
          <a:p>
            <a:pPr lvl="1"/>
            <a:r>
              <a:rPr lang="en-US" dirty="0" smtClean="0"/>
              <a:t>If the trigger is a decline in the stock price, we need the post-conversion price lower than the no-conversion price when both are above the trigger</a:t>
            </a:r>
          </a:p>
          <a:p>
            <a:endParaRPr lang="en-US" dirty="0" smtClean="0"/>
          </a:p>
          <a:p>
            <a:r>
              <a:rPr lang="en-US" dirty="0" smtClean="0"/>
              <a:t>Forced deleveraging:  Sell assets to pay down debt when stock falls (good)</a:t>
            </a:r>
          </a:p>
          <a:p>
            <a:r>
              <a:rPr lang="en-US" dirty="0" smtClean="0"/>
              <a:t>Automatic share repurchase: Issue debt to buy back shares when stock price falls (bad)</a:t>
            </a:r>
          </a:p>
          <a:p>
            <a:r>
              <a:rPr lang="en-US" dirty="0" smtClean="0"/>
              <a:t>Triggered consolidation: Bank consolidates a subsidiary to improve its capital ratio (good if trigger is based on a linear combination of the two stock prices)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Continuous Dividends, Infinite Horizon, Jumps, Discrete Dividends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Dividends:  Continuous Case</a:t>
            </a:r>
            <a:endParaRPr lang="en-US" dirty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671084" y="1361885"/>
            <a:ext cx="7391210" cy="4557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Dividends:  Continuous Case</a:t>
            </a:r>
            <a:endParaRPr lang="en-US" dirty="0"/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671083" y="1887855"/>
            <a:ext cx="7661910" cy="245554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792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Essentially the same argument as before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752600"/>
            <a:ext cx="8077200" cy="28194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Dividends, continued</a:t>
            </a:r>
            <a:endParaRPr lang="en-US" dirty="0"/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460058" y="1447800"/>
            <a:ext cx="8221980" cy="312801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792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 a structural model, assets generate cash used to pay (continuous) coupon on debt, and residual is paid as dividends to equity.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3048000"/>
            <a:ext cx="8534400" cy="16764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Dividends:  Infinite Horizon Example</a:t>
            </a:r>
            <a:endParaRPr lang="en-US" dirty="0"/>
          </a:p>
        </p:txBody>
      </p:sp>
      <p:pic>
        <p:nvPicPr>
          <p:cNvPr id="11" name="Picture 1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104138" y="1447800"/>
            <a:ext cx="6935724" cy="4823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 a compound Poisson process (right-continuous), independent of underlying Brownian motion</a:t>
            </a:r>
          </a:p>
          <a:p>
            <a:r>
              <a:rPr lang="en-US" dirty="0" smtClean="0"/>
              <a:t>Price processes adapted to the history generated jointly</a:t>
            </a:r>
          </a:p>
          <a:p>
            <a:r>
              <a:rPr lang="en-US" dirty="0" smtClean="0"/>
              <a:t>Martingales no longer need to be continuous, but</a:t>
            </a:r>
          </a:p>
          <a:p>
            <a:r>
              <a:rPr lang="en-US" dirty="0" smtClean="0"/>
              <a:t>Representation theorem (as in </a:t>
            </a:r>
            <a:r>
              <a:rPr lang="en-US" dirty="0" err="1" smtClean="0"/>
              <a:t>Jacod</a:t>
            </a:r>
            <a:r>
              <a:rPr lang="en-US" dirty="0" smtClean="0"/>
              <a:t> and </a:t>
            </a:r>
            <a:r>
              <a:rPr lang="en-US" dirty="0" err="1" smtClean="0"/>
              <a:t>Shiryaev</a:t>
            </a:r>
            <a:r>
              <a:rPr lang="en-US" dirty="0" smtClean="0"/>
              <a:t> 2003) implies that jumps can occur only at points of the Poisson process</a:t>
            </a:r>
          </a:p>
          <a:p>
            <a:endParaRPr lang="en-US" dirty="0" smtClean="0"/>
          </a:p>
          <a:p>
            <a:r>
              <a:rPr lang="en-US" dirty="0" smtClean="0"/>
              <a:t>A jump can cause conversion, but conversion can’t cause a jump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Regulatory Versus Market Signals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485" y="1195895"/>
            <a:ext cx="8241031" cy="512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Jumps: Existence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simplicity, omit dividends</a:t>
            </a:r>
          </a:p>
          <a:p>
            <a:r>
              <a:rPr lang="en-US" dirty="0" smtClean="0"/>
              <a:t>Recall construction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30000" dirty="0" smtClean="0"/>
              <a:t>*</a:t>
            </a:r>
            <a:r>
              <a:rPr lang="en-US" dirty="0" smtClean="0"/>
              <a:t> (doesn’t use continuity)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738115" y="6248400"/>
            <a:ext cx="3594181" cy="0"/>
          </a:xfrm>
          <a:prstGeom prst="line">
            <a:avLst/>
          </a:prstGeom>
          <a:ln w="127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32020" y="3810000"/>
            <a:ext cx="0" cy="2428038"/>
          </a:xfrm>
          <a:prstGeom prst="line">
            <a:avLst/>
          </a:prstGeom>
          <a:ln w="127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32020" y="5334000"/>
            <a:ext cx="359418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8389620" y="3962400"/>
            <a:ext cx="297180" cy="211455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408170" y="4968240"/>
            <a:ext cx="247650" cy="21336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8313420" y="3810000"/>
            <a:ext cx="0" cy="2428038"/>
          </a:xfrm>
          <a:prstGeom prst="line">
            <a:avLst/>
          </a:prstGeom>
          <a:ln w="127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408170" y="5257800"/>
            <a:ext cx="154305" cy="173355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4732020" y="4000500"/>
            <a:ext cx="1197864" cy="571500"/>
          </a:xfrm>
          <a:custGeom>
            <a:avLst/>
            <a:gdLst>
              <a:gd name="connsiteX0" fmla="*/ 481012 w 481012"/>
              <a:gd name="connsiteY0" fmla="*/ 571500 h 571500"/>
              <a:gd name="connsiteX1" fmla="*/ 471487 w 481012"/>
              <a:gd name="connsiteY1" fmla="*/ 528637 h 571500"/>
              <a:gd name="connsiteX2" fmla="*/ 461962 w 481012"/>
              <a:gd name="connsiteY2" fmla="*/ 514350 h 571500"/>
              <a:gd name="connsiteX3" fmla="*/ 447675 w 481012"/>
              <a:gd name="connsiteY3" fmla="*/ 466725 h 571500"/>
              <a:gd name="connsiteX4" fmla="*/ 442912 w 481012"/>
              <a:gd name="connsiteY4" fmla="*/ 447675 h 571500"/>
              <a:gd name="connsiteX5" fmla="*/ 419100 w 481012"/>
              <a:gd name="connsiteY5" fmla="*/ 423862 h 571500"/>
              <a:gd name="connsiteX6" fmla="*/ 404812 w 481012"/>
              <a:gd name="connsiteY6" fmla="*/ 419100 h 571500"/>
              <a:gd name="connsiteX7" fmla="*/ 385762 w 481012"/>
              <a:gd name="connsiteY7" fmla="*/ 404812 h 571500"/>
              <a:gd name="connsiteX8" fmla="*/ 366712 w 481012"/>
              <a:gd name="connsiteY8" fmla="*/ 395287 h 571500"/>
              <a:gd name="connsiteX9" fmla="*/ 352425 w 481012"/>
              <a:gd name="connsiteY9" fmla="*/ 385762 h 571500"/>
              <a:gd name="connsiteX10" fmla="*/ 333375 w 481012"/>
              <a:gd name="connsiteY10" fmla="*/ 357187 h 571500"/>
              <a:gd name="connsiteX11" fmla="*/ 323850 w 481012"/>
              <a:gd name="connsiteY11" fmla="*/ 342900 h 571500"/>
              <a:gd name="connsiteX12" fmla="*/ 319087 w 481012"/>
              <a:gd name="connsiteY12" fmla="*/ 319087 h 571500"/>
              <a:gd name="connsiteX13" fmla="*/ 314325 w 481012"/>
              <a:gd name="connsiteY13" fmla="*/ 304800 h 571500"/>
              <a:gd name="connsiteX14" fmla="*/ 309562 w 481012"/>
              <a:gd name="connsiteY14" fmla="*/ 285750 h 571500"/>
              <a:gd name="connsiteX15" fmla="*/ 304800 w 481012"/>
              <a:gd name="connsiteY15" fmla="*/ 271462 h 571500"/>
              <a:gd name="connsiteX16" fmla="*/ 290512 w 481012"/>
              <a:gd name="connsiteY16" fmla="*/ 261937 h 571500"/>
              <a:gd name="connsiteX17" fmla="*/ 280987 w 481012"/>
              <a:gd name="connsiteY17" fmla="*/ 247650 h 571500"/>
              <a:gd name="connsiteX18" fmla="*/ 276225 w 481012"/>
              <a:gd name="connsiteY18" fmla="*/ 228600 h 571500"/>
              <a:gd name="connsiteX19" fmla="*/ 247650 w 481012"/>
              <a:gd name="connsiteY19" fmla="*/ 223837 h 571500"/>
              <a:gd name="connsiteX20" fmla="*/ 233362 w 481012"/>
              <a:gd name="connsiteY20" fmla="*/ 214312 h 571500"/>
              <a:gd name="connsiteX21" fmla="*/ 190500 w 481012"/>
              <a:gd name="connsiteY21" fmla="*/ 190500 h 571500"/>
              <a:gd name="connsiteX22" fmla="*/ 152400 w 481012"/>
              <a:gd name="connsiteY22" fmla="*/ 161925 h 571500"/>
              <a:gd name="connsiteX23" fmla="*/ 138112 w 481012"/>
              <a:gd name="connsiteY23" fmla="*/ 147637 h 571500"/>
              <a:gd name="connsiteX24" fmla="*/ 104775 w 481012"/>
              <a:gd name="connsiteY24" fmla="*/ 133350 h 571500"/>
              <a:gd name="connsiteX25" fmla="*/ 90487 w 481012"/>
              <a:gd name="connsiteY25" fmla="*/ 100012 h 571500"/>
              <a:gd name="connsiteX26" fmla="*/ 85725 w 481012"/>
              <a:gd name="connsiteY26" fmla="*/ 66675 h 571500"/>
              <a:gd name="connsiteX27" fmla="*/ 71437 w 481012"/>
              <a:gd name="connsiteY27" fmla="*/ 61912 h 571500"/>
              <a:gd name="connsiteX28" fmla="*/ 61912 w 481012"/>
              <a:gd name="connsiteY28" fmla="*/ 47625 h 571500"/>
              <a:gd name="connsiteX29" fmla="*/ 33337 w 481012"/>
              <a:gd name="connsiteY29" fmla="*/ 28575 h 571500"/>
              <a:gd name="connsiteX30" fmla="*/ 14287 w 481012"/>
              <a:gd name="connsiteY30" fmla="*/ 9525 h 571500"/>
              <a:gd name="connsiteX31" fmla="*/ 0 w 481012"/>
              <a:gd name="connsiteY31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81012" h="571500">
                <a:moveTo>
                  <a:pt x="481012" y="571500"/>
                </a:moveTo>
                <a:cubicBezTo>
                  <a:pt x="479182" y="560521"/>
                  <a:pt x="477350" y="540363"/>
                  <a:pt x="471487" y="528637"/>
                </a:cubicBezTo>
                <a:cubicBezTo>
                  <a:pt x="468927" y="523518"/>
                  <a:pt x="465137" y="519112"/>
                  <a:pt x="461962" y="514350"/>
                </a:cubicBezTo>
                <a:cubicBezTo>
                  <a:pt x="450876" y="436736"/>
                  <a:pt x="466239" y="510039"/>
                  <a:pt x="447675" y="466725"/>
                </a:cubicBezTo>
                <a:cubicBezTo>
                  <a:pt x="445097" y="460709"/>
                  <a:pt x="445490" y="453691"/>
                  <a:pt x="442912" y="447675"/>
                </a:cubicBezTo>
                <a:cubicBezTo>
                  <a:pt x="437717" y="435552"/>
                  <a:pt x="430646" y="429635"/>
                  <a:pt x="419100" y="423862"/>
                </a:cubicBezTo>
                <a:cubicBezTo>
                  <a:pt x="414610" y="421617"/>
                  <a:pt x="409575" y="420687"/>
                  <a:pt x="404812" y="419100"/>
                </a:cubicBezTo>
                <a:cubicBezTo>
                  <a:pt x="398462" y="414337"/>
                  <a:pt x="392493" y="409019"/>
                  <a:pt x="385762" y="404812"/>
                </a:cubicBezTo>
                <a:cubicBezTo>
                  <a:pt x="379742" y="401049"/>
                  <a:pt x="372876" y="398809"/>
                  <a:pt x="366712" y="395287"/>
                </a:cubicBezTo>
                <a:cubicBezTo>
                  <a:pt x="361742" y="392447"/>
                  <a:pt x="357187" y="388937"/>
                  <a:pt x="352425" y="385762"/>
                </a:cubicBezTo>
                <a:lnTo>
                  <a:pt x="333375" y="357187"/>
                </a:lnTo>
                <a:lnTo>
                  <a:pt x="323850" y="342900"/>
                </a:lnTo>
                <a:cubicBezTo>
                  <a:pt x="322262" y="334962"/>
                  <a:pt x="321050" y="326940"/>
                  <a:pt x="319087" y="319087"/>
                </a:cubicBezTo>
                <a:cubicBezTo>
                  <a:pt x="317869" y="314217"/>
                  <a:pt x="315704" y="309627"/>
                  <a:pt x="314325" y="304800"/>
                </a:cubicBezTo>
                <a:cubicBezTo>
                  <a:pt x="312527" y="298506"/>
                  <a:pt x="311360" y="292044"/>
                  <a:pt x="309562" y="285750"/>
                </a:cubicBezTo>
                <a:cubicBezTo>
                  <a:pt x="308183" y="280923"/>
                  <a:pt x="307936" y="275382"/>
                  <a:pt x="304800" y="271462"/>
                </a:cubicBezTo>
                <a:cubicBezTo>
                  <a:pt x="301224" y="266992"/>
                  <a:pt x="295275" y="265112"/>
                  <a:pt x="290512" y="261937"/>
                </a:cubicBezTo>
                <a:cubicBezTo>
                  <a:pt x="287337" y="257175"/>
                  <a:pt x="283242" y="252911"/>
                  <a:pt x="280987" y="247650"/>
                </a:cubicBezTo>
                <a:cubicBezTo>
                  <a:pt x="278409" y="241634"/>
                  <a:pt x="281551" y="232405"/>
                  <a:pt x="276225" y="228600"/>
                </a:cubicBezTo>
                <a:cubicBezTo>
                  <a:pt x="268367" y="222987"/>
                  <a:pt x="257175" y="225425"/>
                  <a:pt x="247650" y="223837"/>
                </a:cubicBezTo>
                <a:cubicBezTo>
                  <a:pt x="242887" y="220662"/>
                  <a:pt x="238332" y="217152"/>
                  <a:pt x="233362" y="214312"/>
                </a:cubicBezTo>
                <a:cubicBezTo>
                  <a:pt x="207399" y="199476"/>
                  <a:pt x="218619" y="209967"/>
                  <a:pt x="190500" y="190500"/>
                </a:cubicBezTo>
                <a:cubicBezTo>
                  <a:pt x="177448" y="181464"/>
                  <a:pt x="163625" y="173150"/>
                  <a:pt x="152400" y="161925"/>
                </a:cubicBezTo>
                <a:cubicBezTo>
                  <a:pt x="147637" y="157162"/>
                  <a:pt x="143593" y="151552"/>
                  <a:pt x="138112" y="147637"/>
                </a:cubicBezTo>
                <a:cubicBezTo>
                  <a:pt x="127813" y="140280"/>
                  <a:pt x="116435" y="137236"/>
                  <a:pt x="104775" y="133350"/>
                </a:cubicBezTo>
                <a:cubicBezTo>
                  <a:pt x="99613" y="123025"/>
                  <a:pt x="92823" y="111690"/>
                  <a:pt x="90487" y="100012"/>
                </a:cubicBezTo>
                <a:cubicBezTo>
                  <a:pt x="88286" y="89005"/>
                  <a:pt x="90745" y="76715"/>
                  <a:pt x="85725" y="66675"/>
                </a:cubicBezTo>
                <a:cubicBezTo>
                  <a:pt x="83480" y="62185"/>
                  <a:pt x="76200" y="63500"/>
                  <a:pt x="71437" y="61912"/>
                </a:cubicBezTo>
                <a:cubicBezTo>
                  <a:pt x="68262" y="57150"/>
                  <a:pt x="66674" y="50800"/>
                  <a:pt x="61912" y="47625"/>
                </a:cubicBezTo>
                <a:cubicBezTo>
                  <a:pt x="25008" y="23022"/>
                  <a:pt x="57250" y="64443"/>
                  <a:pt x="33337" y="28575"/>
                </a:cubicBezTo>
                <a:cubicBezTo>
                  <a:pt x="25718" y="5714"/>
                  <a:pt x="34608" y="19685"/>
                  <a:pt x="14287" y="9525"/>
                </a:cubicBezTo>
                <a:cubicBezTo>
                  <a:pt x="9168" y="6965"/>
                  <a:pt x="0" y="0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prstDash val="sysDas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4427220" y="3810000"/>
            <a:ext cx="243840" cy="251460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>
          <a:xfrm rot="15531006">
            <a:off x="4732020" y="4577474"/>
            <a:ext cx="481012" cy="571500"/>
          </a:xfrm>
          <a:custGeom>
            <a:avLst/>
            <a:gdLst>
              <a:gd name="connsiteX0" fmla="*/ 481012 w 481012"/>
              <a:gd name="connsiteY0" fmla="*/ 571500 h 571500"/>
              <a:gd name="connsiteX1" fmla="*/ 471487 w 481012"/>
              <a:gd name="connsiteY1" fmla="*/ 528637 h 571500"/>
              <a:gd name="connsiteX2" fmla="*/ 461962 w 481012"/>
              <a:gd name="connsiteY2" fmla="*/ 514350 h 571500"/>
              <a:gd name="connsiteX3" fmla="*/ 447675 w 481012"/>
              <a:gd name="connsiteY3" fmla="*/ 466725 h 571500"/>
              <a:gd name="connsiteX4" fmla="*/ 442912 w 481012"/>
              <a:gd name="connsiteY4" fmla="*/ 447675 h 571500"/>
              <a:gd name="connsiteX5" fmla="*/ 419100 w 481012"/>
              <a:gd name="connsiteY5" fmla="*/ 423862 h 571500"/>
              <a:gd name="connsiteX6" fmla="*/ 404812 w 481012"/>
              <a:gd name="connsiteY6" fmla="*/ 419100 h 571500"/>
              <a:gd name="connsiteX7" fmla="*/ 385762 w 481012"/>
              <a:gd name="connsiteY7" fmla="*/ 404812 h 571500"/>
              <a:gd name="connsiteX8" fmla="*/ 366712 w 481012"/>
              <a:gd name="connsiteY8" fmla="*/ 395287 h 571500"/>
              <a:gd name="connsiteX9" fmla="*/ 352425 w 481012"/>
              <a:gd name="connsiteY9" fmla="*/ 385762 h 571500"/>
              <a:gd name="connsiteX10" fmla="*/ 333375 w 481012"/>
              <a:gd name="connsiteY10" fmla="*/ 357187 h 571500"/>
              <a:gd name="connsiteX11" fmla="*/ 323850 w 481012"/>
              <a:gd name="connsiteY11" fmla="*/ 342900 h 571500"/>
              <a:gd name="connsiteX12" fmla="*/ 319087 w 481012"/>
              <a:gd name="connsiteY12" fmla="*/ 319087 h 571500"/>
              <a:gd name="connsiteX13" fmla="*/ 314325 w 481012"/>
              <a:gd name="connsiteY13" fmla="*/ 304800 h 571500"/>
              <a:gd name="connsiteX14" fmla="*/ 309562 w 481012"/>
              <a:gd name="connsiteY14" fmla="*/ 285750 h 571500"/>
              <a:gd name="connsiteX15" fmla="*/ 304800 w 481012"/>
              <a:gd name="connsiteY15" fmla="*/ 271462 h 571500"/>
              <a:gd name="connsiteX16" fmla="*/ 290512 w 481012"/>
              <a:gd name="connsiteY16" fmla="*/ 261937 h 571500"/>
              <a:gd name="connsiteX17" fmla="*/ 280987 w 481012"/>
              <a:gd name="connsiteY17" fmla="*/ 247650 h 571500"/>
              <a:gd name="connsiteX18" fmla="*/ 276225 w 481012"/>
              <a:gd name="connsiteY18" fmla="*/ 228600 h 571500"/>
              <a:gd name="connsiteX19" fmla="*/ 247650 w 481012"/>
              <a:gd name="connsiteY19" fmla="*/ 223837 h 571500"/>
              <a:gd name="connsiteX20" fmla="*/ 233362 w 481012"/>
              <a:gd name="connsiteY20" fmla="*/ 214312 h 571500"/>
              <a:gd name="connsiteX21" fmla="*/ 190500 w 481012"/>
              <a:gd name="connsiteY21" fmla="*/ 190500 h 571500"/>
              <a:gd name="connsiteX22" fmla="*/ 152400 w 481012"/>
              <a:gd name="connsiteY22" fmla="*/ 161925 h 571500"/>
              <a:gd name="connsiteX23" fmla="*/ 138112 w 481012"/>
              <a:gd name="connsiteY23" fmla="*/ 147637 h 571500"/>
              <a:gd name="connsiteX24" fmla="*/ 104775 w 481012"/>
              <a:gd name="connsiteY24" fmla="*/ 133350 h 571500"/>
              <a:gd name="connsiteX25" fmla="*/ 90487 w 481012"/>
              <a:gd name="connsiteY25" fmla="*/ 100012 h 571500"/>
              <a:gd name="connsiteX26" fmla="*/ 85725 w 481012"/>
              <a:gd name="connsiteY26" fmla="*/ 66675 h 571500"/>
              <a:gd name="connsiteX27" fmla="*/ 71437 w 481012"/>
              <a:gd name="connsiteY27" fmla="*/ 61912 h 571500"/>
              <a:gd name="connsiteX28" fmla="*/ 61912 w 481012"/>
              <a:gd name="connsiteY28" fmla="*/ 47625 h 571500"/>
              <a:gd name="connsiteX29" fmla="*/ 33337 w 481012"/>
              <a:gd name="connsiteY29" fmla="*/ 28575 h 571500"/>
              <a:gd name="connsiteX30" fmla="*/ 14287 w 481012"/>
              <a:gd name="connsiteY30" fmla="*/ 9525 h 571500"/>
              <a:gd name="connsiteX31" fmla="*/ 0 w 481012"/>
              <a:gd name="connsiteY31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81012" h="571500">
                <a:moveTo>
                  <a:pt x="481012" y="571500"/>
                </a:moveTo>
                <a:cubicBezTo>
                  <a:pt x="479182" y="560521"/>
                  <a:pt x="477350" y="540363"/>
                  <a:pt x="471487" y="528637"/>
                </a:cubicBezTo>
                <a:cubicBezTo>
                  <a:pt x="468927" y="523518"/>
                  <a:pt x="465137" y="519112"/>
                  <a:pt x="461962" y="514350"/>
                </a:cubicBezTo>
                <a:cubicBezTo>
                  <a:pt x="450876" y="436736"/>
                  <a:pt x="466239" y="510039"/>
                  <a:pt x="447675" y="466725"/>
                </a:cubicBezTo>
                <a:cubicBezTo>
                  <a:pt x="445097" y="460709"/>
                  <a:pt x="445490" y="453691"/>
                  <a:pt x="442912" y="447675"/>
                </a:cubicBezTo>
                <a:cubicBezTo>
                  <a:pt x="437717" y="435552"/>
                  <a:pt x="430646" y="429635"/>
                  <a:pt x="419100" y="423862"/>
                </a:cubicBezTo>
                <a:cubicBezTo>
                  <a:pt x="414610" y="421617"/>
                  <a:pt x="409575" y="420687"/>
                  <a:pt x="404812" y="419100"/>
                </a:cubicBezTo>
                <a:cubicBezTo>
                  <a:pt x="398462" y="414337"/>
                  <a:pt x="392493" y="409019"/>
                  <a:pt x="385762" y="404812"/>
                </a:cubicBezTo>
                <a:cubicBezTo>
                  <a:pt x="379742" y="401049"/>
                  <a:pt x="372876" y="398809"/>
                  <a:pt x="366712" y="395287"/>
                </a:cubicBezTo>
                <a:cubicBezTo>
                  <a:pt x="361742" y="392447"/>
                  <a:pt x="357187" y="388937"/>
                  <a:pt x="352425" y="385762"/>
                </a:cubicBezTo>
                <a:lnTo>
                  <a:pt x="333375" y="357187"/>
                </a:lnTo>
                <a:lnTo>
                  <a:pt x="323850" y="342900"/>
                </a:lnTo>
                <a:cubicBezTo>
                  <a:pt x="322262" y="334962"/>
                  <a:pt x="321050" y="326940"/>
                  <a:pt x="319087" y="319087"/>
                </a:cubicBezTo>
                <a:cubicBezTo>
                  <a:pt x="317869" y="314217"/>
                  <a:pt x="315704" y="309627"/>
                  <a:pt x="314325" y="304800"/>
                </a:cubicBezTo>
                <a:cubicBezTo>
                  <a:pt x="312527" y="298506"/>
                  <a:pt x="311360" y="292044"/>
                  <a:pt x="309562" y="285750"/>
                </a:cubicBezTo>
                <a:cubicBezTo>
                  <a:pt x="308183" y="280923"/>
                  <a:pt x="307936" y="275382"/>
                  <a:pt x="304800" y="271462"/>
                </a:cubicBezTo>
                <a:cubicBezTo>
                  <a:pt x="301224" y="266992"/>
                  <a:pt x="295275" y="265112"/>
                  <a:pt x="290512" y="261937"/>
                </a:cubicBezTo>
                <a:cubicBezTo>
                  <a:pt x="287337" y="257175"/>
                  <a:pt x="283242" y="252911"/>
                  <a:pt x="280987" y="247650"/>
                </a:cubicBezTo>
                <a:cubicBezTo>
                  <a:pt x="278409" y="241634"/>
                  <a:pt x="281551" y="232405"/>
                  <a:pt x="276225" y="228600"/>
                </a:cubicBezTo>
                <a:cubicBezTo>
                  <a:pt x="268367" y="222987"/>
                  <a:pt x="257175" y="225425"/>
                  <a:pt x="247650" y="223837"/>
                </a:cubicBezTo>
                <a:cubicBezTo>
                  <a:pt x="242887" y="220662"/>
                  <a:pt x="238332" y="217152"/>
                  <a:pt x="233362" y="214312"/>
                </a:cubicBezTo>
                <a:cubicBezTo>
                  <a:pt x="207399" y="199476"/>
                  <a:pt x="218619" y="209967"/>
                  <a:pt x="190500" y="190500"/>
                </a:cubicBezTo>
                <a:cubicBezTo>
                  <a:pt x="177448" y="181464"/>
                  <a:pt x="163625" y="173150"/>
                  <a:pt x="152400" y="161925"/>
                </a:cubicBezTo>
                <a:cubicBezTo>
                  <a:pt x="147637" y="157162"/>
                  <a:pt x="143593" y="151552"/>
                  <a:pt x="138112" y="147637"/>
                </a:cubicBezTo>
                <a:cubicBezTo>
                  <a:pt x="127813" y="140280"/>
                  <a:pt x="116435" y="137236"/>
                  <a:pt x="104775" y="133350"/>
                </a:cubicBezTo>
                <a:cubicBezTo>
                  <a:pt x="99613" y="123025"/>
                  <a:pt x="92823" y="111690"/>
                  <a:pt x="90487" y="100012"/>
                </a:cubicBezTo>
                <a:cubicBezTo>
                  <a:pt x="88286" y="89005"/>
                  <a:pt x="90745" y="76715"/>
                  <a:pt x="85725" y="66675"/>
                </a:cubicBezTo>
                <a:cubicBezTo>
                  <a:pt x="83480" y="62185"/>
                  <a:pt x="76200" y="63500"/>
                  <a:pt x="71437" y="61912"/>
                </a:cubicBezTo>
                <a:cubicBezTo>
                  <a:pt x="68262" y="57150"/>
                  <a:pt x="66674" y="50800"/>
                  <a:pt x="61912" y="47625"/>
                </a:cubicBezTo>
                <a:cubicBezTo>
                  <a:pt x="25008" y="23022"/>
                  <a:pt x="57250" y="64443"/>
                  <a:pt x="33337" y="28575"/>
                </a:cubicBezTo>
                <a:cubicBezTo>
                  <a:pt x="25718" y="5714"/>
                  <a:pt x="34608" y="19685"/>
                  <a:pt x="14287" y="9525"/>
                </a:cubicBezTo>
                <a:cubicBezTo>
                  <a:pt x="9168" y="6965"/>
                  <a:pt x="0" y="0"/>
                  <a:pt x="0" y="0"/>
                </a:cubicBezTo>
              </a:path>
            </a:pathLst>
          </a:custGeom>
          <a:ln w="12700">
            <a:solidFill>
              <a:srgbClr val="0000CC"/>
            </a:solidFill>
            <a:prstDash val="soli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5198364" y="4572000"/>
            <a:ext cx="0" cy="457200"/>
          </a:xfrm>
          <a:prstGeom prst="line">
            <a:avLst/>
          </a:prstGeom>
          <a:ln w="12700">
            <a:solidFill>
              <a:srgbClr val="0000CC"/>
            </a:solidFill>
            <a:prstDash val="sysDot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 rot="17830993">
            <a:off x="5326380" y="4672584"/>
            <a:ext cx="481012" cy="571500"/>
          </a:xfrm>
          <a:custGeom>
            <a:avLst/>
            <a:gdLst>
              <a:gd name="connsiteX0" fmla="*/ 481012 w 481012"/>
              <a:gd name="connsiteY0" fmla="*/ 571500 h 571500"/>
              <a:gd name="connsiteX1" fmla="*/ 471487 w 481012"/>
              <a:gd name="connsiteY1" fmla="*/ 528637 h 571500"/>
              <a:gd name="connsiteX2" fmla="*/ 461962 w 481012"/>
              <a:gd name="connsiteY2" fmla="*/ 514350 h 571500"/>
              <a:gd name="connsiteX3" fmla="*/ 447675 w 481012"/>
              <a:gd name="connsiteY3" fmla="*/ 466725 h 571500"/>
              <a:gd name="connsiteX4" fmla="*/ 442912 w 481012"/>
              <a:gd name="connsiteY4" fmla="*/ 447675 h 571500"/>
              <a:gd name="connsiteX5" fmla="*/ 419100 w 481012"/>
              <a:gd name="connsiteY5" fmla="*/ 423862 h 571500"/>
              <a:gd name="connsiteX6" fmla="*/ 404812 w 481012"/>
              <a:gd name="connsiteY6" fmla="*/ 419100 h 571500"/>
              <a:gd name="connsiteX7" fmla="*/ 385762 w 481012"/>
              <a:gd name="connsiteY7" fmla="*/ 404812 h 571500"/>
              <a:gd name="connsiteX8" fmla="*/ 366712 w 481012"/>
              <a:gd name="connsiteY8" fmla="*/ 395287 h 571500"/>
              <a:gd name="connsiteX9" fmla="*/ 352425 w 481012"/>
              <a:gd name="connsiteY9" fmla="*/ 385762 h 571500"/>
              <a:gd name="connsiteX10" fmla="*/ 333375 w 481012"/>
              <a:gd name="connsiteY10" fmla="*/ 357187 h 571500"/>
              <a:gd name="connsiteX11" fmla="*/ 323850 w 481012"/>
              <a:gd name="connsiteY11" fmla="*/ 342900 h 571500"/>
              <a:gd name="connsiteX12" fmla="*/ 319087 w 481012"/>
              <a:gd name="connsiteY12" fmla="*/ 319087 h 571500"/>
              <a:gd name="connsiteX13" fmla="*/ 314325 w 481012"/>
              <a:gd name="connsiteY13" fmla="*/ 304800 h 571500"/>
              <a:gd name="connsiteX14" fmla="*/ 309562 w 481012"/>
              <a:gd name="connsiteY14" fmla="*/ 285750 h 571500"/>
              <a:gd name="connsiteX15" fmla="*/ 304800 w 481012"/>
              <a:gd name="connsiteY15" fmla="*/ 271462 h 571500"/>
              <a:gd name="connsiteX16" fmla="*/ 290512 w 481012"/>
              <a:gd name="connsiteY16" fmla="*/ 261937 h 571500"/>
              <a:gd name="connsiteX17" fmla="*/ 280987 w 481012"/>
              <a:gd name="connsiteY17" fmla="*/ 247650 h 571500"/>
              <a:gd name="connsiteX18" fmla="*/ 276225 w 481012"/>
              <a:gd name="connsiteY18" fmla="*/ 228600 h 571500"/>
              <a:gd name="connsiteX19" fmla="*/ 247650 w 481012"/>
              <a:gd name="connsiteY19" fmla="*/ 223837 h 571500"/>
              <a:gd name="connsiteX20" fmla="*/ 233362 w 481012"/>
              <a:gd name="connsiteY20" fmla="*/ 214312 h 571500"/>
              <a:gd name="connsiteX21" fmla="*/ 190500 w 481012"/>
              <a:gd name="connsiteY21" fmla="*/ 190500 h 571500"/>
              <a:gd name="connsiteX22" fmla="*/ 152400 w 481012"/>
              <a:gd name="connsiteY22" fmla="*/ 161925 h 571500"/>
              <a:gd name="connsiteX23" fmla="*/ 138112 w 481012"/>
              <a:gd name="connsiteY23" fmla="*/ 147637 h 571500"/>
              <a:gd name="connsiteX24" fmla="*/ 104775 w 481012"/>
              <a:gd name="connsiteY24" fmla="*/ 133350 h 571500"/>
              <a:gd name="connsiteX25" fmla="*/ 90487 w 481012"/>
              <a:gd name="connsiteY25" fmla="*/ 100012 h 571500"/>
              <a:gd name="connsiteX26" fmla="*/ 85725 w 481012"/>
              <a:gd name="connsiteY26" fmla="*/ 66675 h 571500"/>
              <a:gd name="connsiteX27" fmla="*/ 71437 w 481012"/>
              <a:gd name="connsiteY27" fmla="*/ 61912 h 571500"/>
              <a:gd name="connsiteX28" fmla="*/ 61912 w 481012"/>
              <a:gd name="connsiteY28" fmla="*/ 47625 h 571500"/>
              <a:gd name="connsiteX29" fmla="*/ 33337 w 481012"/>
              <a:gd name="connsiteY29" fmla="*/ 28575 h 571500"/>
              <a:gd name="connsiteX30" fmla="*/ 14287 w 481012"/>
              <a:gd name="connsiteY30" fmla="*/ 9525 h 571500"/>
              <a:gd name="connsiteX31" fmla="*/ 0 w 481012"/>
              <a:gd name="connsiteY31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81012" h="571500">
                <a:moveTo>
                  <a:pt x="481012" y="571500"/>
                </a:moveTo>
                <a:cubicBezTo>
                  <a:pt x="479182" y="560521"/>
                  <a:pt x="477350" y="540363"/>
                  <a:pt x="471487" y="528637"/>
                </a:cubicBezTo>
                <a:cubicBezTo>
                  <a:pt x="468927" y="523518"/>
                  <a:pt x="465137" y="519112"/>
                  <a:pt x="461962" y="514350"/>
                </a:cubicBezTo>
                <a:cubicBezTo>
                  <a:pt x="450876" y="436736"/>
                  <a:pt x="466239" y="510039"/>
                  <a:pt x="447675" y="466725"/>
                </a:cubicBezTo>
                <a:cubicBezTo>
                  <a:pt x="445097" y="460709"/>
                  <a:pt x="445490" y="453691"/>
                  <a:pt x="442912" y="447675"/>
                </a:cubicBezTo>
                <a:cubicBezTo>
                  <a:pt x="437717" y="435552"/>
                  <a:pt x="430646" y="429635"/>
                  <a:pt x="419100" y="423862"/>
                </a:cubicBezTo>
                <a:cubicBezTo>
                  <a:pt x="414610" y="421617"/>
                  <a:pt x="409575" y="420687"/>
                  <a:pt x="404812" y="419100"/>
                </a:cubicBezTo>
                <a:cubicBezTo>
                  <a:pt x="398462" y="414337"/>
                  <a:pt x="392493" y="409019"/>
                  <a:pt x="385762" y="404812"/>
                </a:cubicBezTo>
                <a:cubicBezTo>
                  <a:pt x="379742" y="401049"/>
                  <a:pt x="372876" y="398809"/>
                  <a:pt x="366712" y="395287"/>
                </a:cubicBezTo>
                <a:cubicBezTo>
                  <a:pt x="361742" y="392447"/>
                  <a:pt x="357187" y="388937"/>
                  <a:pt x="352425" y="385762"/>
                </a:cubicBezTo>
                <a:lnTo>
                  <a:pt x="333375" y="357187"/>
                </a:lnTo>
                <a:lnTo>
                  <a:pt x="323850" y="342900"/>
                </a:lnTo>
                <a:cubicBezTo>
                  <a:pt x="322262" y="334962"/>
                  <a:pt x="321050" y="326940"/>
                  <a:pt x="319087" y="319087"/>
                </a:cubicBezTo>
                <a:cubicBezTo>
                  <a:pt x="317869" y="314217"/>
                  <a:pt x="315704" y="309627"/>
                  <a:pt x="314325" y="304800"/>
                </a:cubicBezTo>
                <a:cubicBezTo>
                  <a:pt x="312527" y="298506"/>
                  <a:pt x="311360" y="292044"/>
                  <a:pt x="309562" y="285750"/>
                </a:cubicBezTo>
                <a:cubicBezTo>
                  <a:pt x="308183" y="280923"/>
                  <a:pt x="307936" y="275382"/>
                  <a:pt x="304800" y="271462"/>
                </a:cubicBezTo>
                <a:cubicBezTo>
                  <a:pt x="301224" y="266992"/>
                  <a:pt x="295275" y="265112"/>
                  <a:pt x="290512" y="261937"/>
                </a:cubicBezTo>
                <a:cubicBezTo>
                  <a:pt x="287337" y="257175"/>
                  <a:pt x="283242" y="252911"/>
                  <a:pt x="280987" y="247650"/>
                </a:cubicBezTo>
                <a:cubicBezTo>
                  <a:pt x="278409" y="241634"/>
                  <a:pt x="281551" y="232405"/>
                  <a:pt x="276225" y="228600"/>
                </a:cubicBezTo>
                <a:cubicBezTo>
                  <a:pt x="268367" y="222987"/>
                  <a:pt x="257175" y="225425"/>
                  <a:pt x="247650" y="223837"/>
                </a:cubicBezTo>
                <a:cubicBezTo>
                  <a:pt x="242887" y="220662"/>
                  <a:pt x="238332" y="217152"/>
                  <a:pt x="233362" y="214312"/>
                </a:cubicBezTo>
                <a:cubicBezTo>
                  <a:pt x="207399" y="199476"/>
                  <a:pt x="218619" y="209967"/>
                  <a:pt x="190500" y="190500"/>
                </a:cubicBezTo>
                <a:cubicBezTo>
                  <a:pt x="177448" y="181464"/>
                  <a:pt x="163625" y="173150"/>
                  <a:pt x="152400" y="161925"/>
                </a:cubicBezTo>
                <a:cubicBezTo>
                  <a:pt x="147637" y="157162"/>
                  <a:pt x="143593" y="151552"/>
                  <a:pt x="138112" y="147637"/>
                </a:cubicBezTo>
                <a:cubicBezTo>
                  <a:pt x="127813" y="140280"/>
                  <a:pt x="116435" y="137236"/>
                  <a:pt x="104775" y="133350"/>
                </a:cubicBezTo>
                <a:cubicBezTo>
                  <a:pt x="99613" y="123025"/>
                  <a:pt x="92823" y="111690"/>
                  <a:pt x="90487" y="100012"/>
                </a:cubicBezTo>
                <a:cubicBezTo>
                  <a:pt x="88286" y="89005"/>
                  <a:pt x="90745" y="76715"/>
                  <a:pt x="85725" y="66675"/>
                </a:cubicBezTo>
                <a:cubicBezTo>
                  <a:pt x="83480" y="62185"/>
                  <a:pt x="76200" y="63500"/>
                  <a:pt x="71437" y="61912"/>
                </a:cubicBezTo>
                <a:cubicBezTo>
                  <a:pt x="68262" y="57150"/>
                  <a:pt x="66674" y="50800"/>
                  <a:pt x="61912" y="47625"/>
                </a:cubicBezTo>
                <a:cubicBezTo>
                  <a:pt x="25008" y="23022"/>
                  <a:pt x="57250" y="64443"/>
                  <a:pt x="33337" y="28575"/>
                </a:cubicBezTo>
                <a:cubicBezTo>
                  <a:pt x="25718" y="5714"/>
                  <a:pt x="34608" y="19685"/>
                  <a:pt x="14287" y="9525"/>
                </a:cubicBezTo>
                <a:cubicBezTo>
                  <a:pt x="9168" y="6965"/>
                  <a:pt x="0" y="0"/>
                  <a:pt x="0" y="0"/>
                </a:cubicBezTo>
              </a:path>
            </a:pathLst>
          </a:custGeom>
          <a:ln w="12700">
            <a:solidFill>
              <a:srgbClr val="0000CC"/>
            </a:solidFill>
            <a:prstDash val="soli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929884" y="4855464"/>
            <a:ext cx="0" cy="859536"/>
          </a:xfrm>
          <a:prstGeom prst="line">
            <a:avLst/>
          </a:prstGeom>
          <a:ln w="12700">
            <a:solidFill>
              <a:srgbClr val="0000CC"/>
            </a:solidFill>
            <a:prstDash val="sysDot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 rot="19412775">
            <a:off x="6057900" y="5513708"/>
            <a:ext cx="481012" cy="571500"/>
          </a:xfrm>
          <a:custGeom>
            <a:avLst/>
            <a:gdLst>
              <a:gd name="connsiteX0" fmla="*/ 481012 w 481012"/>
              <a:gd name="connsiteY0" fmla="*/ 571500 h 571500"/>
              <a:gd name="connsiteX1" fmla="*/ 471487 w 481012"/>
              <a:gd name="connsiteY1" fmla="*/ 528637 h 571500"/>
              <a:gd name="connsiteX2" fmla="*/ 461962 w 481012"/>
              <a:gd name="connsiteY2" fmla="*/ 514350 h 571500"/>
              <a:gd name="connsiteX3" fmla="*/ 447675 w 481012"/>
              <a:gd name="connsiteY3" fmla="*/ 466725 h 571500"/>
              <a:gd name="connsiteX4" fmla="*/ 442912 w 481012"/>
              <a:gd name="connsiteY4" fmla="*/ 447675 h 571500"/>
              <a:gd name="connsiteX5" fmla="*/ 419100 w 481012"/>
              <a:gd name="connsiteY5" fmla="*/ 423862 h 571500"/>
              <a:gd name="connsiteX6" fmla="*/ 404812 w 481012"/>
              <a:gd name="connsiteY6" fmla="*/ 419100 h 571500"/>
              <a:gd name="connsiteX7" fmla="*/ 385762 w 481012"/>
              <a:gd name="connsiteY7" fmla="*/ 404812 h 571500"/>
              <a:gd name="connsiteX8" fmla="*/ 366712 w 481012"/>
              <a:gd name="connsiteY8" fmla="*/ 395287 h 571500"/>
              <a:gd name="connsiteX9" fmla="*/ 352425 w 481012"/>
              <a:gd name="connsiteY9" fmla="*/ 385762 h 571500"/>
              <a:gd name="connsiteX10" fmla="*/ 333375 w 481012"/>
              <a:gd name="connsiteY10" fmla="*/ 357187 h 571500"/>
              <a:gd name="connsiteX11" fmla="*/ 323850 w 481012"/>
              <a:gd name="connsiteY11" fmla="*/ 342900 h 571500"/>
              <a:gd name="connsiteX12" fmla="*/ 319087 w 481012"/>
              <a:gd name="connsiteY12" fmla="*/ 319087 h 571500"/>
              <a:gd name="connsiteX13" fmla="*/ 314325 w 481012"/>
              <a:gd name="connsiteY13" fmla="*/ 304800 h 571500"/>
              <a:gd name="connsiteX14" fmla="*/ 309562 w 481012"/>
              <a:gd name="connsiteY14" fmla="*/ 285750 h 571500"/>
              <a:gd name="connsiteX15" fmla="*/ 304800 w 481012"/>
              <a:gd name="connsiteY15" fmla="*/ 271462 h 571500"/>
              <a:gd name="connsiteX16" fmla="*/ 290512 w 481012"/>
              <a:gd name="connsiteY16" fmla="*/ 261937 h 571500"/>
              <a:gd name="connsiteX17" fmla="*/ 280987 w 481012"/>
              <a:gd name="connsiteY17" fmla="*/ 247650 h 571500"/>
              <a:gd name="connsiteX18" fmla="*/ 276225 w 481012"/>
              <a:gd name="connsiteY18" fmla="*/ 228600 h 571500"/>
              <a:gd name="connsiteX19" fmla="*/ 247650 w 481012"/>
              <a:gd name="connsiteY19" fmla="*/ 223837 h 571500"/>
              <a:gd name="connsiteX20" fmla="*/ 233362 w 481012"/>
              <a:gd name="connsiteY20" fmla="*/ 214312 h 571500"/>
              <a:gd name="connsiteX21" fmla="*/ 190500 w 481012"/>
              <a:gd name="connsiteY21" fmla="*/ 190500 h 571500"/>
              <a:gd name="connsiteX22" fmla="*/ 152400 w 481012"/>
              <a:gd name="connsiteY22" fmla="*/ 161925 h 571500"/>
              <a:gd name="connsiteX23" fmla="*/ 138112 w 481012"/>
              <a:gd name="connsiteY23" fmla="*/ 147637 h 571500"/>
              <a:gd name="connsiteX24" fmla="*/ 104775 w 481012"/>
              <a:gd name="connsiteY24" fmla="*/ 133350 h 571500"/>
              <a:gd name="connsiteX25" fmla="*/ 90487 w 481012"/>
              <a:gd name="connsiteY25" fmla="*/ 100012 h 571500"/>
              <a:gd name="connsiteX26" fmla="*/ 85725 w 481012"/>
              <a:gd name="connsiteY26" fmla="*/ 66675 h 571500"/>
              <a:gd name="connsiteX27" fmla="*/ 71437 w 481012"/>
              <a:gd name="connsiteY27" fmla="*/ 61912 h 571500"/>
              <a:gd name="connsiteX28" fmla="*/ 61912 w 481012"/>
              <a:gd name="connsiteY28" fmla="*/ 47625 h 571500"/>
              <a:gd name="connsiteX29" fmla="*/ 33337 w 481012"/>
              <a:gd name="connsiteY29" fmla="*/ 28575 h 571500"/>
              <a:gd name="connsiteX30" fmla="*/ 14287 w 481012"/>
              <a:gd name="connsiteY30" fmla="*/ 9525 h 571500"/>
              <a:gd name="connsiteX31" fmla="*/ 0 w 481012"/>
              <a:gd name="connsiteY31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81012" h="571500">
                <a:moveTo>
                  <a:pt x="481012" y="571500"/>
                </a:moveTo>
                <a:cubicBezTo>
                  <a:pt x="479182" y="560521"/>
                  <a:pt x="477350" y="540363"/>
                  <a:pt x="471487" y="528637"/>
                </a:cubicBezTo>
                <a:cubicBezTo>
                  <a:pt x="468927" y="523518"/>
                  <a:pt x="465137" y="519112"/>
                  <a:pt x="461962" y="514350"/>
                </a:cubicBezTo>
                <a:cubicBezTo>
                  <a:pt x="450876" y="436736"/>
                  <a:pt x="466239" y="510039"/>
                  <a:pt x="447675" y="466725"/>
                </a:cubicBezTo>
                <a:cubicBezTo>
                  <a:pt x="445097" y="460709"/>
                  <a:pt x="445490" y="453691"/>
                  <a:pt x="442912" y="447675"/>
                </a:cubicBezTo>
                <a:cubicBezTo>
                  <a:pt x="437717" y="435552"/>
                  <a:pt x="430646" y="429635"/>
                  <a:pt x="419100" y="423862"/>
                </a:cubicBezTo>
                <a:cubicBezTo>
                  <a:pt x="414610" y="421617"/>
                  <a:pt x="409575" y="420687"/>
                  <a:pt x="404812" y="419100"/>
                </a:cubicBezTo>
                <a:cubicBezTo>
                  <a:pt x="398462" y="414337"/>
                  <a:pt x="392493" y="409019"/>
                  <a:pt x="385762" y="404812"/>
                </a:cubicBezTo>
                <a:cubicBezTo>
                  <a:pt x="379742" y="401049"/>
                  <a:pt x="372876" y="398809"/>
                  <a:pt x="366712" y="395287"/>
                </a:cubicBezTo>
                <a:cubicBezTo>
                  <a:pt x="361742" y="392447"/>
                  <a:pt x="357187" y="388937"/>
                  <a:pt x="352425" y="385762"/>
                </a:cubicBezTo>
                <a:lnTo>
                  <a:pt x="333375" y="357187"/>
                </a:lnTo>
                <a:lnTo>
                  <a:pt x="323850" y="342900"/>
                </a:lnTo>
                <a:cubicBezTo>
                  <a:pt x="322262" y="334962"/>
                  <a:pt x="321050" y="326940"/>
                  <a:pt x="319087" y="319087"/>
                </a:cubicBezTo>
                <a:cubicBezTo>
                  <a:pt x="317869" y="314217"/>
                  <a:pt x="315704" y="309627"/>
                  <a:pt x="314325" y="304800"/>
                </a:cubicBezTo>
                <a:cubicBezTo>
                  <a:pt x="312527" y="298506"/>
                  <a:pt x="311360" y="292044"/>
                  <a:pt x="309562" y="285750"/>
                </a:cubicBezTo>
                <a:cubicBezTo>
                  <a:pt x="308183" y="280923"/>
                  <a:pt x="307936" y="275382"/>
                  <a:pt x="304800" y="271462"/>
                </a:cubicBezTo>
                <a:cubicBezTo>
                  <a:pt x="301224" y="266992"/>
                  <a:pt x="295275" y="265112"/>
                  <a:pt x="290512" y="261937"/>
                </a:cubicBezTo>
                <a:cubicBezTo>
                  <a:pt x="287337" y="257175"/>
                  <a:pt x="283242" y="252911"/>
                  <a:pt x="280987" y="247650"/>
                </a:cubicBezTo>
                <a:cubicBezTo>
                  <a:pt x="278409" y="241634"/>
                  <a:pt x="281551" y="232405"/>
                  <a:pt x="276225" y="228600"/>
                </a:cubicBezTo>
                <a:cubicBezTo>
                  <a:pt x="268367" y="222987"/>
                  <a:pt x="257175" y="225425"/>
                  <a:pt x="247650" y="223837"/>
                </a:cubicBezTo>
                <a:cubicBezTo>
                  <a:pt x="242887" y="220662"/>
                  <a:pt x="238332" y="217152"/>
                  <a:pt x="233362" y="214312"/>
                </a:cubicBezTo>
                <a:cubicBezTo>
                  <a:pt x="207399" y="199476"/>
                  <a:pt x="218619" y="209967"/>
                  <a:pt x="190500" y="190500"/>
                </a:cubicBezTo>
                <a:cubicBezTo>
                  <a:pt x="177448" y="181464"/>
                  <a:pt x="163625" y="173150"/>
                  <a:pt x="152400" y="161925"/>
                </a:cubicBezTo>
                <a:cubicBezTo>
                  <a:pt x="147637" y="157162"/>
                  <a:pt x="143593" y="151552"/>
                  <a:pt x="138112" y="147637"/>
                </a:cubicBezTo>
                <a:cubicBezTo>
                  <a:pt x="127813" y="140280"/>
                  <a:pt x="116435" y="137236"/>
                  <a:pt x="104775" y="133350"/>
                </a:cubicBezTo>
                <a:cubicBezTo>
                  <a:pt x="99613" y="123025"/>
                  <a:pt x="92823" y="111690"/>
                  <a:pt x="90487" y="100012"/>
                </a:cubicBezTo>
                <a:cubicBezTo>
                  <a:pt x="88286" y="89005"/>
                  <a:pt x="90745" y="76715"/>
                  <a:pt x="85725" y="66675"/>
                </a:cubicBezTo>
                <a:cubicBezTo>
                  <a:pt x="83480" y="62185"/>
                  <a:pt x="76200" y="63500"/>
                  <a:pt x="71437" y="61912"/>
                </a:cubicBezTo>
                <a:cubicBezTo>
                  <a:pt x="68262" y="57150"/>
                  <a:pt x="66674" y="50800"/>
                  <a:pt x="61912" y="47625"/>
                </a:cubicBezTo>
                <a:cubicBezTo>
                  <a:pt x="25008" y="23022"/>
                  <a:pt x="57250" y="64443"/>
                  <a:pt x="33337" y="28575"/>
                </a:cubicBezTo>
                <a:cubicBezTo>
                  <a:pt x="25718" y="5714"/>
                  <a:pt x="34608" y="19685"/>
                  <a:pt x="14287" y="9525"/>
                </a:cubicBezTo>
                <a:cubicBezTo>
                  <a:pt x="9168" y="6965"/>
                  <a:pt x="0" y="0"/>
                  <a:pt x="0" y="0"/>
                </a:cubicBezTo>
              </a:path>
            </a:pathLst>
          </a:custGeom>
          <a:ln w="12700">
            <a:solidFill>
              <a:srgbClr val="0000CC"/>
            </a:solidFill>
            <a:prstDash val="soli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6652260" y="4495800"/>
            <a:ext cx="0" cy="1371600"/>
          </a:xfrm>
          <a:prstGeom prst="line">
            <a:avLst/>
          </a:prstGeom>
          <a:ln w="12700">
            <a:solidFill>
              <a:srgbClr val="0000CC"/>
            </a:solidFill>
            <a:prstDash val="sysDot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6651308" y="4033838"/>
            <a:ext cx="1662112" cy="671512"/>
          </a:xfrm>
          <a:custGeom>
            <a:avLst/>
            <a:gdLst>
              <a:gd name="connsiteX0" fmla="*/ 0 w 1662112"/>
              <a:gd name="connsiteY0" fmla="*/ 471487 h 671512"/>
              <a:gd name="connsiteX1" fmla="*/ 19050 w 1662112"/>
              <a:gd name="connsiteY1" fmla="*/ 442912 h 671512"/>
              <a:gd name="connsiteX2" fmla="*/ 33337 w 1662112"/>
              <a:gd name="connsiteY2" fmla="*/ 433387 h 671512"/>
              <a:gd name="connsiteX3" fmla="*/ 38100 w 1662112"/>
              <a:gd name="connsiteY3" fmla="*/ 452437 h 671512"/>
              <a:gd name="connsiteX4" fmla="*/ 47625 w 1662112"/>
              <a:gd name="connsiteY4" fmla="*/ 471487 h 671512"/>
              <a:gd name="connsiteX5" fmla="*/ 61912 w 1662112"/>
              <a:gd name="connsiteY5" fmla="*/ 509587 h 671512"/>
              <a:gd name="connsiteX6" fmla="*/ 80962 w 1662112"/>
              <a:gd name="connsiteY6" fmla="*/ 504825 h 671512"/>
              <a:gd name="connsiteX7" fmla="*/ 100012 w 1662112"/>
              <a:gd name="connsiteY7" fmla="*/ 490537 h 671512"/>
              <a:gd name="connsiteX8" fmla="*/ 114300 w 1662112"/>
              <a:gd name="connsiteY8" fmla="*/ 500062 h 671512"/>
              <a:gd name="connsiteX9" fmla="*/ 142875 w 1662112"/>
              <a:gd name="connsiteY9" fmla="*/ 523875 h 671512"/>
              <a:gd name="connsiteX10" fmla="*/ 180975 w 1662112"/>
              <a:gd name="connsiteY10" fmla="*/ 509587 h 671512"/>
              <a:gd name="connsiteX11" fmla="*/ 204787 w 1662112"/>
              <a:gd name="connsiteY11" fmla="*/ 514350 h 671512"/>
              <a:gd name="connsiteX12" fmla="*/ 242887 w 1662112"/>
              <a:gd name="connsiteY12" fmla="*/ 552450 h 671512"/>
              <a:gd name="connsiteX13" fmla="*/ 271462 w 1662112"/>
              <a:gd name="connsiteY13" fmla="*/ 600075 h 671512"/>
              <a:gd name="connsiteX14" fmla="*/ 300037 w 1662112"/>
              <a:gd name="connsiteY14" fmla="*/ 623887 h 671512"/>
              <a:gd name="connsiteX15" fmla="*/ 338137 w 1662112"/>
              <a:gd name="connsiteY15" fmla="*/ 614362 h 671512"/>
              <a:gd name="connsiteX16" fmla="*/ 371475 w 1662112"/>
              <a:gd name="connsiteY16" fmla="*/ 642937 h 671512"/>
              <a:gd name="connsiteX17" fmla="*/ 395287 w 1662112"/>
              <a:gd name="connsiteY17" fmla="*/ 671512 h 671512"/>
              <a:gd name="connsiteX18" fmla="*/ 447675 w 1662112"/>
              <a:gd name="connsiteY18" fmla="*/ 623887 h 671512"/>
              <a:gd name="connsiteX19" fmla="*/ 476250 w 1662112"/>
              <a:gd name="connsiteY19" fmla="*/ 576262 h 671512"/>
              <a:gd name="connsiteX20" fmla="*/ 490537 w 1662112"/>
              <a:gd name="connsiteY20" fmla="*/ 566737 h 671512"/>
              <a:gd name="connsiteX21" fmla="*/ 504825 w 1662112"/>
              <a:gd name="connsiteY21" fmla="*/ 571500 h 671512"/>
              <a:gd name="connsiteX22" fmla="*/ 514350 w 1662112"/>
              <a:gd name="connsiteY22" fmla="*/ 585787 h 671512"/>
              <a:gd name="connsiteX23" fmla="*/ 547687 w 1662112"/>
              <a:gd name="connsiteY23" fmla="*/ 581025 h 671512"/>
              <a:gd name="connsiteX24" fmla="*/ 619125 w 1662112"/>
              <a:gd name="connsiteY24" fmla="*/ 509587 h 671512"/>
              <a:gd name="connsiteX25" fmla="*/ 638175 w 1662112"/>
              <a:gd name="connsiteY25" fmla="*/ 481012 h 671512"/>
              <a:gd name="connsiteX26" fmla="*/ 647700 w 1662112"/>
              <a:gd name="connsiteY26" fmla="*/ 461962 h 671512"/>
              <a:gd name="connsiteX27" fmla="*/ 652462 w 1662112"/>
              <a:gd name="connsiteY27" fmla="*/ 447675 h 671512"/>
              <a:gd name="connsiteX28" fmla="*/ 671512 w 1662112"/>
              <a:gd name="connsiteY28" fmla="*/ 419100 h 671512"/>
              <a:gd name="connsiteX29" fmla="*/ 681037 w 1662112"/>
              <a:gd name="connsiteY29" fmla="*/ 447675 h 671512"/>
              <a:gd name="connsiteX30" fmla="*/ 690562 w 1662112"/>
              <a:gd name="connsiteY30" fmla="*/ 481012 h 671512"/>
              <a:gd name="connsiteX31" fmla="*/ 714375 w 1662112"/>
              <a:gd name="connsiteY31" fmla="*/ 542925 h 671512"/>
              <a:gd name="connsiteX32" fmla="*/ 723900 w 1662112"/>
              <a:gd name="connsiteY32" fmla="*/ 557212 h 671512"/>
              <a:gd name="connsiteX33" fmla="*/ 747712 w 1662112"/>
              <a:gd name="connsiteY33" fmla="*/ 528637 h 671512"/>
              <a:gd name="connsiteX34" fmla="*/ 795337 w 1662112"/>
              <a:gd name="connsiteY34" fmla="*/ 433387 h 671512"/>
              <a:gd name="connsiteX35" fmla="*/ 819150 w 1662112"/>
              <a:gd name="connsiteY35" fmla="*/ 395287 h 671512"/>
              <a:gd name="connsiteX36" fmla="*/ 842962 w 1662112"/>
              <a:gd name="connsiteY36" fmla="*/ 352425 h 671512"/>
              <a:gd name="connsiteX37" fmla="*/ 876300 w 1662112"/>
              <a:gd name="connsiteY37" fmla="*/ 309562 h 671512"/>
              <a:gd name="connsiteX38" fmla="*/ 885825 w 1662112"/>
              <a:gd name="connsiteY38" fmla="*/ 290512 h 671512"/>
              <a:gd name="connsiteX39" fmla="*/ 919162 w 1662112"/>
              <a:gd name="connsiteY39" fmla="*/ 266700 h 671512"/>
              <a:gd name="connsiteX40" fmla="*/ 981075 w 1662112"/>
              <a:gd name="connsiteY40" fmla="*/ 323850 h 671512"/>
              <a:gd name="connsiteX41" fmla="*/ 995362 w 1662112"/>
              <a:gd name="connsiteY41" fmla="*/ 347662 h 671512"/>
              <a:gd name="connsiteX42" fmla="*/ 1042987 w 1662112"/>
              <a:gd name="connsiteY42" fmla="*/ 395287 h 671512"/>
              <a:gd name="connsiteX43" fmla="*/ 1057275 w 1662112"/>
              <a:gd name="connsiteY43" fmla="*/ 409575 h 671512"/>
              <a:gd name="connsiteX44" fmla="*/ 1066800 w 1662112"/>
              <a:gd name="connsiteY44" fmla="*/ 423862 h 671512"/>
              <a:gd name="connsiteX45" fmla="*/ 1090612 w 1662112"/>
              <a:gd name="connsiteY45" fmla="*/ 414337 h 671512"/>
              <a:gd name="connsiteX46" fmla="*/ 1104900 w 1662112"/>
              <a:gd name="connsiteY46" fmla="*/ 395287 h 671512"/>
              <a:gd name="connsiteX47" fmla="*/ 1128712 w 1662112"/>
              <a:gd name="connsiteY47" fmla="*/ 390525 h 671512"/>
              <a:gd name="connsiteX48" fmla="*/ 1138237 w 1662112"/>
              <a:gd name="connsiteY48" fmla="*/ 376237 h 671512"/>
              <a:gd name="connsiteX49" fmla="*/ 1152525 w 1662112"/>
              <a:gd name="connsiteY49" fmla="*/ 366712 h 671512"/>
              <a:gd name="connsiteX50" fmla="*/ 1176337 w 1662112"/>
              <a:gd name="connsiteY50" fmla="*/ 347662 h 671512"/>
              <a:gd name="connsiteX51" fmla="*/ 1209675 w 1662112"/>
              <a:gd name="connsiteY51" fmla="*/ 328612 h 671512"/>
              <a:gd name="connsiteX52" fmla="*/ 1219200 w 1662112"/>
              <a:gd name="connsiteY52" fmla="*/ 290512 h 671512"/>
              <a:gd name="connsiteX53" fmla="*/ 1223962 w 1662112"/>
              <a:gd name="connsiteY53" fmla="*/ 276225 h 671512"/>
              <a:gd name="connsiteX54" fmla="*/ 1252537 w 1662112"/>
              <a:gd name="connsiteY54" fmla="*/ 247650 h 671512"/>
              <a:gd name="connsiteX55" fmla="*/ 1266825 w 1662112"/>
              <a:gd name="connsiteY55" fmla="*/ 252412 h 671512"/>
              <a:gd name="connsiteX56" fmla="*/ 1285875 w 1662112"/>
              <a:gd name="connsiteY56" fmla="*/ 261937 h 671512"/>
              <a:gd name="connsiteX57" fmla="*/ 1323975 w 1662112"/>
              <a:gd name="connsiteY57" fmla="*/ 238125 h 671512"/>
              <a:gd name="connsiteX58" fmla="*/ 1357312 w 1662112"/>
              <a:gd name="connsiteY58" fmla="*/ 180975 h 671512"/>
              <a:gd name="connsiteX59" fmla="*/ 1381125 w 1662112"/>
              <a:gd name="connsiteY59" fmla="*/ 133350 h 671512"/>
              <a:gd name="connsiteX60" fmla="*/ 1400175 w 1662112"/>
              <a:gd name="connsiteY60" fmla="*/ 176212 h 671512"/>
              <a:gd name="connsiteX61" fmla="*/ 1428750 w 1662112"/>
              <a:gd name="connsiteY61" fmla="*/ 138112 h 671512"/>
              <a:gd name="connsiteX62" fmla="*/ 1452562 w 1662112"/>
              <a:gd name="connsiteY62" fmla="*/ 133350 h 671512"/>
              <a:gd name="connsiteX63" fmla="*/ 1462087 w 1662112"/>
              <a:gd name="connsiteY63" fmla="*/ 114300 h 671512"/>
              <a:gd name="connsiteX64" fmla="*/ 1476375 w 1662112"/>
              <a:gd name="connsiteY64" fmla="*/ 109537 h 671512"/>
              <a:gd name="connsiteX65" fmla="*/ 1500187 w 1662112"/>
              <a:gd name="connsiteY65" fmla="*/ 80962 h 671512"/>
              <a:gd name="connsiteX66" fmla="*/ 1519237 w 1662112"/>
              <a:gd name="connsiteY66" fmla="*/ 104775 h 671512"/>
              <a:gd name="connsiteX67" fmla="*/ 1552575 w 1662112"/>
              <a:gd name="connsiteY67" fmla="*/ 133350 h 671512"/>
              <a:gd name="connsiteX68" fmla="*/ 1566862 w 1662112"/>
              <a:gd name="connsiteY68" fmla="*/ 128587 h 671512"/>
              <a:gd name="connsiteX69" fmla="*/ 1581150 w 1662112"/>
              <a:gd name="connsiteY69" fmla="*/ 100012 h 671512"/>
              <a:gd name="connsiteX70" fmla="*/ 1595437 w 1662112"/>
              <a:gd name="connsiteY70" fmla="*/ 90487 h 671512"/>
              <a:gd name="connsiteX71" fmla="*/ 1600200 w 1662112"/>
              <a:gd name="connsiteY71" fmla="*/ 76200 h 671512"/>
              <a:gd name="connsiteX72" fmla="*/ 1609725 w 1662112"/>
              <a:gd name="connsiteY72" fmla="*/ 42862 h 671512"/>
              <a:gd name="connsiteX73" fmla="*/ 1619250 w 1662112"/>
              <a:gd name="connsiteY73" fmla="*/ 57150 h 671512"/>
              <a:gd name="connsiteX74" fmla="*/ 1643062 w 1662112"/>
              <a:gd name="connsiteY74" fmla="*/ 28575 h 671512"/>
              <a:gd name="connsiteX75" fmla="*/ 1647825 w 1662112"/>
              <a:gd name="connsiteY75" fmla="*/ 9525 h 671512"/>
              <a:gd name="connsiteX76" fmla="*/ 1662112 w 1662112"/>
              <a:gd name="connsiteY76" fmla="*/ 0 h 67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662112" h="671512">
                <a:moveTo>
                  <a:pt x="0" y="471487"/>
                </a:moveTo>
                <a:cubicBezTo>
                  <a:pt x="6350" y="461962"/>
                  <a:pt x="11512" y="451527"/>
                  <a:pt x="19050" y="442912"/>
                </a:cubicBezTo>
                <a:cubicBezTo>
                  <a:pt x="22819" y="438604"/>
                  <a:pt x="28218" y="430827"/>
                  <a:pt x="33337" y="433387"/>
                </a:cubicBezTo>
                <a:cubicBezTo>
                  <a:pt x="39191" y="436314"/>
                  <a:pt x="35802" y="446308"/>
                  <a:pt x="38100" y="452437"/>
                </a:cubicBezTo>
                <a:cubicBezTo>
                  <a:pt x="40593" y="459084"/>
                  <a:pt x="44742" y="464999"/>
                  <a:pt x="47625" y="471487"/>
                </a:cubicBezTo>
                <a:cubicBezTo>
                  <a:pt x="55218" y="488572"/>
                  <a:pt x="56676" y="493877"/>
                  <a:pt x="61912" y="509587"/>
                </a:cubicBezTo>
                <a:cubicBezTo>
                  <a:pt x="68262" y="508000"/>
                  <a:pt x="75108" y="507752"/>
                  <a:pt x="80962" y="504825"/>
                </a:cubicBezTo>
                <a:cubicBezTo>
                  <a:pt x="88062" y="501275"/>
                  <a:pt x="92154" y="491660"/>
                  <a:pt x="100012" y="490537"/>
                </a:cubicBezTo>
                <a:cubicBezTo>
                  <a:pt x="105678" y="489727"/>
                  <a:pt x="109903" y="496398"/>
                  <a:pt x="114300" y="500062"/>
                </a:cubicBezTo>
                <a:cubicBezTo>
                  <a:pt x="150970" y="530621"/>
                  <a:pt x="107400" y="500226"/>
                  <a:pt x="142875" y="523875"/>
                </a:cubicBezTo>
                <a:cubicBezTo>
                  <a:pt x="153711" y="518457"/>
                  <a:pt x="168008" y="509587"/>
                  <a:pt x="180975" y="509587"/>
                </a:cubicBezTo>
                <a:cubicBezTo>
                  <a:pt x="189070" y="509587"/>
                  <a:pt x="196850" y="512762"/>
                  <a:pt x="204787" y="514350"/>
                </a:cubicBezTo>
                <a:cubicBezTo>
                  <a:pt x="263604" y="587870"/>
                  <a:pt x="188523" y="498086"/>
                  <a:pt x="242887" y="552450"/>
                </a:cubicBezTo>
                <a:cubicBezTo>
                  <a:pt x="263079" y="572642"/>
                  <a:pt x="254277" y="574298"/>
                  <a:pt x="271462" y="600075"/>
                </a:cubicBezTo>
                <a:cubicBezTo>
                  <a:pt x="278794" y="611074"/>
                  <a:pt x="289497" y="616860"/>
                  <a:pt x="300037" y="623887"/>
                </a:cubicBezTo>
                <a:cubicBezTo>
                  <a:pt x="312737" y="620712"/>
                  <a:pt x="325085" y="615366"/>
                  <a:pt x="338137" y="614362"/>
                </a:cubicBezTo>
                <a:cubicBezTo>
                  <a:pt x="371608" y="611788"/>
                  <a:pt x="357597" y="621129"/>
                  <a:pt x="371475" y="642937"/>
                </a:cubicBezTo>
                <a:cubicBezTo>
                  <a:pt x="378132" y="653397"/>
                  <a:pt x="387350" y="661987"/>
                  <a:pt x="395287" y="671512"/>
                </a:cubicBezTo>
                <a:cubicBezTo>
                  <a:pt x="426910" y="647796"/>
                  <a:pt x="408724" y="662838"/>
                  <a:pt x="447675" y="623887"/>
                </a:cubicBezTo>
                <a:cubicBezTo>
                  <a:pt x="460766" y="610796"/>
                  <a:pt x="460846" y="586532"/>
                  <a:pt x="476250" y="576262"/>
                </a:cubicBezTo>
                <a:lnTo>
                  <a:pt x="490537" y="566737"/>
                </a:lnTo>
                <a:cubicBezTo>
                  <a:pt x="495300" y="568325"/>
                  <a:pt x="500905" y="568364"/>
                  <a:pt x="504825" y="571500"/>
                </a:cubicBezTo>
                <a:cubicBezTo>
                  <a:pt x="509294" y="575076"/>
                  <a:pt x="508763" y="584545"/>
                  <a:pt x="514350" y="585787"/>
                </a:cubicBezTo>
                <a:cubicBezTo>
                  <a:pt x="525308" y="588222"/>
                  <a:pt x="536575" y="582612"/>
                  <a:pt x="547687" y="581025"/>
                </a:cubicBezTo>
                <a:lnTo>
                  <a:pt x="619125" y="509587"/>
                </a:lnTo>
                <a:cubicBezTo>
                  <a:pt x="627220" y="501492"/>
                  <a:pt x="632285" y="490828"/>
                  <a:pt x="638175" y="481012"/>
                </a:cubicBezTo>
                <a:cubicBezTo>
                  <a:pt x="641828" y="474924"/>
                  <a:pt x="644903" y="468488"/>
                  <a:pt x="647700" y="461962"/>
                </a:cubicBezTo>
                <a:cubicBezTo>
                  <a:pt x="649677" y="457348"/>
                  <a:pt x="650024" y="452063"/>
                  <a:pt x="652462" y="447675"/>
                </a:cubicBezTo>
                <a:cubicBezTo>
                  <a:pt x="658021" y="437668"/>
                  <a:pt x="671512" y="419100"/>
                  <a:pt x="671512" y="419100"/>
                </a:cubicBezTo>
                <a:cubicBezTo>
                  <a:pt x="674687" y="428625"/>
                  <a:pt x="678084" y="438079"/>
                  <a:pt x="681037" y="447675"/>
                </a:cubicBezTo>
                <a:cubicBezTo>
                  <a:pt x="684436" y="458721"/>
                  <a:pt x="686744" y="470104"/>
                  <a:pt x="690562" y="481012"/>
                </a:cubicBezTo>
                <a:cubicBezTo>
                  <a:pt x="697867" y="501882"/>
                  <a:pt x="705512" y="522667"/>
                  <a:pt x="714375" y="542925"/>
                </a:cubicBezTo>
                <a:cubicBezTo>
                  <a:pt x="716669" y="548169"/>
                  <a:pt x="720725" y="552450"/>
                  <a:pt x="723900" y="557212"/>
                </a:cubicBezTo>
                <a:cubicBezTo>
                  <a:pt x="731837" y="547687"/>
                  <a:pt x="741959" y="539620"/>
                  <a:pt x="747712" y="528637"/>
                </a:cubicBezTo>
                <a:cubicBezTo>
                  <a:pt x="809065" y="411507"/>
                  <a:pt x="748770" y="491596"/>
                  <a:pt x="795337" y="433387"/>
                </a:cubicBezTo>
                <a:cubicBezTo>
                  <a:pt x="805141" y="403978"/>
                  <a:pt x="793265" y="434114"/>
                  <a:pt x="819150" y="395287"/>
                </a:cubicBezTo>
                <a:cubicBezTo>
                  <a:pt x="864435" y="327359"/>
                  <a:pt x="783796" y="435258"/>
                  <a:pt x="842962" y="352425"/>
                </a:cubicBezTo>
                <a:cubicBezTo>
                  <a:pt x="853483" y="337696"/>
                  <a:pt x="868205" y="325752"/>
                  <a:pt x="876300" y="309562"/>
                </a:cubicBezTo>
                <a:cubicBezTo>
                  <a:pt x="879475" y="303212"/>
                  <a:pt x="881205" y="295902"/>
                  <a:pt x="885825" y="290512"/>
                </a:cubicBezTo>
                <a:cubicBezTo>
                  <a:pt x="889761" y="285920"/>
                  <a:pt x="912471" y="271161"/>
                  <a:pt x="919162" y="266700"/>
                </a:cubicBezTo>
                <a:cubicBezTo>
                  <a:pt x="970834" y="318372"/>
                  <a:pt x="948107" y="301872"/>
                  <a:pt x="981075" y="323850"/>
                </a:cubicBezTo>
                <a:cubicBezTo>
                  <a:pt x="985837" y="331787"/>
                  <a:pt x="989300" y="340667"/>
                  <a:pt x="995362" y="347662"/>
                </a:cubicBezTo>
                <a:cubicBezTo>
                  <a:pt x="1010066" y="364628"/>
                  <a:pt x="1027112" y="379412"/>
                  <a:pt x="1042987" y="395287"/>
                </a:cubicBezTo>
                <a:cubicBezTo>
                  <a:pt x="1047750" y="400050"/>
                  <a:pt x="1053539" y="403971"/>
                  <a:pt x="1057275" y="409575"/>
                </a:cubicBezTo>
                <a:lnTo>
                  <a:pt x="1066800" y="423862"/>
                </a:lnTo>
                <a:cubicBezTo>
                  <a:pt x="1074737" y="420687"/>
                  <a:pt x="1083773" y="419466"/>
                  <a:pt x="1090612" y="414337"/>
                </a:cubicBezTo>
                <a:cubicBezTo>
                  <a:pt x="1096962" y="409574"/>
                  <a:pt x="1098169" y="399494"/>
                  <a:pt x="1104900" y="395287"/>
                </a:cubicBezTo>
                <a:cubicBezTo>
                  <a:pt x="1111764" y="390997"/>
                  <a:pt x="1120775" y="392112"/>
                  <a:pt x="1128712" y="390525"/>
                </a:cubicBezTo>
                <a:cubicBezTo>
                  <a:pt x="1131887" y="385762"/>
                  <a:pt x="1134190" y="380284"/>
                  <a:pt x="1138237" y="376237"/>
                </a:cubicBezTo>
                <a:cubicBezTo>
                  <a:pt x="1142284" y="372190"/>
                  <a:pt x="1147946" y="370146"/>
                  <a:pt x="1152525" y="366712"/>
                </a:cubicBezTo>
                <a:cubicBezTo>
                  <a:pt x="1160657" y="360613"/>
                  <a:pt x="1168687" y="354356"/>
                  <a:pt x="1176337" y="347662"/>
                </a:cubicBezTo>
                <a:cubicBezTo>
                  <a:pt x="1199035" y="327801"/>
                  <a:pt x="1180416" y="335928"/>
                  <a:pt x="1209675" y="328612"/>
                </a:cubicBezTo>
                <a:cubicBezTo>
                  <a:pt x="1212850" y="315912"/>
                  <a:pt x="1215061" y="302931"/>
                  <a:pt x="1219200" y="290512"/>
                </a:cubicBezTo>
                <a:cubicBezTo>
                  <a:pt x="1220787" y="285750"/>
                  <a:pt x="1220880" y="280187"/>
                  <a:pt x="1223962" y="276225"/>
                </a:cubicBezTo>
                <a:cubicBezTo>
                  <a:pt x="1232232" y="265592"/>
                  <a:pt x="1252537" y="247650"/>
                  <a:pt x="1252537" y="247650"/>
                </a:cubicBezTo>
                <a:cubicBezTo>
                  <a:pt x="1257300" y="249237"/>
                  <a:pt x="1262211" y="250435"/>
                  <a:pt x="1266825" y="252412"/>
                </a:cubicBezTo>
                <a:cubicBezTo>
                  <a:pt x="1273351" y="255209"/>
                  <a:pt x="1278775" y="261937"/>
                  <a:pt x="1285875" y="261937"/>
                </a:cubicBezTo>
                <a:cubicBezTo>
                  <a:pt x="1294591" y="261937"/>
                  <a:pt x="1318736" y="242054"/>
                  <a:pt x="1323975" y="238125"/>
                </a:cubicBezTo>
                <a:cubicBezTo>
                  <a:pt x="1372388" y="141296"/>
                  <a:pt x="1301174" y="280776"/>
                  <a:pt x="1357312" y="180975"/>
                </a:cubicBezTo>
                <a:cubicBezTo>
                  <a:pt x="1366014" y="165506"/>
                  <a:pt x="1381125" y="133350"/>
                  <a:pt x="1381125" y="133350"/>
                </a:cubicBezTo>
                <a:cubicBezTo>
                  <a:pt x="1392460" y="167355"/>
                  <a:pt x="1385081" y="153571"/>
                  <a:pt x="1400175" y="176212"/>
                </a:cubicBezTo>
                <a:cubicBezTo>
                  <a:pt x="1407861" y="160840"/>
                  <a:pt x="1412086" y="147370"/>
                  <a:pt x="1428750" y="138112"/>
                </a:cubicBezTo>
                <a:cubicBezTo>
                  <a:pt x="1435826" y="134181"/>
                  <a:pt x="1444625" y="134937"/>
                  <a:pt x="1452562" y="133350"/>
                </a:cubicBezTo>
                <a:cubicBezTo>
                  <a:pt x="1455737" y="127000"/>
                  <a:pt x="1457067" y="119320"/>
                  <a:pt x="1462087" y="114300"/>
                </a:cubicBezTo>
                <a:cubicBezTo>
                  <a:pt x="1465637" y="110750"/>
                  <a:pt x="1472198" y="112322"/>
                  <a:pt x="1476375" y="109537"/>
                </a:cubicBezTo>
                <a:cubicBezTo>
                  <a:pt x="1487376" y="102203"/>
                  <a:pt x="1493159" y="91505"/>
                  <a:pt x="1500187" y="80962"/>
                </a:cubicBezTo>
                <a:cubicBezTo>
                  <a:pt x="1535003" y="104172"/>
                  <a:pt x="1498325" y="75497"/>
                  <a:pt x="1519237" y="104775"/>
                </a:cubicBezTo>
                <a:cubicBezTo>
                  <a:pt x="1529736" y="119473"/>
                  <a:pt x="1538845" y="124197"/>
                  <a:pt x="1552575" y="133350"/>
                </a:cubicBezTo>
                <a:cubicBezTo>
                  <a:pt x="1557337" y="131762"/>
                  <a:pt x="1562942" y="131723"/>
                  <a:pt x="1566862" y="128587"/>
                </a:cubicBezTo>
                <a:cubicBezTo>
                  <a:pt x="1589164" y="110745"/>
                  <a:pt x="1565812" y="119184"/>
                  <a:pt x="1581150" y="100012"/>
                </a:cubicBezTo>
                <a:cubicBezTo>
                  <a:pt x="1584726" y="95543"/>
                  <a:pt x="1590675" y="93662"/>
                  <a:pt x="1595437" y="90487"/>
                </a:cubicBezTo>
                <a:cubicBezTo>
                  <a:pt x="1597025" y="85725"/>
                  <a:pt x="1598821" y="81027"/>
                  <a:pt x="1600200" y="76200"/>
                </a:cubicBezTo>
                <a:cubicBezTo>
                  <a:pt x="1612163" y="34331"/>
                  <a:pt x="1598303" y="77126"/>
                  <a:pt x="1609725" y="42862"/>
                </a:cubicBezTo>
                <a:cubicBezTo>
                  <a:pt x="1612900" y="47625"/>
                  <a:pt x="1613526" y="57150"/>
                  <a:pt x="1619250" y="57150"/>
                </a:cubicBezTo>
                <a:cubicBezTo>
                  <a:pt x="1625360" y="57150"/>
                  <a:pt x="1640189" y="32884"/>
                  <a:pt x="1643062" y="28575"/>
                </a:cubicBezTo>
                <a:cubicBezTo>
                  <a:pt x="1644650" y="22225"/>
                  <a:pt x="1644194" y="14971"/>
                  <a:pt x="1647825" y="9525"/>
                </a:cubicBezTo>
                <a:cubicBezTo>
                  <a:pt x="1651000" y="4763"/>
                  <a:pt x="1662112" y="0"/>
                  <a:pt x="1662112" y="0"/>
                </a:cubicBezTo>
              </a:path>
            </a:pathLst>
          </a:custGeom>
          <a:ln w="12700">
            <a:solidFill>
              <a:srgbClr val="0000CC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5929884" y="4572000"/>
            <a:ext cx="0" cy="304800"/>
          </a:xfrm>
          <a:prstGeom prst="line">
            <a:avLst/>
          </a:prstGeom>
          <a:ln w="12700">
            <a:solidFill>
              <a:schemeClr val="tx1"/>
            </a:solidFill>
            <a:prstDash val="sysDot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528067" y="2592514"/>
            <a:ext cx="4764405" cy="1192530"/>
          </a:xfrm>
          <a:prstGeom prst="rect">
            <a:avLst/>
          </a:prstGeom>
        </p:spPr>
      </p:pic>
      <p:pic>
        <p:nvPicPr>
          <p:cNvPr id="42" name="Picture 41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716280" y="4672965"/>
            <a:ext cx="2636520" cy="737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Jumps: Uniqueness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2087563"/>
          </a:xfrm>
        </p:spPr>
        <p:txBody>
          <a:bodyPr/>
          <a:lstStyle/>
          <a:p>
            <a:r>
              <a:rPr lang="en-US" dirty="0" smtClean="0"/>
              <a:t>The uniqueness argument did use continuity: conversion could happen only when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r>
              <a:rPr lang="en-US" dirty="0" smtClean="0"/>
              <a:t>But this remains true if there are no jumps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Modify the free-range condition:</a:t>
            </a:r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638080" y="4183381"/>
            <a:ext cx="7867841" cy="1263587"/>
          </a:xfrm>
          <a:prstGeom prst="rect">
            <a:avLst/>
          </a:prstGeom>
        </p:spPr>
      </p:pic>
      <p:pic>
        <p:nvPicPr>
          <p:cNvPr id="5" name="Picture 4" descr="uniquene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1408176"/>
            <a:ext cx="3236976" cy="224942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400800" y="3733800"/>
            <a:ext cx="685800" cy="0"/>
          </a:xfrm>
          <a:prstGeom prst="straightConnector1">
            <a:avLst/>
          </a:prstGeom>
          <a:ln w="127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48400" y="37338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No jumps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04800" y="1752600"/>
            <a:ext cx="4381500" cy="17846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Jump: Uniqueness, continued</a:t>
            </a:r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8610600" y="3124200"/>
            <a:ext cx="297180" cy="211455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4857750" y="2910840"/>
            <a:ext cx="247650" cy="213360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4857750" y="3200400"/>
            <a:ext cx="154305" cy="173355"/>
          </a:xfrm>
          <a:prstGeom prst="rect">
            <a:avLst/>
          </a:prstGeom>
        </p:spPr>
      </p:pic>
      <p:pic>
        <p:nvPicPr>
          <p:cNvPr id="28" name="Content Placeholder 27" descr="addin_tmp.png"/>
          <p:cNvPicPr>
            <a:picLocks noGrp="1" noChangeAspect="1"/>
          </p:cNvPicPr>
          <p:nvPr>
            <p:ph idx="1"/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4876800" y="2377440"/>
            <a:ext cx="226695" cy="213360"/>
          </a:xfrm>
        </p:spPr>
      </p:pic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5144065" y="1752600"/>
            <a:ext cx="3390335" cy="2267712"/>
            <a:chOff x="4926806" y="1752600"/>
            <a:chExt cx="3645520" cy="2438400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7783830" y="2209800"/>
              <a:ext cx="0" cy="1752600"/>
            </a:xfrm>
            <a:prstGeom prst="line">
              <a:avLst/>
            </a:prstGeom>
            <a:ln w="12700">
              <a:solidFill>
                <a:srgbClr val="C00000"/>
              </a:solidFill>
              <a:prstDash val="sysDot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4926806" y="1752600"/>
              <a:ext cx="3645520" cy="2438400"/>
              <a:chOff x="4926806" y="1752600"/>
              <a:chExt cx="3645520" cy="24384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V="1">
                <a:off x="5438394" y="2514600"/>
                <a:ext cx="0" cy="457200"/>
              </a:xfrm>
              <a:prstGeom prst="line">
                <a:avLst/>
              </a:prstGeom>
              <a:ln w="12700">
                <a:solidFill>
                  <a:srgbClr val="0000CC"/>
                </a:solidFill>
                <a:prstDash val="sysDot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Freeform 14"/>
              <p:cNvSpPr/>
              <p:nvPr/>
            </p:nvSpPr>
            <p:spPr>
              <a:xfrm rot="17830993">
                <a:off x="5566410" y="2615184"/>
                <a:ext cx="481012" cy="571500"/>
              </a:xfrm>
              <a:custGeom>
                <a:avLst/>
                <a:gdLst>
                  <a:gd name="connsiteX0" fmla="*/ 481012 w 481012"/>
                  <a:gd name="connsiteY0" fmla="*/ 571500 h 571500"/>
                  <a:gd name="connsiteX1" fmla="*/ 471487 w 481012"/>
                  <a:gd name="connsiteY1" fmla="*/ 528637 h 571500"/>
                  <a:gd name="connsiteX2" fmla="*/ 461962 w 481012"/>
                  <a:gd name="connsiteY2" fmla="*/ 514350 h 571500"/>
                  <a:gd name="connsiteX3" fmla="*/ 447675 w 481012"/>
                  <a:gd name="connsiteY3" fmla="*/ 466725 h 571500"/>
                  <a:gd name="connsiteX4" fmla="*/ 442912 w 481012"/>
                  <a:gd name="connsiteY4" fmla="*/ 447675 h 571500"/>
                  <a:gd name="connsiteX5" fmla="*/ 419100 w 481012"/>
                  <a:gd name="connsiteY5" fmla="*/ 423862 h 571500"/>
                  <a:gd name="connsiteX6" fmla="*/ 404812 w 481012"/>
                  <a:gd name="connsiteY6" fmla="*/ 419100 h 571500"/>
                  <a:gd name="connsiteX7" fmla="*/ 385762 w 481012"/>
                  <a:gd name="connsiteY7" fmla="*/ 404812 h 571500"/>
                  <a:gd name="connsiteX8" fmla="*/ 366712 w 481012"/>
                  <a:gd name="connsiteY8" fmla="*/ 395287 h 571500"/>
                  <a:gd name="connsiteX9" fmla="*/ 352425 w 481012"/>
                  <a:gd name="connsiteY9" fmla="*/ 385762 h 571500"/>
                  <a:gd name="connsiteX10" fmla="*/ 333375 w 481012"/>
                  <a:gd name="connsiteY10" fmla="*/ 357187 h 571500"/>
                  <a:gd name="connsiteX11" fmla="*/ 323850 w 481012"/>
                  <a:gd name="connsiteY11" fmla="*/ 342900 h 571500"/>
                  <a:gd name="connsiteX12" fmla="*/ 319087 w 481012"/>
                  <a:gd name="connsiteY12" fmla="*/ 319087 h 571500"/>
                  <a:gd name="connsiteX13" fmla="*/ 314325 w 481012"/>
                  <a:gd name="connsiteY13" fmla="*/ 304800 h 571500"/>
                  <a:gd name="connsiteX14" fmla="*/ 309562 w 481012"/>
                  <a:gd name="connsiteY14" fmla="*/ 285750 h 571500"/>
                  <a:gd name="connsiteX15" fmla="*/ 304800 w 481012"/>
                  <a:gd name="connsiteY15" fmla="*/ 271462 h 571500"/>
                  <a:gd name="connsiteX16" fmla="*/ 290512 w 481012"/>
                  <a:gd name="connsiteY16" fmla="*/ 261937 h 571500"/>
                  <a:gd name="connsiteX17" fmla="*/ 280987 w 481012"/>
                  <a:gd name="connsiteY17" fmla="*/ 247650 h 571500"/>
                  <a:gd name="connsiteX18" fmla="*/ 276225 w 481012"/>
                  <a:gd name="connsiteY18" fmla="*/ 228600 h 571500"/>
                  <a:gd name="connsiteX19" fmla="*/ 247650 w 481012"/>
                  <a:gd name="connsiteY19" fmla="*/ 223837 h 571500"/>
                  <a:gd name="connsiteX20" fmla="*/ 233362 w 481012"/>
                  <a:gd name="connsiteY20" fmla="*/ 214312 h 571500"/>
                  <a:gd name="connsiteX21" fmla="*/ 190500 w 481012"/>
                  <a:gd name="connsiteY21" fmla="*/ 190500 h 571500"/>
                  <a:gd name="connsiteX22" fmla="*/ 152400 w 481012"/>
                  <a:gd name="connsiteY22" fmla="*/ 161925 h 571500"/>
                  <a:gd name="connsiteX23" fmla="*/ 138112 w 481012"/>
                  <a:gd name="connsiteY23" fmla="*/ 147637 h 571500"/>
                  <a:gd name="connsiteX24" fmla="*/ 104775 w 481012"/>
                  <a:gd name="connsiteY24" fmla="*/ 133350 h 571500"/>
                  <a:gd name="connsiteX25" fmla="*/ 90487 w 481012"/>
                  <a:gd name="connsiteY25" fmla="*/ 100012 h 571500"/>
                  <a:gd name="connsiteX26" fmla="*/ 85725 w 481012"/>
                  <a:gd name="connsiteY26" fmla="*/ 66675 h 571500"/>
                  <a:gd name="connsiteX27" fmla="*/ 71437 w 481012"/>
                  <a:gd name="connsiteY27" fmla="*/ 61912 h 571500"/>
                  <a:gd name="connsiteX28" fmla="*/ 61912 w 481012"/>
                  <a:gd name="connsiteY28" fmla="*/ 47625 h 571500"/>
                  <a:gd name="connsiteX29" fmla="*/ 33337 w 481012"/>
                  <a:gd name="connsiteY29" fmla="*/ 28575 h 571500"/>
                  <a:gd name="connsiteX30" fmla="*/ 14287 w 481012"/>
                  <a:gd name="connsiteY30" fmla="*/ 9525 h 571500"/>
                  <a:gd name="connsiteX31" fmla="*/ 0 w 481012"/>
                  <a:gd name="connsiteY31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1012" h="571500">
                    <a:moveTo>
                      <a:pt x="481012" y="571500"/>
                    </a:moveTo>
                    <a:cubicBezTo>
                      <a:pt x="479182" y="560521"/>
                      <a:pt x="477350" y="540363"/>
                      <a:pt x="471487" y="528637"/>
                    </a:cubicBezTo>
                    <a:cubicBezTo>
                      <a:pt x="468927" y="523518"/>
                      <a:pt x="465137" y="519112"/>
                      <a:pt x="461962" y="514350"/>
                    </a:cubicBezTo>
                    <a:cubicBezTo>
                      <a:pt x="450876" y="436736"/>
                      <a:pt x="466239" y="510039"/>
                      <a:pt x="447675" y="466725"/>
                    </a:cubicBezTo>
                    <a:cubicBezTo>
                      <a:pt x="445097" y="460709"/>
                      <a:pt x="445490" y="453691"/>
                      <a:pt x="442912" y="447675"/>
                    </a:cubicBezTo>
                    <a:cubicBezTo>
                      <a:pt x="437717" y="435552"/>
                      <a:pt x="430646" y="429635"/>
                      <a:pt x="419100" y="423862"/>
                    </a:cubicBezTo>
                    <a:cubicBezTo>
                      <a:pt x="414610" y="421617"/>
                      <a:pt x="409575" y="420687"/>
                      <a:pt x="404812" y="419100"/>
                    </a:cubicBezTo>
                    <a:cubicBezTo>
                      <a:pt x="398462" y="414337"/>
                      <a:pt x="392493" y="409019"/>
                      <a:pt x="385762" y="404812"/>
                    </a:cubicBezTo>
                    <a:cubicBezTo>
                      <a:pt x="379742" y="401049"/>
                      <a:pt x="372876" y="398809"/>
                      <a:pt x="366712" y="395287"/>
                    </a:cubicBezTo>
                    <a:cubicBezTo>
                      <a:pt x="361742" y="392447"/>
                      <a:pt x="357187" y="388937"/>
                      <a:pt x="352425" y="385762"/>
                    </a:cubicBezTo>
                    <a:lnTo>
                      <a:pt x="333375" y="357187"/>
                    </a:lnTo>
                    <a:lnTo>
                      <a:pt x="323850" y="342900"/>
                    </a:lnTo>
                    <a:cubicBezTo>
                      <a:pt x="322262" y="334962"/>
                      <a:pt x="321050" y="326940"/>
                      <a:pt x="319087" y="319087"/>
                    </a:cubicBezTo>
                    <a:cubicBezTo>
                      <a:pt x="317869" y="314217"/>
                      <a:pt x="315704" y="309627"/>
                      <a:pt x="314325" y="304800"/>
                    </a:cubicBezTo>
                    <a:cubicBezTo>
                      <a:pt x="312527" y="298506"/>
                      <a:pt x="311360" y="292044"/>
                      <a:pt x="309562" y="285750"/>
                    </a:cubicBezTo>
                    <a:cubicBezTo>
                      <a:pt x="308183" y="280923"/>
                      <a:pt x="307936" y="275382"/>
                      <a:pt x="304800" y="271462"/>
                    </a:cubicBezTo>
                    <a:cubicBezTo>
                      <a:pt x="301224" y="266992"/>
                      <a:pt x="295275" y="265112"/>
                      <a:pt x="290512" y="261937"/>
                    </a:cubicBezTo>
                    <a:cubicBezTo>
                      <a:pt x="287337" y="257175"/>
                      <a:pt x="283242" y="252911"/>
                      <a:pt x="280987" y="247650"/>
                    </a:cubicBezTo>
                    <a:cubicBezTo>
                      <a:pt x="278409" y="241634"/>
                      <a:pt x="281551" y="232405"/>
                      <a:pt x="276225" y="228600"/>
                    </a:cubicBezTo>
                    <a:cubicBezTo>
                      <a:pt x="268367" y="222987"/>
                      <a:pt x="257175" y="225425"/>
                      <a:pt x="247650" y="223837"/>
                    </a:cubicBezTo>
                    <a:cubicBezTo>
                      <a:pt x="242887" y="220662"/>
                      <a:pt x="238332" y="217152"/>
                      <a:pt x="233362" y="214312"/>
                    </a:cubicBezTo>
                    <a:cubicBezTo>
                      <a:pt x="207399" y="199476"/>
                      <a:pt x="218619" y="209967"/>
                      <a:pt x="190500" y="190500"/>
                    </a:cubicBezTo>
                    <a:cubicBezTo>
                      <a:pt x="177448" y="181464"/>
                      <a:pt x="163625" y="173150"/>
                      <a:pt x="152400" y="161925"/>
                    </a:cubicBezTo>
                    <a:cubicBezTo>
                      <a:pt x="147637" y="157162"/>
                      <a:pt x="143593" y="151552"/>
                      <a:pt x="138112" y="147637"/>
                    </a:cubicBezTo>
                    <a:cubicBezTo>
                      <a:pt x="127813" y="140280"/>
                      <a:pt x="116435" y="137236"/>
                      <a:pt x="104775" y="133350"/>
                    </a:cubicBezTo>
                    <a:cubicBezTo>
                      <a:pt x="99613" y="123025"/>
                      <a:pt x="92823" y="111690"/>
                      <a:pt x="90487" y="100012"/>
                    </a:cubicBezTo>
                    <a:cubicBezTo>
                      <a:pt x="88286" y="89005"/>
                      <a:pt x="90745" y="76715"/>
                      <a:pt x="85725" y="66675"/>
                    </a:cubicBezTo>
                    <a:cubicBezTo>
                      <a:pt x="83480" y="62185"/>
                      <a:pt x="76200" y="63500"/>
                      <a:pt x="71437" y="61912"/>
                    </a:cubicBezTo>
                    <a:cubicBezTo>
                      <a:pt x="68262" y="57150"/>
                      <a:pt x="66674" y="50800"/>
                      <a:pt x="61912" y="47625"/>
                    </a:cubicBezTo>
                    <a:cubicBezTo>
                      <a:pt x="25008" y="23022"/>
                      <a:pt x="57250" y="64443"/>
                      <a:pt x="33337" y="28575"/>
                    </a:cubicBezTo>
                    <a:cubicBezTo>
                      <a:pt x="25718" y="5714"/>
                      <a:pt x="34608" y="19685"/>
                      <a:pt x="14287" y="9525"/>
                    </a:cubicBezTo>
                    <a:cubicBezTo>
                      <a:pt x="9168" y="6965"/>
                      <a:pt x="0" y="0"/>
                      <a:pt x="0" y="0"/>
                    </a:cubicBezTo>
                  </a:path>
                </a:pathLst>
              </a:custGeom>
              <a:ln w="12700">
                <a:solidFill>
                  <a:srgbClr val="0000CC"/>
                </a:solidFill>
                <a:prstDash val="soli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V="1">
                <a:off x="6169914" y="2798064"/>
                <a:ext cx="0" cy="859536"/>
              </a:xfrm>
              <a:prstGeom prst="line">
                <a:avLst/>
              </a:prstGeom>
              <a:ln w="12700">
                <a:solidFill>
                  <a:srgbClr val="0000CC"/>
                </a:solidFill>
                <a:prstDash val="sysDot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Group 41"/>
              <p:cNvGrpSpPr/>
              <p:nvPr/>
            </p:nvGrpSpPr>
            <p:grpSpPr>
              <a:xfrm>
                <a:off x="4926806" y="1752600"/>
                <a:ext cx="3645520" cy="2438400"/>
                <a:chOff x="4926806" y="1752600"/>
                <a:chExt cx="3645520" cy="2438400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8553450" y="1752600"/>
                  <a:ext cx="0" cy="242803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1" name="Group 40"/>
                <p:cNvGrpSpPr/>
                <p:nvPr/>
              </p:nvGrpSpPr>
              <p:grpSpPr>
                <a:xfrm>
                  <a:off x="4926806" y="1752600"/>
                  <a:ext cx="3645520" cy="2438400"/>
                  <a:chOff x="4926806" y="1752600"/>
                  <a:chExt cx="3645520" cy="2438400"/>
                </a:xfrm>
              </p:grpSpPr>
              <p:sp>
                <p:nvSpPr>
                  <p:cNvPr id="13" name="Freeform 12"/>
                  <p:cNvSpPr/>
                  <p:nvPr/>
                </p:nvSpPr>
                <p:spPr>
                  <a:xfrm rot="15531006">
                    <a:off x="4972050" y="2520074"/>
                    <a:ext cx="481012" cy="571500"/>
                  </a:xfrm>
                  <a:custGeom>
                    <a:avLst/>
                    <a:gdLst>
                      <a:gd name="connsiteX0" fmla="*/ 481012 w 481012"/>
                      <a:gd name="connsiteY0" fmla="*/ 571500 h 571500"/>
                      <a:gd name="connsiteX1" fmla="*/ 471487 w 481012"/>
                      <a:gd name="connsiteY1" fmla="*/ 528637 h 571500"/>
                      <a:gd name="connsiteX2" fmla="*/ 461962 w 481012"/>
                      <a:gd name="connsiteY2" fmla="*/ 514350 h 571500"/>
                      <a:gd name="connsiteX3" fmla="*/ 447675 w 481012"/>
                      <a:gd name="connsiteY3" fmla="*/ 466725 h 571500"/>
                      <a:gd name="connsiteX4" fmla="*/ 442912 w 481012"/>
                      <a:gd name="connsiteY4" fmla="*/ 447675 h 571500"/>
                      <a:gd name="connsiteX5" fmla="*/ 419100 w 481012"/>
                      <a:gd name="connsiteY5" fmla="*/ 423862 h 571500"/>
                      <a:gd name="connsiteX6" fmla="*/ 404812 w 481012"/>
                      <a:gd name="connsiteY6" fmla="*/ 419100 h 571500"/>
                      <a:gd name="connsiteX7" fmla="*/ 385762 w 481012"/>
                      <a:gd name="connsiteY7" fmla="*/ 404812 h 571500"/>
                      <a:gd name="connsiteX8" fmla="*/ 366712 w 481012"/>
                      <a:gd name="connsiteY8" fmla="*/ 395287 h 571500"/>
                      <a:gd name="connsiteX9" fmla="*/ 352425 w 481012"/>
                      <a:gd name="connsiteY9" fmla="*/ 385762 h 571500"/>
                      <a:gd name="connsiteX10" fmla="*/ 333375 w 481012"/>
                      <a:gd name="connsiteY10" fmla="*/ 357187 h 571500"/>
                      <a:gd name="connsiteX11" fmla="*/ 323850 w 481012"/>
                      <a:gd name="connsiteY11" fmla="*/ 342900 h 571500"/>
                      <a:gd name="connsiteX12" fmla="*/ 319087 w 481012"/>
                      <a:gd name="connsiteY12" fmla="*/ 319087 h 571500"/>
                      <a:gd name="connsiteX13" fmla="*/ 314325 w 481012"/>
                      <a:gd name="connsiteY13" fmla="*/ 304800 h 571500"/>
                      <a:gd name="connsiteX14" fmla="*/ 309562 w 481012"/>
                      <a:gd name="connsiteY14" fmla="*/ 285750 h 571500"/>
                      <a:gd name="connsiteX15" fmla="*/ 304800 w 481012"/>
                      <a:gd name="connsiteY15" fmla="*/ 271462 h 571500"/>
                      <a:gd name="connsiteX16" fmla="*/ 290512 w 481012"/>
                      <a:gd name="connsiteY16" fmla="*/ 261937 h 571500"/>
                      <a:gd name="connsiteX17" fmla="*/ 280987 w 481012"/>
                      <a:gd name="connsiteY17" fmla="*/ 247650 h 571500"/>
                      <a:gd name="connsiteX18" fmla="*/ 276225 w 481012"/>
                      <a:gd name="connsiteY18" fmla="*/ 228600 h 571500"/>
                      <a:gd name="connsiteX19" fmla="*/ 247650 w 481012"/>
                      <a:gd name="connsiteY19" fmla="*/ 223837 h 571500"/>
                      <a:gd name="connsiteX20" fmla="*/ 233362 w 481012"/>
                      <a:gd name="connsiteY20" fmla="*/ 214312 h 571500"/>
                      <a:gd name="connsiteX21" fmla="*/ 190500 w 481012"/>
                      <a:gd name="connsiteY21" fmla="*/ 190500 h 571500"/>
                      <a:gd name="connsiteX22" fmla="*/ 152400 w 481012"/>
                      <a:gd name="connsiteY22" fmla="*/ 161925 h 571500"/>
                      <a:gd name="connsiteX23" fmla="*/ 138112 w 481012"/>
                      <a:gd name="connsiteY23" fmla="*/ 147637 h 571500"/>
                      <a:gd name="connsiteX24" fmla="*/ 104775 w 481012"/>
                      <a:gd name="connsiteY24" fmla="*/ 133350 h 571500"/>
                      <a:gd name="connsiteX25" fmla="*/ 90487 w 481012"/>
                      <a:gd name="connsiteY25" fmla="*/ 100012 h 571500"/>
                      <a:gd name="connsiteX26" fmla="*/ 85725 w 481012"/>
                      <a:gd name="connsiteY26" fmla="*/ 66675 h 571500"/>
                      <a:gd name="connsiteX27" fmla="*/ 71437 w 481012"/>
                      <a:gd name="connsiteY27" fmla="*/ 61912 h 571500"/>
                      <a:gd name="connsiteX28" fmla="*/ 61912 w 481012"/>
                      <a:gd name="connsiteY28" fmla="*/ 47625 h 571500"/>
                      <a:gd name="connsiteX29" fmla="*/ 33337 w 481012"/>
                      <a:gd name="connsiteY29" fmla="*/ 28575 h 571500"/>
                      <a:gd name="connsiteX30" fmla="*/ 14287 w 481012"/>
                      <a:gd name="connsiteY30" fmla="*/ 9525 h 571500"/>
                      <a:gd name="connsiteX31" fmla="*/ 0 w 481012"/>
                      <a:gd name="connsiteY31" fmla="*/ 0 h 571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481012" h="571500">
                        <a:moveTo>
                          <a:pt x="481012" y="571500"/>
                        </a:moveTo>
                        <a:cubicBezTo>
                          <a:pt x="479182" y="560521"/>
                          <a:pt x="477350" y="540363"/>
                          <a:pt x="471487" y="528637"/>
                        </a:cubicBezTo>
                        <a:cubicBezTo>
                          <a:pt x="468927" y="523518"/>
                          <a:pt x="465137" y="519112"/>
                          <a:pt x="461962" y="514350"/>
                        </a:cubicBezTo>
                        <a:cubicBezTo>
                          <a:pt x="450876" y="436736"/>
                          <a:pt x="466239" y="510039"/>
                          <a:pt x="447675" y="466725"/>
                        </a:cubicBezTo>
                        <a:cubicBezTo>
                          <a:pt x="445097" y="460709"/>
                          <a:pt x="445490" y="453691"/>
                          <a:pt x="442912" y="447675"/>
                        </a:cubicBezTo>
                        <a:cubicBezTo>
                          <a:pt x="437717" y="435552"/>
                          <a:pt x="430646" y="429635"/>
                          <a:pt x="419100" y="423862"/>
                        </a:cubicBezTo>
                        <a:cubicBezTo>
                          <a:pt x="414610" y="421617"/>
                          <a:pt x="409575" y="420687"/>
                          <a:pt x="404812" y="419100"/>
                        </a:cubicBezTo>
                        <a:cubicBezTo>
                          <a:pt x="398462" y="414337"/>
                          <a:pt x="392493" y="409019"/>
                          <a:pt x="385762" y="404812"/>
                        </a:cubicBezTo>
                        <a:cubicBezTo>
                          <a:pt x="379742" y="401049"/>
                          <a:pt x="372876" y="398809"/>
                          <a:pt x="366712" y="395287"/>
                        </a:cubicBezTo>
                        <a:cubicBezTo>
                          <a:pt x="361742" y="392447"/>
                          <a:pt x="357187" y="388937"/>
                          <a:pt x="352425" y="385762"/>
                        </a:cubicBezTo>
                        <a:lnTo>
                          <a:pt x="333375" y="357187"/>
                        </a:lnTo>
                        <a:lnTo>
                          <a:pt x="323850" y="342900"/>
                        </a:lnTo>
                        <a:cubicBezTo>
                          <a:pt x="322262" y="334962"/>
                          <a:pt x="321050" y="326940"/>
                          <a:pt x="319087" y="319087"/>
                        </a:cubicBezTo>
                        <a:cubicBezTo>
                          <a:pt x="317869" y="314217"/>
                          <a:pt x="315704" y="309627"/>
                          <a:pt x="314325" y="304800"/>
                        </a:cubicBezTo>
                        <a:cubicBezTo>
                          <a:pt x="312527" y="298506"/>
                          <a:pt x="311360" y="292044"/>
                          <a:pt x="309562" y="285750"/>
                        </a:cubicBezTo>
                        <a:cubicBezTo>
                          <a:pt x="308183" y="280923"/>
                          <a:pt x="307936" y="275382"/>
                          <a:pt x="304800" y="271462"/>
                        </a:cubicBezTo>
                        <a:cubicBezTo>
                          <a:pt x="301224" y="266992"/>
                          <a:pt x="295275" y="265112"/>
                          <a:pt x="290512" y="261937"/>
                        </a:cubicBezTo>
                        <a:cubicBezTo>
                          <a:pt x="287337" y="257175"/>
                          <a:pt x="283242" y="252911"/>
                          <a:pt x="280987" y="247650"/>
                        </a:cubicBezTo>
                        <a:cubicBezTo>
                          <a:pt x="278409" y="241634"/>
                          <a:pt x="281551" y="232405"/>
                          <a:pt x="276225" y="228600"/>
                        </a:cubicBezTo>
                        <a:cubicBezTo>
                          <a:pt x="268367" y="222987"/>
                          <a:pt x="257175" y="225425"/>
                          <a:pt x="247650" y="223837"/>
                        </a:cubicBezTo>
                        <a:cubicBezTo>
                          <a:pt x="242887" y="220662"/>
                          <a:pt x="238332" y="217152"/>
                          <a:pt x="233362" y="214312"/>
                        </a:cubicBezTo>
                        <a:cubicBezTo>
                          <a:pt x="207399" y="199476"/>
                          <a:pt x="218619" y="209967"/>
                          <a:pt x="190500" y="190500"/>
                        </a:cubicBezTo>
                        <a:cubicBezTo>
                          <a:pt x="177448" y="181464"/>
                          <a:pt x="163625" y="173150"/>
                          <a:pt x="152400" y="161925"/>
                        </a:cubicBezTo>
                        <a:cubicBezTo>
                          <a:pt x="147637" y="157162"/>
                          <a:pt x="143593" y="151552"/>
                          <a:pt x="138112" y="147637"/>
                        </a:cubicBezTo>
                        <a:cubicBezTo>
                          <a:pt x="127813" y="140280"/>
                          <a:pt x="116435" y="137236"/>
                          <a:pt x="104775" y="133350"/>
                        </a:cubicBezTo>
                        <a:cubicBezTo>
                          <a:pt x="99613" y="123025"/>
                          <a:pt x="92823" y="111690"/>
                          <a:pt x="90487" y="100012"/>
                        </a:cubicBezTo>
                        <a:cubicBezTo>
                          <a:pt x="88286" y="89005"/>
                          <a:pt x="90745" y="76715"/>
                          <a:pt x="85725" y="66675"/>
                        </a:cubicBezTo>
                        <a:cubicBezTo>
                          <a:pt x="83480" y="62185"/>
                          <a:pt x="76200" y="63500"/>
                          <a:pt x="71437" y="61912"/>
                        </a:cubicBezTo>
                        <a:cubicBezTo>
                          <a:pt x="68262" y="57150"/>
                          <a:pt x="66674" y="50800"/>
                          <a:pt x="61912" y="47625"/>
                        </a:cubicBezTo>
                        <a:cubicBezTo>
                          <a:pt x="25008" y="23022"/>
                          <a:pt x="57250" y="64443"/>
                          <a:pt x="33337" y="28575"/>
                        </a:cubicBezTo>
                        <a:cubicBezTo>
                          <a:pt x="25718" y="5714"/>
                          <a:pt x="34608" y="19685"/>
                          <a:pt x="14287" y="9525"/>
                        </a:cubicBezTo>
                        <a:cubicBezTo>
                          <a:pt x="9168" y="6965"/>
                          <a:pt x="0" y="0"/>
                          <a:pt x="0" y="0"/>
                        </a:cubicBezTo>
                      </a:path>
                    </a:pathLst>
                  </a:custGeom>
                  <a:ln w="12700">
                    <a:solidFill>
                      <a:srgbClr val="0000CC"/>
                    </a:solidFill>
                    <a:prstDash val="solid"/>
                    <a:tailEnd type="non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0" name="Group 39"/>
                  <p:cNvGrpSpPr/>
                  <p:nvPr/>
                </p:nvGrpSpPr>
                <p:grpSpPr>
                  <a:xfrm>
                    <a:off x="4964430" y="1752600"/>
                    <a:ext cx="3607896" cy="2438400"/>
                    <a:chOff x="4964430" y="1752600"/>
                    <a:chExt cx="3607896" cy="2438400"/>
                  </a:xfrm>
                </p:grpSpPr>
                <p:grpSp>
                  <p:nvGrpSpPr>
                    <p:cNvPr id="39" name="Group 38"/>
                    <p:cNvGrpSpPr/>
                    <p:nvPr/>
                  </p:nvGrpSpPr>
                  <p:grpSpPr>
                    <a:xfrm>
                      <a:off x="4972050" y="1752600"/>
                      <a:ext cx="3594181" cy="2428038"/>
                      <a:chOff x="4972050" y="1752600"/>
                      <a:chExt cx="3594181" cy="2428038"/>
                    </a:xfrm>
                  </p:grpSpPr>
                  <p:cxnSp>
                    <p:nvCxnSpPr>
                      <p:cNvPr id="5" name="Straight Connector 4"/>
                      <p:cNvCxnSpPr/>
                      <p:nvPr/>
                    </p:nvCxnSpPr>
                    <p:spPr>
                      <a:xfrm>
                        <a:off x="4972050" y="1752600"/>
                        <a:ext cx="0" cy="2428038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  <a:tailEnd type="none" w="lg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" name="Straight Connector 5"/>
                      <p:cNvCxnSpPr/>
                      <p:nvPr/>
                    </p:nvCxnSpPr>
                    <p:spPr>
                      <a:xfrm>
                        <a:off x="4972050" y="3276600"/>
                        <a:ext cx="3594181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  <a:prstDash val="dash"/>
                        <a:tailEnd type="none" w="lg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8" name="Group 37"/>
                    <p:cNvGrpSpPr/>
                    <p:nvPr/>
                  </p:nvGrpSpPr>
                  <p:grpSpPr>
                    <a:xfrm>
                      <a:off x="4964430" y="1870490"/>
                      <a:ext cx="3607896" cy="2320510"/>
                      <a:chOff x="4964430" y="1870490"/>
                      <a:chExt cx="3607896" cy="2320510"/>
                    </a:xfrm>
                  </p:grpSpPr>
                  <p:cxnSp>
                    <p:nvCxnSpPr>
                      <p:cNvPr id="4" name="Straight Connector 3"/>
                      <p:cNvCxnSpPr/>
                      <p:nvPr/>
                    </p:nvCxnSpPr>
                    <p:spPr>
                      <a:xfrm>
                        <a:off x="4978145" y="4191000"/>
                        <a:ext cx="3594181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  <a:tailEnd type="none" w="lg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37" name="Group 36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964430" y="1870490"/>
                        <a:ext cx="3589020" cy="2157318"/>
                        <a:chOff x="4964430" y="1870490"/>
                        <a:chExt cx="3589020" cy="2157318"/>
                      </a:xfrm>
                    </p:grpSpPr>
                    <p:grpSp>
                      <p:nvGrpSpPr>
                        <p:cNvPr id="35" name="Group 34"/>
                        <p:cNvGrpSpPr/>
                        <p:nvPr/>
                      </p:nvGrpSpPr>
                      <p:grpSpPr>
                        <a:xfrm>
                          <a:off x="6297930" y="3352800"/>
                          <a:ext cx="2255520" cy="675008"/>
                          <a:chOff x="6297930" y="3352800"/>
                          <a:chExt cx="2255520" cy="675008"/>
                        </a:xfrm>
                      </p:grpSpPr>
                      <p:sp>
                        <p:nvSpPr>
                          <p:cNvPr id="17" name="Freeform 16"/>
                          <p:cNvSpPr/>
                          <p:nvPr/>
                        </p:nvSpPr>
                        <p:spPr>
                          <a:xfrm rot="19412775">
                            <a:off x="6297930" y="3456308"/>
                            <a:ext cx="481012" cy="571500"/>
                          </a:xfrm>
                          <a:custGeom>
                            <a:avLst/>
                            <a:gdLst>
                              <a:gd name="connsiteX0" fmla="*/ 481012 w 481012"/>
                              <a:gd name="connsiteY0" fmla="*/ 571500 h 571500"/>
                              <a:gd name="connsiteX1" fmla="*/ 471487 w 481012"/>
                              <a:gd name="connsiteY1" fmla="*/ 528637 h 571500"/>
                              <a:gd name="connsiteX2" fmla="*/ 461962 w 481012"/>
                              <a:gd name="connsiteY2" fmla="*/ 514350 h 571500"/>
                              <a:gd name="connsiteX3" fmla="*/ 447675 w 481012"/>
                              <a:gd name="connsiteY3" fmla="*/ 466725 h 571500"/>
                              <a:gd name="connsiteX4" fmla="*/ 442912 w 481012"/>
                              <a:gd name="connsiteY4" fmla="*/ 447675 h 571500"/>
                              <a:gd name="connsiteX5" fmla="*/ 419100 w 481012"/>
                              <a:gd name="connsiteY5" fmla="*/ 423862 h 571500"/>
                              <a:gd name="connsiteX6" fmla="*/ 404812 w 481012"/>
                              <a:gd name="connsiteY6" fmla="*/ 419100 h 571500"/>
                              <a:gd name="connsiteX7" fmla="*/ 385762 w 481012"/>
                              <a:gd name="connsiteY7" fmla="*/ 404812 h 571500"/>
                              <a:gd name="connsiteX8" fmla="*/ 366712 w 481012"/>
                              <a:gd name="connsiteY8" fmla="*/ 395287 h 571500"/>
                              <a:gd name="connsiteX9" fmla="*/ 352425 w 481012"/>
                              <a:gd name="connsiteY9" fmla="*/ 385762 h 571500"/>
                              <a:gd name="connsiteX10" fmla="*/ 333375 w 481012"/>
                              <a:gd name="connsiteY10" fmla="*/ 357187 h 571500"/>
                              <a:gd name="connsiteX11" fmla="*/ 323850 w 481012"/>
                              <a:gd name="connsiteY11" fmla="*/ 342900 h 571500"/>
                              <a:gd name="connsiteX12" fmla="*/ 319087 w 481012"/>
                              <a:gd name="connsiteY12" fmla="*/ 319087 h 571500"/>
                              <a:gd name="connsiteX13" fmla="*/ 314325 w 481012"/>
                              <a:gd name="connsiteY13" fmla="*/ 304800 h 571500"/>
                              <a:gd name="connsiteX14" fmla="*/ 309562 w 481012"/>
                              <a:gd name="connsiteY14" fmla="*/ 285750 h 571500"/>
                              <a:gd name="connsiteX15" fmla="*/ 304800 w 481012"/>
                              <a:gd name="connsiteY15" fmla="*/ 271462 h 571500"/>
                              <a:gd name="connsiteX16" fmla="*/ 290512 w 481012"/>
                              <a:gd name="connsiteY16" fmla="*/ 261937 h 571500"/>
                              <a:gd name="connsiteX17" fmla="*/ 280987 w 481012"/>
                              <a:gd name="connsiteY17" fmla="*/ 247650 h 571500"/>
                              <a:gd name="connsiteX18" fmla="*/ 276225 w 481012"/>
                              <a:gd name="connsiteY18" fmla="*/ 228600 h 571500"/>
                              <a:gd name="connsiteX19" fmla="*/ 247650 w 481012"/>
                              <a:gd name="connsiteY19" fmla="*/ 223837 h 571500"/>
                              <a:gd name="connsiteX20" fmla="*/ 233362 w 481012"/>
                              <a:gd name="connsiteY20" fmla="*/ 214312 h 571500"/>
                              <a:gd name="connsiteX21" fmla="*/ 190500 w 481012"/>
                              <a:gd name="connsiteY21" fmla="*/ 190500 h 571500"/>
                              <a:gd name="connsiteX22" fmla="*/ 152400 w 481012"/>
                              <a:gd name="connsiteY22" fmla="*/ 161925 h 571500"/>
                              <a:gd name="connsiteX23" fmla="*/ 138112 w 481012"/>
                              <a:gd name="connsiteY23" fmla="*/ 147637 h 571500"/>
                              <a:gd name="connsiteX24" fmla="*/ 104775 w 481012"/>
                              <a:gd name="connsiteY24" fmla="*/ 133350 h 571500"/>
                              <a:gd name="connsiteX25" fmla="*/ 90487 w 481012"/>
                              <a:gd name="connsiteY25" fmla="*/ 100012 h 571500"/>
                              <a:gd name="connsiteX26" fmla="*/ 85725 w 481012"/>
                              <a:gd name="connsiteY26" fmla="*/ 66675 h 571500"/>
                              <a:gd name="connsiteX27" fmla="*/ 71437 w 481012"/>
                              <a:gd name="connsiteY27" fmla="*/ 61912 h 571500"/>
                              <a:gd name="connsiteX28" fmla="*/ 61912 w 481012"/>
                              <a:gd name="connsiteY28" fmla="*/ 47625 h 571500"/>
                              <a:gd name="connsiteX29" fmla="*/ 33337 w 481012"/>
                              <a:gd name="connsiteY29" fmla="*/ 28575 h 571500"/>
                              <a:gd name="connsiteX30" fmla="*/ 14287 w 481012"/>
                              <a:gd name="connsiteY30" fmla="*/ 9525 h 571500"/>
                              <a:gd name="connsiteX31" fmla="*/ 0 w 481012"/>
                              <a:gd name="connsiteY31" fmla="*/ 0 h 57150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</a:cxnLst>
                            <a:rect l="l" t="t" r="r" b="b"/>
                            <a:pathLst>
                              <a:path w="481012" h="571500">
                                <a:moveTo>
                                  <a:pt x="481012" y="571500"/>
                                </a:moveTo>
                                <a:cubicBezTo>
                                  <a:pt x="479182" y="560521"/>
                                  <a:pt x="477350" y="540363"/>
                                  <a:pt x="471487" y="528637"/>
                                </a:cubicBezTo>
                                <a:cubicBezTo>
                                  <a:pt x="468927" y="523518"/>
                                  <a:pt x="465137" y="519112"/>
                                  <a:pt x="461962" y="514350"/>
                                </a:cubicBezTo>
                                <a:cubicBezTo>
                                  <a:pt x="450876" y="436736"/>
                                  <a:pt x="466239" y="510039"/>
                                  <a:pt x="447675" y="466725"/>
                                </a:cubicBezTo>
                                <a:cubicBezTo>
                                  <a:pt x="445097" y="460709"/>
                                  <a:pt x="445490" y="453691"/>
                                  <a:pt x="442912" y="447675"/>
                                </a:cubicBezTo>
                                <a:cubicBezTo>
                                  <a:pt x="437717" y="435552"/>
                                  <a:pt x="430646" y="429635"/>
                                  <a:pt x="419100" y="423862"/>
                                </a:cubicBezTo>
                                <a:cubicBezTo>
                                  <a:pt x="414610" y="421617"/>
                                  <a:pt x="409575" y="420687"/>
                                  <a:pt x="404812" y="419100"/>
                                </a:cubicBezTo>
                                <a:cubicBezTo>
                                  <a:pt x="398462" y="414337"/>
                                  <a:pt x="392493" y="409019"/>
                                  <a:pt x="385762" y="404812"/>
                                </a:cubicBezTo>
                                <a:cubicBezTo>
                                  <a:pt x="379742" y="401049"/>
                                  <a:pt x="372876" y="398809"/>
                                  <a:pt x="366712" y="395287"/>
                                </a:cubicBezTo>
                                <a:cubicBezTo>
                                  <a:pt x="361742" y="392447"/>
                                  <a:pt x="357187" y="388937"/>
                                  <a:pt x="352425" y="385762"/>
                                </a:cubicBezTo>
                                <a:lnTo>
                                  <a:pt x="333375" y="357187"/>
                                </a:lnTo>
                                <a:lnTo>
                                  <a:pt x="323850" y="342900"/>
                                </a:lnTo>
                                <a:cubicBezTo>
                                  <a:pt x="322262" y="334962"/>
                                  <a:pt x="321050" y="326940"/>
                                  <a:pt x="319087" y="319087"/>
                                </a:cubicBezTo>
                                <a:cubicBezTo>
                                  <a:pt x="317869" y="314217"/>
                                  <a:pt x="315704" y="309627"/>
                                  <a:pt x="314325" y="304800"/>
                                </a:cubicBezTo>
                                <a:cubicBezTo>
                                  <a:pt x="312527" y="298506"/>
                                  <a:pt x="311360" y="292044"/>
                                  <a:pt x="309562" y="285750"/>
                                </a:cubicBezTo>
                                <a:cubicBezTo>
                                  <a:pt x="308183" y="280923"/>
                                  <a:pt x="307936" y="275382"/>
                                  <a:pt x="304800" y="271462"/>
                                </a:cubicBezTo>
                                <a:cubicBezTo>
                                  <a:pt x="301224" y="266992"/>
                                  <a:pt x="295275" y="265112"/>
                                  <a:pt x="290512" y="261937"/>
                                </a:cubicBezTo>
                                <a:cubicBezTo>
                                  <a:pt x="287337" y="257175"/>
                                  <a:pt x="283242" y="252911"/>
                                  <a:pt x="280987" y="247650"/>
                                </a:cubicBezTo>
                                <a:cubicBezTo>
                                  <a:pt x="278409" y="241634"/>
                                  <a:pt x="281551" y="232405"/>
                                  <a:pt x="276225" y="228600"/>
                                </a:cubicBezTo>
                                <a:cubicBezTo>
                                  <a:pt x="268367" y="222987"/>
                                  <a:pt x="257175" y="225425"/>
                                  <a:pt x="247650" y="223837"/>
                                </a:cubicBezTo>
                                <a:cubicBezTo>
                                  <a:pt x="242887" y="220662"/>
                                  <a:pt x="238332" y="217152"/>
                                  <a:pt x="233362" y="214312"/>
                                </a:cubicBezTo>
                                <a:cubicBezTo>
                                  <a:pt x="207399" y="199476"/>
                                  <a:pt x="218619" y="209967"/>
                                  <a:pt x="190500" y="190500"/>
                                </a:cubicBezTo>
                                <a:cubicBezTo>
                                  <a:pt x="177448" y="181464"/>
                                  <a:pt x="163625" y="173150"/>
                                  <a:pt x="152400" y="161925"/>
                                </a:cubicBezTo>
                                <a:cubicBezTo>
                                  <a:pt x="147637" y="157162"/>
                                  <a:pt x="143593" y="151552"/>
                                  <a:pt x="138112" y="147637"/>
                                </a:cubicBezTo>
                                <a:cubicBezTo>
                                  <a:pt x="127813" y="140280"/>
                                  <a:pt x="116435" y="137236"/>
                                  <a:pt x="104775" y="133350"/>
                                </a:cubicBezTo>
                                <a:cubicBezTo>
                                  <a:pt x="99613" y="123025"/>
                                  <a:pt x="92823" y="111690"/>
                                  <a:pt x="90487" y="100012"/>
                                </a:cubicBezTo>
                                <a:cubicBezTo>
                                  <a:pt x="88286" y="89005"/>
                                  <a:pt x="90745" y="76715"/>
                                  <a:pt x="85725" y="66675"/>
                                </a:cubicBezTo>
                                <a:cubicBezTo>
                                  <a:pt x="83480" y="62185"/>
                                  <a:pt x="76200" y="63500"/>
                                  <a:pt x="71437" y="61912"/>
                                </a:cubicBezTo>
                                <a:cubicBezTo>
                                  <a:pt x="68262" y="57150"/>
                                  <a:pt x="66674" y="50800"/>
                                  <a:pt x="61912" y="47625"/>
                                </a:cubicBezTo>
                                <a:cubicBezTo>
                                  <a:pt x="25008" y="23022"/>
                                  <a:pt x="57250" y="64443"/>
                                  <a:pt x="33337" y="28575"/>
                                </a:cubicBezTo>
                                <a:cubicBezTo>
                                  <a:pt x="25718" y="5714"/>
                                  <a:pt x="34608" y="19685"/>
                                  <a:pt x="14287" y="9525"/>
                                </a:cubicBezTo>
                                <a:cubicBezTo>
                                  <a:pt x="9168" y="6965"/>
                                  <a:pt x="0" y="0"/>
                                  <a:pt x="0" y="0"/>
                                </a:cubicBezTo>
                              </a:path>
                            </a:pathLst>
                          </a:custGeom>
                          <a:ln w="12700">
                            <a:solidFill>
                              <a:srgbClr val="0000CC"/>
                            </a:solidFill>
                            <a:prstDash val="solid"/>
                            <a:tailEnd type="none" w="lg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9" name="Freeform 18"/>
                          <p:cNvSpPr/>
                          <p:nvPr/>
                        </p:nvSpPr>
                        <p:spPr>
                          <a:xfrm>
                            <a:off x="6891338" y="3352800"/>
                            <a:ext cx="1662112" cy="671512"/>
                          </a:xfrm>
                          <a:custGeom>
                            <a:avLst/>
                            <a:gdLst>
                              <a:gd name="connsiteX0" fmla="*/ 0 w 1662112"/>
                              <a:gd name="connsiteY0" fmla="*/ 471487 h 671512"/>
                              <a:gd name="connsiteX1" fmla="*/ 19050 w 1662112"/>
                              <a:gd name="connsiteY1" fmla="*/ 442912 h 671512"/>
                              <a:gd name="connsiteX2" fmla="*/ 33337 w 1662112"/>
                              <a:gd name="connsiteY2" fmla="*/ 433387 h 671512"/>
                              <a:gd name="connsiteX3" fmla="*/ 38100 w 1662112"/>
                              <a:gd name="connsiteY3" fmla="*/ 452437 h 671512"/>
                              <a:gd name="connsiteX4" fmla="*/ 47625 w 1662112"/>
                              <a:gd name="connsiteY4" fmla="*/ 471487 h 671512"/>
                              <a:gd name="connsiteX5" fmla="*/ 61912 w 1662112"/>
                              <a:gd name="connsiteY5" fmla="*/ 509587 h 671512"/>
                              <a:gd name="connsiteX6" fmla="*/ 80962 w 1662112"/>
                              <a:gd name="connsiteY6" fmla="*/ 504825 h 671512"/>
                              <a:gd name="connsiteX7" fmla="*/ 100012 w 1662112"/>
                              <a:gd name="connsiteY7" fmla="*/ 490537 h 671512"/>
                              <a:gd name="connsiteX8" fmla="*/ 114300 w 1662112"/>
                              <a:gd name="connsiteY8" fmla="*/ 500062 h 671512"/>
                              <a:gd name="connsiteX9" fmla="*/ 142875 w 1662112"/>
                              <a:gd name="connsiteY9" fmla="*/ 523875 h 671512"/>
                              <a:gd name="connsiteX10" fmla="*/ 180975 w 1662112"/>
                              <a:gd name="connsiteY10" fmla="*/ 509587 h 671512"/>
                              <a:gd name="connsiteX11" fmla="*/ 204787 w 1662112"/>
                              <a:gd name="connsiteY11" fmla="*/ 514350 h 671512"/>
                              <a:gd name="connsiteX12" fmla="*/ 242887 w 1662112"/>
                              <a:gd name="connsiteY12" fmla="*/ 552450 h 671512"/>
                              <a:gd name="connsiteX13" fmla="*/ 271462 w 1662112"/>
                              <a:gd name="connsiteY13" fmla="*/ 600075 h 671512"/>
                              <a:gd name="connsiteX14" fmla="*/ 300037 w 1662112"/>
                              <a:gd name="connsiteY14" fmla="*/ 623887 h 671512"/>
                              <a:gd name="connsiteX15" fmla="*/ 338137 w 1662112"/>
                              <a:gd name="connsiteY15" fmla="*/ 614362 h 671512"/>
                              <a:gd name="connsiteX16" fmla="*/ 371475 w 1662112"/>
                              <a:gd name="connsiteY16" fmla="*/ 642937 h 671512"/>
                              <a:gd name="connsiteX17" fmla="*/ 395287 w 1662112"/>
                              <a:gd name="connsiteY17" fmla="*/ 671512 h 671512"/>
                              <a:gd name="connsiteX18" fmla="*/ 447675 w 1662112"/>
                              <a:gd name="connsiteY18" fmla="*/ 623887 h 671512"/>
                              <a:gd name="connsiteX19" fmla="*/ 476250 w 1662112"/>
                              <a:gd name="connsiteY19" fmla="*/ 576262 h 671512"/>
                              <a:gd name="connsiteX20" fmla="*/ 490537 w 1662112"/>
                              <a:gd name="connsiteY20" fmla="*/ 566737 h 671512"/>
                              <a:gd name="connsiteX21" fmla="*/ 504825 w 1662112"/>
                              <a:gd name="connsiteY21" fmla="*/ 571500 h 671512"/>
                              <a:gd name="connsiteX22" fmla="*/ 514350 w 1662112"/>
                              <a:gd name="connsiteY22" fmla="*/ 585787 h 671512"/>
                              <a:gd name="connsiteX23" fmla="*/ 547687 w 1662112"/>
                              <a:gd name="connsiteY23" fmla="*/ 581025 h 671512"/>
                              <a:gd name="connsiteX24" fmla="*/ 619125 w 1662112"/>
                              <a:gd name="connsiteY24" fmla="*/ 509587 h 671512"/>
                              <a:gd name="connsiteX25" fmla="*/ 638175 w 1662112"/>
                              <a:gd name="connsiteY25" fmla="*/ 481012 h 671512"/>
                              <a:gd name="connsiteX26" fmla="*/ 647700 w 1662112"/>
                              <a:gd name="connsiteY26" fmla="*/ 461962 h 671512"/>
                              <a:gd name="connsiteX27" fmla="*/ 652462 w 1662112"/>
                              <a:gd name="connsiteY27" fmla="*/ 447675 h 671512"/>
                              <a:gd name="connsiteX28" fmla="*/ 671512 w 1662112"/>
                              <a:gd name="connsiteY28" fmla="*/ 419100 h 671512"/>
                              <a:gd name="connsiteX29" fmla="*/ 681037 w 1662112"/>
                              <a:gd name="connsiteY29" fmla="*/ 447675 h 671512"/>
                              <a:gd name="connsiteX30" fmla="*/ 690562 w 1662112"/>
                              <a:gd name="connsiteY30" fmla="*/ 481012 h 671512"/>
                              <a:gd name="connsiteX31" fmla="*/ 714375 w 1662112"/>
                              <a:gd name="connsiteY31" fmla="*/ 542925 h 671512"/>
                              <a:gd name="connsiteX32" fmla="*/ 723900 w 1662112"/>
                              <a:gd name="connsiteY32" fmla="*/ 557212 h 671512"/>
                              <a:gd name="connsiteX33" fmla="*/ 747712 w 1662112"/>
                              <a:gd name="connsiteY33" fmla="*/ 528637 h 671512"/>
                              <a:gd name="connsiteX34" fmla="*/ 795337 w 1662112"/>
                              <a:gd name="connsiteY34" fmla="*/ 433387 h 671512"/>
                              <a:gd name="connsiteX35" fmla="*/ 819150 w 1662112"/>
                              <a:gd name="connsiteY35" fmla="*/ 395287 h 671512"/>
                              <a:gd name="connsiteX36" fmla="*/ 842962 w 1662112"/>
                              <a:gd name="connsiteY36" fmla="*/ 352425 h 671512"/>
                              <a:gd name="connsiteX37" fmla="*/ 876300 w 1662112"/>
                              <a:gd name="connsiteY37" fmla="*/ 309562 h 671512"/>
                              <a:gd name="connsiteX38" fmla="*/ 885825 w 1662112"/>
                              <a:gd name="connsiteY38" fmla="*/ 290512 h 671512"/>
                              <a:gd name="connsiteX39" fmla="*/ 919162 w 1662112"/>
                              <a:gd name="connsiteY39" fmla="*/ 266700 h 671512"/>
                              <a:gd name="connsiteX40" fmla="*/ 981075 w 1662112"/>
                              <a:gd name="connsiteY40" fmla="*/ 323850 h 671512"/>
                              <a:gd name="connsiteX41" fmla="*/ 995362 w 1662112"/>
                              <a:gd name="connsiteY41" fmla="*/ 347662 h 671512"/>
                              <a:gd name="connsiteX42" fmla="*/ 1042987 w 1662112"/>
                              <a:gd name="connsiteY42" fmla="*/ 395287 h 671512"/>
                              <a:gd name="connsiteX43" fmla="*/ 1057275 w 1662112"/>
                              <a:gd name="connsiteY43" fmla="*/ 409575 h 671512"/>
                              <a:gd name="connsiteX44" fmla="*/ 1066800 w 1662112"/>
                              <a:gd name="connsiteY44" fmla="*/ 423862 h 671512"/>
                              <a:gd name="connsiteX45" fmla="*/ 1090612 w 1662112"/>
                              <a:gd name="connsiteY45" fmla="*/ 414337 h 671512"/>
                              <a:gd name="connsiteX46" fmla="*/ 1104900 w 1662112"/>
                              <a:gd name="connsiteY46" fmla="*/ 395287 h 671512"/>
                              <a:gd name="connsiteX47" fmla="*/ 1128712 w 1662112"/>
                              <a:gd name="connsiteY47" fmla="*/ 390525 h 671512"/>
                              <a:gd name="connsiteX48" fmla="*/ 1138237 w 1662112"/>
                              <a:gd name="connsiteY48" fmla="*/ 376237 h 671512"/>
                              <a:gd name="connsiteX49" fmla="*/ 1152525 w 1662112"/>
                              <a:gd name="connsiteY49" fmla="*/ 366712 h 671512"/>
                              <a:gd name="connsiteX50" fmla="*/ 1176337 w 1662112"/>
                              <a:gd name="connsiteY50" fmla="*/ 347662 h 671512"/>
                              <a:gd name="connsiteX51" fmla="*/ 1209675 w 1662112"/>
                              <a:gd name="connsiteY51" fmla="*/ 328612 h 671512"/>
                              <a:gd name="connsiteX52" fmla="*/ 1219200 w 1662112"/>
                              <a:gd name="connsiteY52" fmla="*/ 290512 h 671512"/>
                              <a:gd name="connsiteX53" fmla="*/ 1223962 w 1662112"/>
                              <a:gd name="connsiteY53" fmla="*/ 276225 h 671512"/>
                              <a:gd name="connsiteX54" fmla="*/ 1252537 w 1662112"/>
                              <a:gd name="connsiteY54" fmla="*/ 247650 h 671512"/>
                              <a:gd name="connsiteX55" fmla="*/ 1266825 w 1662112"/>
                              <a:gd name="connsiteY55" fmla="*/ 252412 h 671512"/>
                              <a:gd name="connsiteX56" fmla="*/ 1285875 w 1662112"/>
                              <a:gd name="connsiteY56" fmla="*/ 261937 h 671512"/>
                              <a:gd name="connsiteX57" fmla="*/ 1323975 w 1662112"/>
                              <a:gd name="connsiteY57" fmla="*/ 238125 h 671512"/>
                              <a:gd name="connsiteX58" fmla="*/ 1357312 w 1662112"/>
                              <a:gd name="connsiteY58" fmla="*/ 180975 h 671512"/>
                              <a:gd name="connsiteX59" fmla="*/ 1381125 w 1662112"/>
                              <a:gd name="connsiteY59" fmla="*/ 133350 h 671512"/>
                              <a:gd name="connsiteX60" fmla="*/ 1400175 w 1662112"/>
                              <a:gd name="connsiteY60" fmla="*/ 176212 h 671512"/>
                              <a:gd name="connsiteX61" fmla="*/ 1428750 w 1662112"/>
                              <a:gd name="connsiteY61" fmla="*/ 138112 h 671512"/>
                              <a:gd name="connsiteX62" fmla="*/ 1452562 w 1662112"/>
                              <a:gd name="connsiteY62" fmla="*/ 133350 h 671512"/>
                              <a:gd name="connsiteX63" fmla="*/ 1462087 w 1662112"/>
                              <a:gd name="connsiteY63" fmla="*/ 114300 h 671512"/>
                              <a:gd name="connsiteX64" fmla="*/ 1476375 w 1662112"/>
                              <a:gd name="connsiteY64" fmla="*/ 109537 h 671512"/>
                              <a:gd name="connsiteX65" fmla="*/ 1500187 w 1662112"/>
                              <a:gd name="connsiteY65" fmla="*/ 80962 h 671512"/>
                              <a:gd name="connsiteX66" fmla="*/ 1519237 w 1662112"/>
                              <a:gd name="connsiteY66" fmla="*/ 104775 h 671512"/>
                              <a:gd name="connsiteX67" fmla="*/ 1552575 w 1662112"/>
                              <a:gd name="connsiteY67" fmla="*/ 133350 h 671512"/>
                              <a:gd name="connsiteX68" fmla="*/ 1566862 w 1662112"/>
                              <a:gd name="connsiteY68" fmla="*/ 128587 h 671512"/>
                              <a:gd name="connsiteX69" fmla="*/ 1581150 w 1662112"/>
                              <a:gd name="connsiteY69" fmla="*/ 100012 h 671512"/>
                              <a:gd name="connsiteX70" fmla="*/ 1595437 w 1662112"/>
                              <a:gd name="connsiteY70" fmla="*/ 90487 h 671512"/>
                              <a:gd name="connsiteX71" fmla="*/ 1600200 w 1662112"/>
                              <a:gd name="connsiteY71" fmla="*/ 76200 h 671512"/>
                              <a:gd name="connsiteX72" fmla="*/ 1609725 w 1662112"/>
                              <a:gd name="connsiteY72" fmla="*/ 42862 h 671512"/>
                              <a:gd name="connsiteX73" fmla="*/ 1619250 w 1662112"/>
                              <a:gd name="connsiteY73" fmla="*/ 57150 h 671512"/>
                              <a:gd name="connsiteX74" fmla="*/ 1643062 w 1662112"/>
                              <a:gd name="connsiteY74" fmla="*/ 28575 h 671512"/>
                              <a:gd name="connsiteX75" fmla="*/ 1647825 w 1662112"/>
                              <a:gd name="connsiteY75" fmla="*/ 9525 h 671512"/>
                              <a:gd name="connsiteX76" fmla="*/ 1662112 w 1662112"/>
                              <a:gd name="connsiteY76" fmla="*/ 0 h 67151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  <a:cxn ang="0">
                                <a:pos x="connsiteX36" y="connsiteY36"/>
                              </a:cxn>
                              <a:cxn ang="0">
                                <a:pos x="connsiteX37" y="connsiteY37"/>
                              </a:cxn>
                              <a:cxn ang="0">
                                <a:pos x="connsiteX38" y="connsiteY38"/>
                              </a:cxn>
                              <a:cxn ang="0">
                                <a:pos x="connsiteX39" y="connsiteY39"/>
                              </a:cxn>
                              <a:cxn ang="0">
                                <a:pos x="connsiteX40" y="connsiteY40"/>
                              </a:cxn>
                              <a:cxn ang="0">
                                <a:pos x="connsiteX41" y="connsiteY41"/>
                              </a:cxn>
                              <a:cxn ang="0">
                                <a:pos x="connsiteX42" y="connsiteY42"/>
                              </a:cxn>
                              <a:cxn ang="0">
                                <a:pos x="connsiteX43" y="connsiteY43"/>
                              </a:cxn>
                              <a:cxn ang="0">
                                <a:pos x="connsiteX44" y="connsiteY44"/>
                              </a:cxn>
                              <a:cxn ang="0">
                                <a:pos x="connsiteX45" y="connsiteY45"/>
                              </a:cxn>
                              <a:cxn ang="0">
                                <a:pos x="connsiteX46" y="connsiteY46"/>
                              </a:cxn>
                              <a:cxn ang="0">
                                <a:pos x="connsiteX47" y="connsiteY47"/>
                              </a:cxn>
                              <a:cxn ang="0">
                                <a:pos x="connsiteX48" y="connsiteY48"/>
                              </a:cxn>
                              <a:cxn ang="0">
                                <a:pos x="connsiteX49" y="connsiteY49"/>
                              </a:cxn>
                              <a:cxn ang="0">
                                <a:pos x="connsiteX50" y="connsiteY50"/>
                              </a:cxn>
                              <a:cxn ang="0">
                                <a:pos x="connsiteX51" y="connsiteY51"/>
                              </a:cxn>
                              <a:cxn ang="0">
                                <a:pos x="connsiteX52" y="connsiteY52"/>
                              </a:cxn>
                              <a:cxn ang="0">
                                <a:pos x="connsiteX53" y="connsiteY53"/>
                              </a:cxn>
                              <a:cxn ang="0">
                                <a:pos x="connsiteX54" y="connsiteY54"/>
                              </a:cxn>
                              <a:cxn ang="0">
                                <a:pos x="connsiteX55" y="connsiteY55"/>
                              </a:cxn>
                              <a:cxn ang="0">
                                <a:pos x="connsiteX56" y="connsiteY56"/>
                              </a:cxn>
                              <a:cxn ang="0">
                                <a:pos x="connsiteX57" y="connsiteY57"/>
                              </a:cxn>
                              <a:cxn ang="0">
                                <a:pos x="connsiteX58" y="connsiteY58"/>
                              </a:cxn>
                              <a:cxn ang="0">
                                <a:pos x="connsiteX59" y="connsiteY59"/>
                              </a:cxn>
                              <a:cxn ang="0">
                                <a:pos x="connsiteX60" y="connsiteY60"/>
                              </a:cxn>
                              <a:cxn ang="0">
                                <a:pos x="connsiteX61" y="connsiteY61"/>
                              </a:cxn>
                              <a:cxn ang="0">
                                <a:pos x="connsiteX62" y="connsiteY62"/>
                              </a:cxn>
                              <a:cxn ang="0">
                                <a:pos x="connsiteX63" y="connsiteY63"/>
                              </a:cxn>
                              <a:cxn ang="0">
                                <a:pos x="connsiteX64" y="connsiteY64"/>
                              </a:cxn>
                              <a:cxn ang="0">
                                <a:pos x="connsiteX65" y="connsiteY65"/>
                              </a:cxn>
                              <a:cxn ang="0">
                                <a:pos x="connsiteX66" y="connsiteY66"/>
                              </a:cxn>
                              <a:cxn ang="0">
                                <a:pos x="connsiteX67" y="connsiteY67"/>
                              </a:cxn>
                              <a:cxn ang="0">
                                <a:pos x="connsiteX68" y="connsiteY68"/>
                              </a:cxn>
                              <a:cxn ang="0">
                                <a:pos x="connsiteX69" y="connsiteY69"/>
                              </a:cxn>
                              <a:cxn ang="0">
                                <a:pos x="connsiteX70" y="connsiteY70"/>
                              </a:cxn>
                              <a:cxn ang="0">
                                <a:pos x="connsiteX71" y="connsiteY71"/>
                              </a:cxn>
                              <a:cxn ang="0">
                                <a:pos x="connsiteX72" y="connsiteY72"/>
                              </a:cxn>
                              <a:cxn ang="0">
                                <a:pos x="connsiteX73" y="connsiteY73"/>
                              </a:cxn>
                              <a:cxn ang="0">
                                <a:pos x="connsiteX74" y="connsiteY74"/>
                              </a:cxn>
                              <a:cxn ang="0">
                                <a:pos x="connsiteX75" y="connsiteY75"/>
                              </a:cxn>
                              <a:cxn ang="0">
                                <a:pos x="connsiteX76" y="connsiteY76"/>
                              </a:cxn>
                            </a:cxnLst>
                            <a:rect l="l" t="t" r="r" b="b"/>
                            <a:pathLst>
                              <a:path w="1662112" h="671512">
                                <a:moveTo>
                                  <a:pt x="0" y="471487"/>
                                </a:moveTo>
                                <a:cubicBezTo>
                                  <a:pt x="6350" y="461962"/>
                                  <a:pt x="11512" y="451527"/>
                                  <a:pt x="19050" y="442912"/>
                                </a:cubicBezTo>
                                <a:cubicBezTo>
                                  <a:pt x="22819" y="438604"/>
                                  <a:pt x="28218" y="430827"/>
                                  <a:pt x="33337" y="433387"/>
                                </a:cubicBezTo>
                                <a:cubicBezTo>
                                  <a:pt x="39191" y="436314"/>
                                  <a:pt x="35802" y="446308"/>
                                  <a:pt x="38100" y="452437"/>
                                </a:cubicBezTo>
                                <a:cubicBezTo>
                                  <a:pt x="40593" y="459084"/>
                                  <a:pt x="44742" y="464999"/>
                                  <a:pt x="47625" y="471487"/>
                                </a:cubicBezTo>
                                <a:cubicBezTo>
                                  <a:pt x="55218" y="488572"/>
                                  <a:pt x="56676" y="493877"/>
                                  <a:pt x="61912" y="509587"/>
                                </a:cubicBezTo>
                                <a:cubicBezTo>
                                  <a:pt x="68262" y="508000"/>
                                  <a:pt x="75108" y="507752"/>
                                  <a:pt x="80962" y="504825"/>
                                </a:cubicBezTo>
                                <a:cubicBezTo>
                                  <a:pt x="88062" y="501275"/>
                                  <a:pt x="92154" y="491660"/>
                                  <a:pt x="100012" y="490537"/>
                                </a:cubicBezTo>
                                <a:cubicBezTo>
                                  <a:pt x="105678" y="489727"/>
                                  <a:pt x="109903" y="496398"/>
                                  <a:pt x="114300" y="500062"/>
                                </a:cubicBezTo>
                                <a:cubicBezTo>
                                  <a:pt x="150970" y="530621"/>
                                  <a:pt x="107400" y="500226"/>
                                  <a:pt x="142875" y="523875"/>
                                </a:cubicBezTo>
                                <a:cubicBezTo>
                                  <a:pt x="153711" y="518457"/>
                                  <a:pt x="168008" y="509587"/>
                                  <a:pt x="180975" y="509587"/>
                                </a:cubicBezTo>
                                <a:cubicBezTo>
                                  <a:pt x="189070" y="509587"/>
                                  <a:pt x="196850" y="512762"/>
                                  <a:pt x="204787" y="514350"/>
                                </a:cubicBezTo>
                                <a:cubicBezTo>
                                  <a:pt x="263604" y="587870"/>
                                  <a:pt x="188523" y="498086"/>
                                  <a:pt x="242887" y="552450"/>
                                </a:cubicBezTo>
                                <a:cubicBezTo>
                                  <a:pt x="263079" y="572642"/>
                                  <a:pt x="254277" y="574298"/>
                                  <a:pt x="271462" y="600075"/>
                                </a:cubicBezTo>
                                <a:cubicBezTo>
                                  <a:pt x="278794" y="611074"/>
                                  <a:pt x="289497" y="616860"/>
                                  <a:pt x="300037" y="623887"/>
                                </a:cubicBezTo>
                                <a:cubicBezTo>
                                  <a:pt x="312737" y="620712"/>
                                  <a:pt x="325085" y="615366"/>
                                  <a:pt x="338137" y="614362"/>
                                </a:cubicBezTo>
                                <a:cubicBezTo>
                                  <a:pt x="371608" y="611788"/>
                                  <a:pt x="357597" y="621129"/>
                                  <a:pt x="371475" y="642937"/>
                                </a:cubicBezTo>
                                <a:cubicBezTo>
                                  <a:pt x="378132" y="653397"/>
                                  <a:pt x="387350" y="661987"/>
                                  <a:pt x="395287" y="671512"/>
                                </a:cubicBezTo>
                                <a:cubicBezTo>
                                  <a:pt x="426910" y="647796"/>
                                  <a:pt x="408724" y="662838"/>
                                  <a:pt x="447675" y="623887"/>
                                </a:cubicBezTo>
                                <a:cubicBezTo>
                                  <a:pt x="460766" y="610796"/>
                                  <a:pt x="460846" y="586532"/>
                                  <a:pt x="476250" y="576262"/>
                                </a:cubicBezTo>
                                <a:lnTo>
                                  <a:pt x="490537" y="566737"/>
                                </a:lnTo>
                                <a:cubicBezTo>
                                  <a:pt x="495300" y="568325"/>
                                  <a:pt x="500905" y="568364"/>
                                  <a:pt x="504825" y="571500"/>
                                </a:cubicBezTo>
                                <a:cubicBezTo>
                                  <a:pt x="509294" y="575076"/>
                                  <a:pt x="508763" y="584545"/>
                                  <a:pt x="514350" y="585787"/>
                                </a:cubicBezTo>
                                <a:cubicBezTo>
                                  <a:pt x="525308" y="588222"/>
                                  <a:pt x="536575" y="582612"/>
                                  <a:pt x="547687" y="581025"/>
                                </a:cubicBezTo>
                                <a:lnTo>
                                  <a:pt x="619125" y="509587"/>
                                </a:lnTo>
                                <a:cubicBezTo>
                                  <a:pt x="627220" y="501492"/>
                                  <a:pt x="632285" y="490828"/>
                                  <a:pt x="638175" y="481012"/>
                                </a:cubicBezTo>
                                <a:cubicBezTo>
                                  <a:pt x="641828" y="474924"/>
                                  <a:pt x="644903" y="468488"/>
                                  <a:pt x="647700" y="461962"/>
                                </a:cubicBezTo>
                                <a:cubicBezTo>
                                  <a:pt x="649677" y="457348"/>
                                  <a:pt x="650024" y="452063"/>
                                  <a:pt x="652462" y="447675"/>
                                </a:cubicBezTo>
                                <a:cubicBezTo>
                                  <a:pt x="658021" y="437668"/>
                                  <a:pt x="671512" y="419100"/>
                                  <a:pt x="671512" y="419100"/>
                                </a:cubicBezTo>
                                <a:cubicBezTo>
                                  <a:pt x="674687" y="428625"/>
                                  <a:pt x="678084" y="438079"/>
                                  <a:pt x="681037" y="447675"/>
                                </a:cubicBezTo>
                                <a:cubicBezTo>
                                  <a:pt x="684436" y="458721"/>
                                  <a:pt x="686744" y="470104"/>
                                  <a:pt x="690562" y="481012"/>
                                </a:cubicBezTo>
                                <a:cubicBezTo>
                                  <a:pt x="697867" y="501882"/>
                                  <a:pt x="705512" y="522667"/>
                                  <a:pt x="714375" y="542925"/>
                                </a:cubicBezTo>
                                <a:cubicBezTo>
                                  <a:pt x="716669" y="548169"/>
                                  <a:pt x="720725" y="552450"/>
                                  <a:pt x="723900" y="557212"/>
                                </a:cubicBezTo>
                                <a:cubicBezTo>
                                  <a:pt x="731837" y="547687"/>
                                  <a:pt x="741959" y="539620"/>
                                  <a:pt x="747712" y="528637"/>
                                </a:cubicBezTo>
                                <a:cubicBezTo>
                                  <a:pt x="809065" y="411507"/>
                                  <a:pt x="748770" y="491596"/>
                                  <a:pt x="795337" y="433387"/>
                                </a:cubicBezTo>
                                <a:cubicBezTo>
                                  <a:pt x="805141" y="403978"/>
                                  <a:pt x="793265" y="434114"/>
                                  <a:pt x="819150" y="395287"/>
                                </a:cubicBezTo>
                                <a:cubicBezTo>
                                  <a:pt x="864435" y="327359"/>
                                  <a:pt x="783796" y="435258"/>
                                  <a:pt x="842962" y="352425"/>
                                </a:cubicBezTo>
                                <a:cubicBezTo>
                                  <a:pt x="853483" y="337696"/>
                                  <a:pt x="868205" y="325752"/>
                                  <a:pt x="876300" y="309562"/>
                                </a:cubicBezTo>
                                <a:cubicBezTo>
                                  <a:pt x="879475" y="303212"/>
                                  <a:pt x="881205" y="295902"/>
                                  <a:pt x="885825" y="290512"/>
                                </a:cubicBezTo>
                                <a:cubicBezTo>
                                  <a:pt x="889761" y="285920"/>
                                  <a:pt x="912471" y="271161"/>
                                  <a:pt x="919162" y="266700"/>
                                </a:cubicBezTo>
                                <a:cubicBezTo>
                                  <a:pt x="970834" y="318372"/>
                                  <a:pt x="948107" y="301872"/>
                                  <a:pt x="981075" y="323850"/>
                                </a:cubicBezTo>
                                <a:cubicBezTo>
                                  <a:pt x="985837" y="331787"/>
                                  <a:pt x="989300" y="340667"/>
                                  <a:pt x="995362" y="347662"/>
                                </a:cubicBezTo>
                                <a:cubicBezTo>
                                  <a:pt x="1010066" y="364628"/>
                                  <a:pt x="1027112" y="379412"/>
                                  <a:pt x="1042987" y="395287"/>
                                </a:cubicBezTo>
                                <a:cubicBezTo>
                                  <a:pt x="1047750" y="400050"/>
                                  <a:pt x="1053539" y="403971"/>
                                  <a:pt x="1057275" y="409575"/>
                                </a:cubicBezTo>
                                <a:lnTo>
                                  <a:pt x="1066800" y="423862"/>
                                </a:lnTo>
                                <a:cubicBezTo>
                                  <a:pt x="1074737" y="420687"/>
                                  <a:pt x="1083773" y="419466"/>
                                  <a:pt x="1090612" y="414337"/>
                                </a:cubicBezTo>
                                <a:cubicBezTo>
                                  <a:pt x="1096962" y="409574"/>
                                  <a:pt x="1098169" y="399494"/>
                                  <a:pt x="1104900" y="395287"/>
                                </a:cubicBezTo>
                                <a:cubicBezTo>
                                  <a:pt x="1111764" y="390997"/>
                                  <a:pt x="1120775" y="392112"/>
                                  <a:pt x="1128712" y="390525"/>
                                </a:cubicBezTo>
                                <a:cubicBezTo>
                                  <a:pt x="1131887" y="385762"/>
                                  <a:pt x="1134190" y="380284"/>
                                  <a:pt x="1138237" y="376237"/>
                                </a:cubicBezTo>
                                <a:cubicBezTo>
                                  <a:pt x="1142284" y="372190"/>
                                  <a:pt x="1147946" y="370146"/>
                                  <a:pt x="1152525" y="366712"/>
                                </a:cubicBezTo>
                                <a:cubicBezTo>
                                  <a:pt x="1160657" y="360613"/>
                                  <a:pt x="1168687" y="354356"/>
                                  <a:pt x="1176337" y="347662"/>
                                </a:cubicBezTo>
                                <a:cubicBezTo>
                                  <a:pt x="1199035" y="327801"/>
                                  <a:pt x="1180416" y="335928"/>
                                  <a:pt x="1209675" y="328612"/>
                                </a:cubicBezTo>
                                <a:cubicBezTo>
                                  <a:pt x="1212850" y="315912"/>
                                  <a:pt x="1215061" y="302931"/>
                                  <a:pt x="1219200" y="290512"/>
                                </a:cubicBezTo>
                                <a:cubicBezTo>
                                  <a:pt x="1220787" y="285750"/>
                                  <a:pt x="1220880" y="280187"/>
                                  <a:pt x="1223962" y="276225"/>
                                </a:cubicBezTo>
                                <a:cubicBezTo>
                                  <a:pt x="1232232" y="265592"/>
                                  <a:pt x="1252537" y="247650"/>
                                  <a:pt x="1252537" y="247650"/>
                                </a:cubicBezTo>
                                <a:cubicBezTo>
                                  <a:pt x="1257300" y="249237"/>
                                  <a:pt x="1262211" y="250435"/>
                                  <a:pt x="1266825" y="252412"/>
                                </a:cubicBezTo>
                                <a:cubicBezTo>
                                  <a:pt x="1273351" y="255209"/>
                                  <a:pt x="1278775" y="261937"/>
                                  <a:pt x="1285875" y="261937"/>
                                </a:cubicBezTo>
                                <a:cubicBezTo>
                                  <a:pt x="1294591" y="261937"/>
                                  <a:pt x="1318736" y="242054"/>
                                  <a:pt x="1323975" y="238125"/>
                                </a:cubicBezTo>
                                <a:cubicBezTo>
                                  <a:pt x="1372388" y="141296"/>
                                  <a:pt x="1301174" y="280776"/>
                                  <a:pt x="1357312" y="180975"/>
                                </a:cubicBezTo>
                                <a:cubicBezTo>
                                  <a:pt x="1366014" y="165506"/>
                                  <a:pt x="1381125" y="133350"/>
                                  <a:pt x="1381125" y="133350"/>
                                </a:cubicBezTo>
                                <a:cubicBezTo>
                                  <a:pt x="1392460" y="167355"/>
                                  <a:pt x="1385081" y="153571"/>
                                  <a:pt x="1400175" y="176212"/>
                                </a:cubicBezTo>
                                <a:cubicBezTo>
                                  <a:pt x="1407861" y="160840"/>
                                  <a:pt x="1412086" y="147370"/>
                                  <a:pt x="1428750" y="138112"/>
                                </a:cubicBezTo>
                                <a:cubicBezTo>
                                  <a:pt x="1435826" y="134181"/>
                                  <a:pt x="1444625" y="134937"/>
                                  <a:pt x="1452562" y="133350"/>
                                </a:cubicBezTo>
                                <a:cubicBezTo>
                                  <a:pt x="1455737" y="127000"/>
                                  <a:pt x="1457067" y="119320"/>
                                  <a:pt x="1462087" y="114300"/>
                                </a:cubicBezTo>
                                <a:cubicBezTo>
                                  <a:pt x="1465637" y="110750"/>
                                  <a:pt x="1472198" y="112322"/>
                                  <a:pt x="1476375" y="109537"/>
                                </a:cubicBezTo>
                                <a:cubicBezTo>
                                  <a:pt x="1487376" y="102203"/>
                                  <a:pt x="1493159" y="91505"/>
                                  <a:pt x="1500187" y="80962"/>
                                </a:cubicBezTo>
                                <a:cubicBezTo>
                                  <a:pt x="1535003" y="104172"/>
                                  <a:pt x="1498325" y="75497"/>
                                  <a:pt x="1519237" y="104775"/>
                                </a:cubicBezTo>
                                <a:cubicBezTo>
                                  <a:pt x="1529736" y="119473"/>
                                  <a:pt x="1538845" y="124197"/>
                                  <a:pt x="1552575" y="133350"/>
                                </a:cubicBezTo>
                                <a:cubicBezTo>
                                  <a:pt x="1557337" y="131762"/>
                                  <a:pt x="1562942" y="131723"/>
                                  <a:pt x="1566862" y="128587"/>
                                </a:cubicBezTo>
                                <a:cubicBezTo>
                                  <a:pt x="1589164" y="110745"/>
                                  <a:pt x="1565812" y="119184"/>
                                  <a:pt x="1581150" y="100012"/>
                                </a:cubicBezTo>
                                <a:cubicBezTo>
                                  <a:pt x="1584726" y="95543"/>
                                  <a:pt x="1590675" y="93662"/>
                                  <a:pt x="1595437" y="90487"/>
                                </a:cubicBezTo>
                                <a:cubicBezTo>
                                  <a:pt x="1597025" y="85725"/>
                                  <a:pt x="1598821" y="81027"/>
                                  <a:pt x="1600200" y="76200"/>
                                </a:cubicBezTo>
                                <a:cubicBezTo>
                                  <a:pt x="1612163" y="34331"/>
                                  <a:pt x="1598303" y="77126"/>
                                  <a:pt x="1609725" y="42862"/>
                                </a:cubicBezTo>
                                <a:cubicBezTo>
                                  <a:pt x="1612900" y="47625"/>
                                  <a:pt x="1613526" y="57150"/>
                                  <a:pt x="1619250" y="57150"/>
                                </a:cubicBezTo>
                                <a:cubicBezTo>
                                  <a:pt x="1625360" y="57150"/>
                                  <a:pt x="1640189" y="32884"/>
                                  <a:pt x="1643062" y="28575"/>
                                </a:cubicBezTo>
                                <a:cubicBezTo>
                                  <a:pt x="1644650" y="22225"/>
                                  <a:pt x="1644194" y="14971"/>
                                  <a:pt x="1647825" y="9525"/>
                                </a:cubicBezTo>
                                <a:cubicBezTo>
                                  <a:pt x="1651000" y="4763"/>
                                  <a:pt x="1662112" y="0"/>
                                  <a:pt x="1662112" y="0"/>
                                </a:cubicBezTo>
                              </a:path>
                            </a:pathLst>
                          </a:custGeom>
                          <a:ln w="12700">
                            <a:solidFill>
                              <a:srgbClr val="0000CC"/>
                            </a:solidFill>
                            <a:tailEnd type="none" w="lg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36" name="Group 35"/>
                        <p:cNvGrpSpPr/>
                        <p:nvPr/>
                      </p:nvGrpSpPr>
                      <p:grpSpPr>
                        <a:xfrm>
                          <a:off x="4964430" y="1870490"/>
                          <a:ext cx="2706847" cy="720309"/>
                          <a:chOff x="4964430" y="1870490"/>
                          <a:chExt cx="2706847" cy="720309"/>
                        </a:xfrm>
                      </p:grpSpPr>
                      <p:sp>
                        <p:nvSpPr>
                          <p:cNvPr id="23" name="Freeform 22"/>
                          <p:cNvSpPr/>
                          <p:nvPr/>
                        </p:nvSpPr>
                        <p:spPr>
                          <a:xfrm rot="8612775">
                            <a:off x="7086262" y="1870490"/>
                            <a:ext cx="585015" cy="571500"/>
                          </a:xfrm>
                          <a:custGeom>
                            <a:avLst/>
                            <a:gdLst>
                              <a:gd name="connsiteX0" fmla="*/ 481012 w 481012"/>
                              <a:gd name="connsiteY0" fmla="*/ 571500 h 571500"/>
                              <a:gd name="connsiteX1" fmla="*/ 471487 w 481012"/>
                              <a:gd name="connsiteY1" fmla="*/ 528637 h 571500"/>
                              <a:gd name="connsiteX2" fmla="*/ 461962 w 481012"/>
                              <a:gd name="connsiteY2" fmla="*/ 514350 h 571500"/>
                              <a:gd name="connsiteX3" fmla="*/ 447675 w 481012"/>
                              <a:gd name="connsiteY3" fmla="*/ 466725 h 571500"/>
                              <a:gd name="connsiteX4" fmla="*/ 442912 w 481012"/>
                              <a:gd name="connsiteY4" fmla="*/ 447675 h 571500"/>
                              <a:gd name="connsiteX5" fmla="*/ 419100 w 481012"/>
                              <a:gd name="connsiteY5" fmla="*/ 423862 h 571500"/>
                              <a:gd name="connsiteX6" fmla="*/ 404812 w 481012"/>
                              <a:gd name="connsiteY6" fmla="*/ 419100 h 571500"/>
                              <a:gd name="connsiteX7" fmla="*/ 385762 w 481012"/>
                              <a:gd name="connsiteY7" fmla="*/ 404812 h 571500"/>
                              <a:gd name="connsiteX8" fmla="*/ 366712 w 481012"/>
                              <a:gd name="connsiteY8" fmla="*/ 395287 h 571500"/>
                              <a:gd name="connsiteX9" fmla="*/ 352425 w 481012"/>
                              <a:gd name="connsiteY9" fmla="*/ 385762 h 571500"/>
                              <a:gd name="connsiteX10" fmla="*/ 333375 w 481012"/>
                              <a:gd name="connsiteY10" fmla="*/ 357187 h 571500"/>
                              <a:gd name="connsiteX11" fmla="*/ 323850 w 481012"/>
                              <a:gd name="connsiteY11" fmla="*/ 342900 h 571500"/>
                              <a:gd name="connsiteX12" fmla="*/ 319087 w 481012"/>
                              <a:gd name="connsiteY12" fmla="*/ 319087 h 571500"/>
                              <a:gd name="connsiteX13" fmla="*/ 314325 w 481012"/>
                              <a:gd name="connsiteY13" fmla="*/ 304800 h 571500"/>
                              <a:gd name="connsiteX14" fmla="*/ 309562 w 481012"/>
                              <a:gd name="connsiteY14" fmla="*/ 285750 h 571500"/>
                              <a:gd name="connsiteX15" fmla="*/ 304800 w 481012"/>
                              <a:gd name="connsiteY15" fmla="*/ 271462 h 571500"/>
                              <a:gd name="connsiteX16" fmla="*/ 290512 w 481012"/>
                              <a:gd name="connsiteY16" fmla="*/ 261937 h 571500"/>
                              <a:gd name="connsiteX17" fmla="*/ 280987 w 481012"/>
                              <a:gd name="connsiteY17" fmla="*/ 247650 h 571500"/>
                              <a:gd name="connsiteX18" fmla="*/ 276225 w 481012"/>
                              <a:gd name="connsiteY18" fmla="*/ 228600 h 571500"/>
                              <a:gd name="connsiteX19" fmla="*/ 247650 w 481012"/>
                              <a:gd name="connsiteY19" fmla="*/ 223837 h 571500"/>
                              <a:gd name="connsiteX20" fmla="*/ 233362 w 481012"/>
                              <a:gd name="connsiteY20" fmla="*/ 214312 h 571500"/>
                              <a:gd name="connsiteX21" fmla="*/ 190500 w 481012"/>
                              <a:gd name="connsiteY21" fmla="*/ 190500 h 571500"/>
                              <a:gd name="connsiteX22" fmla="*/ 152400 w 481012"/>
                              <a:gd name="connsiteY22" fmla="*/ 161925 h 571500"/>
                              <a:gd name="connsiteX23" fmla="*/ 138112 w 481012"/>
                              <a:gd name="connsiteY23" fmla="*/ 147637 h 571500"/>
                              <a:gd name="connsiteX24" fmla="*/ 104775 w 481012"/>
                              <a:gd name="connsiteY24" fmla="*/ 133350 h 571500"/>
                              <a:gd name="connsiteX25" fmla="*/ 90487 w 481012"/>
                              <a:gd name="connsiteY25" fmla="*/ 100012 h 571500"/>
                              <a:gd name="connsiteX26" fmla="*/ 85725 w 481012"/>
                              <a:gd name="connsiteY26" fmla="*/ 66675 h 571500"/>
                              <a:gd name="connsiteX27" fmla="*/ 71437 w 481012"/>
                              <a:gd name="connsiteY27" fmla="*/ 61912 h 571500"/>
                              <a:gd name="connsiteX28" fmla="*/ 61912 w 481012"/>
                              <a:gd name="connsiteY28" fmla="*/ 47625 h 571500"/>
                              <a:gd name="connsiteX29" fmla="*/ 33337 w 481012"/>
                              <a:gd name="connsiteY29" fmla="*/ 28575 h 571500"/>
                              <a:gd name="connsiteX30" fmla="*/ 14287 w 481012"/>
                              <a:gd name="connsiteY30" fmla="*/ 9525 h 571500"/>
                              <a:gd name="connsiteX31" fmla="*/ 0 w 481012"/>
                              <a:gd name="connsiteY31" fmla="*/ 0 h 57150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</a:cxnLst>
                            <a:rect l="l" t="t" r="r" b="b"/>
                            <a:pathLst>
                              <a:path w="481012" h="571500">
                                <a:moveTo>
                                  <a:pt x="481012" y="571500"/>
                                </a:moveTo>
                                <a:cubicBezTo>
                                  <a:pt x="479182" y="560521"/>
                                  <a:pt x="477350" y="540363"/>
                                  <a:pt x="471487" y="528637"/>
                                </a:cubicBezTo>
                                <a:cubicBezTo>
                                  <a:pt x="468927" y="523518"/>
                                  <a:pt x="465137" y="519112"/>
                                  <a:pt x="461962" y="514350"/>
                                </a:cubicBezTo>
                                <a:cubicBezTo>
                                  <a:pt x="450876" y="436736"/>
                                  <a:pt x="466239" y="510039"/>
                                  <a:pt x="447675" y="466725"/>
                                </a:cubicBezTo>
                                <a:cubicBezTo>
                                  <a:pt x="445097" y="460709"/>
                                  <a:pt x="445490" y="453691"/>
                                  <a:pt x="442912" y="447675"/>
                                </a:cubicBezTo>
                                <a:cubicBezTo>
                                  <a:pt x="437717" y="435552"/>
                                  <a:pt x="430646" y="429635"/>
                                  <a:pt x="419100" y="423862"/>
                                </a:cubicBezTo>
                                <a:cubicBezTo>
                                  <a:pt x="414610" y="421617"/>
                                  <a:pt x="409575" y="420687"/>
                                  <a:pt x="404812" y="419100"/>
                                </a:cubicBezTo>
                                <a:cubicBezTo>
                                  <a:pt x="398462" y="414337"/>
                                  <a:pt x="392493" y="409019"/>
                                  <a:pt x="385762" y="404812"/>
                                </a:cubicBezTo>
                                <a:cubicBezTo>
                                  <a:pt x="379742" y="401049"/>
                                  <a:pt x="372876" y="398809"/>
                                  <a:pt x="366712" y="395287"/>
                                </a:cubicBezTo>
                                <a:cubicBezTo>
                                  <a:pt x="361742" y="392447"/>
                                  <a:pt x="357187" y="388937"/>
                                  <a:pt x="352425" y="385762"/>
                                </a:cubicBezTo>
                                <a:lnTo>
                                  <a:pt x="333375" y="357187"/>
                                </a:lnTo>
                                <a:lnTo>
                                  <a:pt x="323850" y="342900"/>
                                </a:lnTo>
                                <a:cubicBezTo>
                                  <a:pt x="322262" y="334962"/>
                                  <a:pt x="321050" y="326940"/>
                                  <a:pt x="319087" y="319087"/>
                                </a:cubicBezTo>
                                <a:cubicBezTo>
                                  <a:pt x="317869" y="314217"/>
                                  <a:pt x="315704" y="309627"/>
                                  <a:pt x="314325" y="304800"/>
                                </a:cubicBezTo>
                                <a:cubicBezTo>
                                  <a:pt x="312527" y="298506"/>
                                  <a:pt x="311360" y="292044"/>
                                  <a:pt x="309562" y="285750"/>
                                </a:cubicBezTo>
                                <a:cubicBezTo>
                                  <a:pt x="308183" y="280923"/>
                                  <a:pt x="307936" y="275382"/>
                                  <a:pt x="304800" y="271462"/>
                                </a:cubicBezTo>
                                <a:cubicBezTo>
                                  <a:pt x="301224" y="266992"/>
                                  <a:pt x="295275" y="265112"/>
                                  <a:pt x="290512" y="261937"/>
                                </a:cubicBezTo>
                                <a:cubicBezTo>
                                  <a:pt x="287337" y="257175"/>
                                  <a:pt x="283242" y="252911"/>
                                  <a:pt x="280987" y="247650"/>
                                </a:cubicBezTo>
                                <a:cubicBezTo>
                                  <a:pt x="278409" y="241634"/>
                                  <a:pt x="281551" y="232405"/>
                                  <a:pt x="276225" y="228600"/>
                                </a:cubicBezTo>
                                <a:cubicBezTo>
                                  <a:pt x="268367" y="222987"/>
                                  <a:pt x="257175" y="225425"/>
                                  <a:pt x="247650" y="223837"/>
                                </a:cubicBezTo>
                                <a:cubicBezTo>
                                  <a:pt x="242887" y="220662"/>
                                  <a:pt x="238332" y="217152"/>
                                  <a:pt x="233362" y="214312"/>
                                </a:cubicBezTo>
                                <a:cubicBezTo>
                                  <a:pt x="207399" y="199476"/>
                                  <a:pt x="218619" y="209967"/>
                                  <a:pt x="190500" y="190500"/>
                                </a:cubicBezTo>
                                <a:cubicBezTo>
                                  <a:pt x="177448" y="181464"/>
                                  <a:pt x="163625" y="173150"/>
                                  <a:pt x="152400" y="161925"/>
                                </a:cubicBezTo>
                                <a:cubicBezTo>
                                  <a:pt x="147637" y="157162"/>
                                  <a:pt x="143593" y="151552"/>
                                  <a:pt x="138112" y="147637"/>
                                </a:cubicBezTo>
                                <a:cubicBezTo>
                                  <a:pt x="127813" y="140280"/>
                                  <a:pt x="116435" y="137236"/>
                                  <a:pt x="104775" y="133350"/>
                                </a:cubicBezTo>
                                <a:cubicBezTo>
                                  <a:pt x="99613" y="123025"/>
                                  <a:pt x="92823" y="111690"/>
                                  <a:pt x="90487" y="100012"/>
                                </a:cubicBezTo>
                                <a:cubicBezTo>
                                  <a:pt x="88286" y="89005"/>
                                  <a:pt x="90745" y="76715"/>
                                  <a:pt x="85725" y="66675"/>
                                </a:cubicBezTo>
                                <a:cubicBezTo>
                                  <a:pt x="83480" y="62185"/>
                                  <a:pt x="76200" y="63500"/>
                                  <a:pt x="71437" y="61912"/>
                                </a:cubicBezTo>
                                <a:cubicBezTo>
                                  <a:pt x="68262" y="57150"/>
                                  <a:pt x="66674" y="50800"/>
                                  <a:pt x="61912" y="47625"/>
                                </a:cubicBezTo>
                                <a:cubicBezTo>
                                  <a:pt x="25008" y="23022"/>
                                  <a:pt x="57250" y="64443"/>
                                  <a:pt x="33337" y="28575"/>
                                </a:cubicBezTo>
                                <a:cubicBezTo>
                                  <a:pt x="25718" y="5714"/>
                                  <a:pt x="34608" y="19685"/>
                                  <a:pt x="14287" y="9525"/>
                                </a:cubicBezTo>
                                <a:cubicBezTo>
                                  <a:pt x="9168" y="6965"/>
                                  <a:pt x="0" y="0"/>
                                  <a:pt x="0" y="0"/>
                                </a:cubicBezTo>
                              </a:path>
                            </a:pathLst>
                          </a:custGeom>
                          <a:ln w="12700">
                            <a:solidFill>
                              <a:srgbClr val="C00000"/>
                            </a:solidFill>
                            <a:prstDash val="solid"/>
                            <a:tailEnd type="none" w="lg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24" name="Freeform 23"/>
                          <p:cNvSpPr/>
                          <p:nvPr/>
                        </p:nvSpPr>
                        <p:spPr>
                          <a:xfrm rot="10800000">
                            <a:off x="4964430" y="1919287"/>
                            <a:ext cx="2021488" cy="671512"/>
                          </a:xfrm>
                          <a:custGeom>
                            <a:avLst/>
                            <a:gdLst>
                              <a:gd name="connsiteX0" fmla="*/ 0 w 1662112"/>
                              <a:gd name="connsiteY0" fmla="*/ 471487 h 671512"/>
                              <a:gd name="connsiteX1" fmla="*/ 19050 w 1662112"/>
                              <a:gd name="connsiteY1" fmla="*/ 442912 h 671512"/>
                              <a:gd name="connsiteX2" fmla="*/ 33337 w 1662112"/>
                              <a:gd name="connsiteY2" fmla="*/ 433387 h 671512"/>
                              <a:gd name="connsiteX3" fmla="*/ 38100 w 1662112"/>
                              <a:gd name="connsiteY3" fmla="*/ 452437 h 671512"/>
                              <a:gd name="connsiteX4" fmla="*/ 47625 w 1662112"/>
                              <a:gd name="connsiteY4" fmla="*/ 471487 h 671512"/>
                              <a:gd name="connsiteX5" fmla="*/ 61912 w 1662112"/>
                              <a:gd name="connsiteY5" fmla="*/ 509587 h 671512"/>
                              <a:gd name="connsiteX6" fmla="*/ 80962 w 1662112"/>
                              <a:gd name="connsiteY6" fmla="*/ 504825 h 671512"/>
                              <a:gd name="connsiteX7" fmla="*/ 100012 w 1662112"/>
                              <a:gd name="connsiteY7" fmla="*/ 490537 h 671512"/>
                              <a:gd name="connsiteX8" fmla="*/ 114300 w 1662112"/>
                              <a:gd name="connsiteY8" fmla="*/ 500062 h 671512"/>
                              <a:gd name="connsiteX9" fmla="*/ 142875 w 1662112"/>
                              <a:gd name="connsiteY9" fmla="*/ 523875 h 671512"/>
                              <a:gd name="connsiteX10" fmla="*/ 180975 w 1662112"/>
                              <a:gd name="connsiteY10" fmla="*/ 509587 h 671512"/>
                              <a:gd name="connsiteX11" fmla="*/ 204787 w 1662112"/>
                              <a:gd name="connsiteY11" fmla="*/ 514350 h 671512"/>
                              <a:gd name="connsiteX12" fmla="*/ 242887 w 1662112"/>
                              <a:gd name="connsiteY12" fmla="*/ 552450 h 671512"/>
                              <a:gd name="connsiteX13" fmla="*/ 271462 w 1662112"/>
                              <a:gd name="connsiteY13" fmla="*/ 600075 h 671512"/>
                              <a:gd name="connsiteX14" fmla="*/ 300037 w 1662112"/>
                              <a:gd name="connsiteY14" fmla="*/ 623887 h 671512"/>
                              <a:gd name="connsiteX15" fmla="*/ 338137 w 1662112"/>
                              <a:gd name="connsiteY15" fmla="*/ 614362 h 671512"/>
                              <a:gd name="connsiteX16" fmla="*/ 371475 w 1662112"/>
                              <a:gd name="connsiteY16" fmla="*/ 642937 h 671512"/>
                              <a:gd name="connsiteX17" fmla="*/ 395287 w 1662112"/>
                              <a:gd name="connsiteY17" fmla="*/ 671512 h 671512"/>
                              <a:gd name="connsiteX18" fmla="*/ 447675 w 1662112"/>
                              <a:gd name="connsiteY18" fmla="*/ 623887 h 671512"/>
                              <a:gd name="connsiteX19" fmla="*/ 476250 w 1662112"/>
                              <a:gd name="connsiteY19" fmla="*/ 576262 h 671512"/>
                              <a:gd name="connsiteX20" fmla="*/ 490537 w 1662112"/>
                              <a:gd name="connsiteY20" fmla="*/ 566737 h 671512"/>
                              <a:gd name="connsiteX21" fmla="*/ 504825 w 1662112"/>
                              <a:gd name="connsiteY21" fmla="*/ 571500 h 671512"/>
                              <a:gd name="connsiteX22" fmla="*/ 514350 w 1662112"/>
                              <a:gd name="connsiteY22" fmla="*/ 585787 h 671512"/>
                              <a:gd name="connsiteX23" fmla="*/ 547687 w 1662112"/>
                              <a:gd name="connsiteY23" fmla="*/ 581025 h 671512"/>
                              <a:gd name="connsiteX24" fmla="*/ 619125 w 1662112"/>
                              <a:gd name="connsiteY24" fmla="*/ 509587 h 671512"/>
                              <a:gd name="connsiteX25" fmla="*/ 638175 w 1662112"/>
                              <a:gd name="connsiteY25" fmla="*/ 481012 h 671512"/>
                              <a:gd name="connsiteX26" fmla="*/ 647700 w 1662112"/>
                              <a:gd name="connsiteY26" fmla="*/ 461962 h 671512"/>
                              <a:gd name="connsiteX27" fmla="*/ 652462 w 1662112"/>
                              <a:gd name="connsiteY27" fmla="*/ 447675 h 671512"/>
                              <a:gd name="connsiteX28" fmla="*/ 671512 w 1662112"/>
                              <a:gd name="connsiteY28" fmla="*/ 419100 h 671512"/>
                              <a:gd name="connsiteX29" fmla="*/ 681037 w 1662112"/>
                              <a:gd name="connsiteY29" fmla="*/ 447675 h 671512"/>
                              <a:gd name="connsiteX30" fmla="*/ 690562 w 1662112"/>
                              <a:gd name="connsiteY30" fmla="*/ 481012 h 671512"/>
                              <a:gd name="connsiteX31" fmla="*/ 714375 w 1662112"/>
                              <a:gd name="connsiteY31" fmla="*/ 542925 h 671512"/>
                              <a:gd name="connsiteX32" fmla="*/ 723900 w 1662112"/>
                              <a:gd name="connsiteY32" fmla="*/ 557212 h 671512"/>
                              <a:gd name="connsiteX33" fmla="*/ 747712 w 1662112"/>
                              <a:gd name="connsiteY33" fmla="*/ 528637 h 671512"/>
                              <a:gd name="connsiteX34" fmla="*/ 795337 w 1662112"/>
                              <a:gd name="connsiteY34" fmla="*/ 433387 h 671512"/>
                              <a:gd name="connsiteX35" fmla="*/ 819150 w 1662112"/>
                              <a:gd name="connsiteY35" fmla="*/ 395287 h 671512"/>
                              <a:gd name="connsiteX36" fmla="*/ 842962 w 1662112"/>
                              <a:gd name="connsiteY36" fmla="*/ 352425 h 671512"/>
                              <a:gd name="connsiteX37" fmla="*/ 876300 w 1662112"/>
                              <a:gd name="connsiteY37" fmla="*/ 309562 h 671512"/>
                              <a:gd name="connsiteX38" fmla="*/ 885825 w 1662112"/>
                              <a:gd name="connsiteY38" fmla="*/ 290512 h 671512"/>
                              <a:gd name="connsiteX39" fmla="*/ 919162 w 1662112"/>
                              <a:gd name="connsiteY39" fmla="*/ 266700 h 671512"/>
                              <a:gd name="connsiteX40" fmla="*/ 981075 w 1662112"/>
                              <a:gd name="connsiteY40" fmla="*/ 323850 h 671512"/>
                              <a:gd name="connsiteX41" fmla="*/ 995362 w 1662112"/>
                              <a:gd name="connsiteY41" fmla="*/ 347662 h 671512"/>
                              <a:gd name="connsiteX42" fmla="*/ 1042987 w 1662112"/>
                              <a:gd name="connsiteY42" fmla="*/ 395287 h 671512"/>
                              <a:gd name="connsiteX43" fmla="*/ 1057275 w 1662112"/>
                              <a:gd name="connsiteY43" fmla="*/ 409575 h 671512"/>
                              <a:gd name="connsiteX44" fmla="*/ 1066800 w 1662112"/>
                              <a:gd name="connsiteY44" fmla="*/ 423862 h 671512"/>
                              <a:gd name="connsiteX45" fmla="*/ 1090612 w 1662112"/>
                              <a:gd name="connsiteY45" fmla="*/ 414337 h 671512"/>
                              <a:gd name="connsiteX46" fmla="*/ 1104900 w 1662112"/>
                              <a:gd name="connsiteY46" fmla="*/ 395287 h 671512"/>
                              <a:gd name="connsiteX47" fmla="*/ 1128712 w 1662112"/>
                              <a:gd name="connsiteY47" fmla="*/ 390525 h 671512"/>
                              <a:gd name="connsiteX48" fmla="*/ 1138237 w 1662112"/>
                              <a:gd name="connsiteY48" fmla="*/ 376237 h 671512"/>
                              <a:gd name="connsiteX49" fmla="*/ 1152525 w 1662112"/>
                              <a:gd name="connsiteY49" fmla="*/ 366712 h 671512"/>
                              <a:gd name="connsiteX50" fmla="*/ 1176337 w 1662112"/>
                              <a:gd name="connsiteY50" fmla="*/ 347662 h 671512"/>
                              <a:gd name="connsiteX51" fmla="*/ 1209675 w 1662112"/>
                              <a:gd name="connsiteY51" fmla="*/ 328612 h 671512"/>
                              <a:gd name="connsiteX52" fmla="*/ 1219200 w 1662112"/>
                              <a:gd name="connsiteY52" fmla="*/ 290512 h 671512"/>
                              <a:gd name="connsiteX53" fmla="*/ 1223962 w 1662112"/>
                              <a:gd name="connsiteY53" fmla="*/ 276225 h 671512"/>
                              <a:gd name="connsiteX54" fmla="*/ 1252537 w 1662112"/>
                              <a:gd name="connsiteY54" fmla="*/ 247650 h 671512"/>
                              <a:gd name="connsiteX55" fmla="*/ 1266825 w 1662112"/>
                              <a:gd name="connsiteY55" fmla="*/ 252412 h 671512"/>
                              <a:gd name="connsiteX56" fmla="*/ 1285875 w 1662112"/>
                              <a:gd name="connsiteY56" fmla="*/ 261937 h 671512"/>
                              <a:gd name="connsiteX57" fmla="*/ 1323975 w 1662112"/>
                              <a:gd name="connsiteY57" fmla="*/ 238125 h 671512"/>
                              <a:gd name="connsiteX58" fmla="*/ 1357312 w 1662112"/>
                              <a:gd name="connsiteY58" fmla="*/ 180975 h 671512"/>
                              <a:gd name="connsiteX59" fmla="*/ 1381125 w 1662112"/>
                              <a:gd name="connsiteY59" fmla="*/ 133350 h 671512"/>
                              <a:gd name="connsiteX60" fmla="*/ 1400175 w 1662112"/>
                              <a:gd name="connsiteY60" fmla="*/ 176212 h 671512"/>
                              <a:gd name="connsiteX61" fmla="*/ 1428750 w 1662112"/>
                              <a:gd name="connsiteY61" fmla="*/ 138112 h 671512"/>
                              <a:gd name="connsiteX62" fmla="*/ 1452562 w 1662112"/>
                              <a:gd name="connsiteY62" fmla="*/ 133350 h 671512"/>
                              <a:gd name="connsiteX63" fmla="*/ 1462087 w 1662112"/>
                              <a:gd name="connsiteY63" fmla="*/ 114300 h 671512"/>
                              <a:gd name="connsiteX64" fmla="*/ 1476375 w 1662112"/>
                              <a:gd name="connsiteY64" fmla="*/ 109537 h 671512"/>
                              <a:gd name="connsiteX65" fmla="*/ 1500187 w 1662112"/>
                              <a:gd name="connsiteY65" fmla="*/ 80962 h 671512"/>
                              <a:gd name="connsiteX66" fmla="*/ 1519237 w 1662112"/>
                              <a:gd name="connsiteY66" fmla="*/ 104775 h 671512"/>
                              <a:gd name="connsiteX67" fmla="*/ 1552575 w 1662112"/>
                              <a:gd name="connsiteY67" fmla="*/ 133350 h 671512"/>
                              <a:gd name="connsiteX68" fmla="*/ 1566862 w 1662112"/>
                              <a:gd name="connsiteY68" fmla="*/ 128587 h 671512"/>
                              <a:gd name="connsiteX69" fmla="*/ 1581150 w 1662112"/>
                              <a:gd name="connsiteY69" fmla="*/ 100012 h 671512"/>
                              <a:gd name="connsiteX70" fmla="*/ 1595437 w 1662112"/>
                              <a:gd name="connsiteY70" fmla="*/ 90487 h 671512"/>
                              <a:gd name="connsiteX71" fmla="*/ 1600200 w 1662112"/>
                              <a:gd name="connsiteY71" fmla="*/ 76200 h 671512"/>
                              <a:gd name="connsiteX72" fmla="*/ 1609725 w 1662112"/>
                              <a:gd name="connsiteY72" fmla="*/ 42862 h 671512"/>
                              <a:gd name="connsiteX73" fmla="*/ 1619250 w 1662112"/>
                              <a:gd name="connsiteY73" fmla="*/ 57150 h 671512"/>
                              <a:gd name="connsiteX74" fmla="*/ 1643062 w 1662112"/>
                              <a:gd name="connsiteY74" fmla="*/ 28575 h 671512"/>
                              <a:gd name="connsiteX75" fmla="*/ 1647825 w 1662112"/>
                              <a:gd name="connsiteY75" fmla="*/ 9525 h 671512"/>
                              <a:gd name="connsiteX76" fmla="*/ 1662112 w 1662112"/>
                              <a:gd name="connsiteY76" fmla="*/ 0 h 67151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  <a:cxn ang="0">
                                <a:pos x="connsiteX36" y="connsiteY36"/>
                              </a:cxn>
                              <a:cxn ang="0">
                                <a:pos x="connsiteX37" y="connsiteY37"/>
                              </a:cxn>
                              <a:cxn ang="0">
                                <a:pos x="connsiteX38" y="connsiteY38"/>
                              </a:cxn>
                              <a:cxn ang="0">
                                <a:pos x="connsiteX39" y="connsiteY39"/>
                              </a:cxn>
                              <a:cxn ang="0">
                                <a:pos x="connsiteX40" y="connsiteY40"/>
                              </a:cxn>
                              <a:cxn ang="0">
                                <a:pos x="connsiteX41" y="connsiteY41"/>
                              </a:cxn>
                              <a:cxn ang="0">
                                <a:pos x="connsiteX42" y="connsiteY42"/>
                              </a:cxn>
                              <a:cxn ang="0">
                                <a:pos x="connsiteX43" y="connsiteY43"/>
                              </a:cxn>
                              <a:cxn ang="0">
                                <a:pos x="connsiteX44" y="connsiteY44"/>
                              </a:cxn>
                              <a:cxn ang="0">
                                <a:pos x="connsiteX45" y="connsiteY45"/>
                              </a:cxn>
                              <a:cxn ang="0">
                                <a:pos x="connsiteX46" y="connsiteY46"/>
                              </a:cxn>
                              <a:cxn ang="0">
                                <a:pos x="connsiteX47" y="connsiteY47"/>
                              </a:cxn>
                              <a:cxn ang="0">
                                <a:pos x="connsiteX48" y="connsiteY48"/>
                              </a:cxn>
                              <a:cxn ang="0">
                                <a:pos x="connsiteX49" y="connsiteY49"/>
                              </a:cxn>
                              <a:cxn ang="0">
                                <a:pos x="connsiteX50" y="connsiteY50"/>
                              </a:cxn>
                              <a:cxn ang="0">
                                <a:pos x="connsiteX51" y="connsiteY51"/>
                              </a:cxn>
                              <a:cxn ang="0">
                                <a:pos x="connsiteX52" y="connsiteY52"/>
                              </a:cxn>
                              <a:cxn ang="0">
                                <a:pos x="connsiteX53" y="connsiteY53"/>
                              </a:cxn>
                              <a:cxn ang="0">
                                <a:pos x="connsiteX54" y="connsiteY54"/>
                              </a:cxn>
                              <a:cxn ang="0">
                                <a:pos x="connsiteX55" y="connsiteY55"/>
                              </a:cxn>
                              <a:cxn ang="0">
                                <a:pos x="connsiteX56" y="connsiteY56"/>
                              </a:cxn>
                              <a:cxn ang="0">
                                <a:pos x="connsiteX57" y="connsiteY57"/>
                              </a:cxn>
                              <a:cxn ang="0">
                                <a:pos x="connsiteX58" y="connsiteY58"/>
                              </a:cxn>
                              <a:cxn ang="0">
                                <a:pos x="connsiteX59" y="connsiteY59"/>
                              </a:cxn>
                              <a:cxn ang="0">
                                <a:pos x="connsiteX60" y="connsiteY60"/>
                              </a:cxn>
                              <a:cxn ang="0">
                                <a:pos x="connsiteX61" y="connsiteY61"/>
                              </a:cxn>
                              <a:cxn ang="0">
                                <a:pos x="connsiteX62" y="connsiteY62"/>
                              </a:cxn>
                              <a:cxn ang="0">
                                <a:pos x="connsiteX63" y="connsiteY63"/>
                              </a:cxn>
                              <a:cxn ang="0">
                                <a:pos x="connsiteX64" y="connsiteY64"/>
                              </a:cxn>
                              <a:cxn ang="0">
                                <a:pos x="connsiteX65" y="connsiteY65"/>
                              </a:cxn>
                              <a:cxn ang="0">
                                <a:pos x="connsiteX66" y="connsiteY66"/>
                              </a:cxn>
                              <a:cxn ang="0">
                                <a:pos x="connsiteX67" y="connsiteY67"/>
                              </a:cxn>
                              <a:cxn ang="0">
                                <a:pos x="connsiteX68" y="connsiteY68"/>
                              </a:cxn>
                              <a:cxn ang="0">
                                <a:pos x="connsiteX69" y="connsiteY69"/>
                              </a:cxn>
                              <a:cxn ang="0">
                                <a:pos x="connsiteX70" y="connsiteY70"/>
                              </a:cxn>
                              <a:cxn ang="0">
                                <a:pos x="connsiteX71" y="connsiteY71"/>
                              </a:cxn>
                              <a:cxn ang="0">
                                <a:pos x="connsiteX72" y="connsiteY72"/>
                              </a:cxn>
                              <a:cxn ang="0">
                                <a:pos x="connsiteX73" y="connsiteY73"/>
                              </a:cxn>
                              <a:cxn ang="0">
                                <a:pos x="connsiteX74" y="connsiteY74"/>
                              </a:cxn>
                              <a:cxn ang="0">
                                <a:pos x="connsiteX75" y="connsiteY75"/>
                              </a:cxn>
                              <a:cxn ang="0">
                                <a:pos x="connsiteX76" y="connsiteY76"/>
                              </a:cxn>
                            </a:cxnLst>
                            <a:rect l="l" t="t" r="r" b="b"/>
                            <a:pathLst>
                              <a:path w="1662112" h="671512">
                                <a:moveTo>
                                  <a:pt x="0" y="471487"/>
                                </a:moveTo>
                                <a:cubicBezTo>
                                  <a:pt x="6350" y="461962"/>
                                  <a:pt x="11512" y="451527"/>
                                  <a:pt x="19050" y="442912"/>
                                </a:cubicBezTo>
                                <a:cubicBezTo>
                                  <a:pt x="22819" y="438604"/>
                                  <a:pt x="28218" y="430827"/>
                                  <a:pt x="33337" y="433387"/>
                                </a:cubicBezTo>
                                <a:cubicBezTo>
                                  <a:pt x="39191" y="436314"/>
                                  <a:pt x="35802" y="446308"/>
                                  <a:pt x="38100" y="452437"/>
                                </a:cubicBezTo>
                                <a:cubicBezTo>
                                  <a:pt x="40593" y="459084"/>
                                  <a:pt x="44742" y="464999"/>
                                  <a:pt x="47625" y="471487"/>
                                </a:cubicBezTo>
                                <a:cubicBezTo>
                                  <a:pt x="55218" y="488572"/>
                                  <a:pt x="56676" y="493877"/>
                                  <a:pt x="61912" y="509587"/>
                                </a:cubicBezTo>
                                <a:cubicBezTo>
                                  <a:pt x="68262" y="508000"/>
                                  <a:pt x="75108" y="507752"/>
                                  <a:pt x="80962" y="504825"/>
                                </a:cubicBezTo>
                                <a:cubicBezTo>
                                  <a:pt x="88062" y="501275"/>
                                  <a:pt x="92154" y="491660"/>
                                  <a:pt x="100012" y="490537"/>
                                </a:cubicBezTo>
                                <a:cubicBezTo>
                                  <a:pt x="105678" y="489727"/>
                                  <a:pt x="109903" y="496398"/>
                                  <a:pt x="114300" y="500062"/>
                                </a:cubicBezTo>
                                <a:cubicBezTo>
                                  <a:pt x="150970" y="530621"/>
                                  <a:pt x="107400" y="500226"/>
                                  <a:pt x="142875" y="523875"/>
                                </a:cubicBezTo>
                                <a:cubicBezTo>
                                  <a:pt x="153711" y="518457"/>
                                  <a:pt x="168008" y="509587"/>
                                  <a:pt x="180975" y="509587"/>
                                </a:cubicBezTo>
                                <a:cubicBezTo>
                                  <a:pt x="189070" y="509587"/>
                                  <a:pt x="196850" y="512762"/>
                                  <a:pt x="204787" y="514350"/>
                                </a:cubicBezTo>
                                <a:cubicBezTo>
                                  <a:pt x="263604" y="587870"/>
                                  <a:pt x="188523" y="498086"/>
                                  <a:pt x="242887" y="552450"/>
                                </a:cubicBezTo>
                                <a:cubicBezTo>
                                  <a:pt x="263079" y="572642"/>
                                  <a:pt x="254277" y="574298"/>
                                  <a:pt x="271462" y="600075"/>
                                </a:cubicBezTo>
                                <a:cubicBezTo>
                                  <a:pt x="278794" y="611074"/>
                                  <a:pt x="289497" y="616860"/>
                                  <a:pt x="300037" y="623887"/>
                                </a:cubicBezTo>
                                <a:cubicBezTo>
                                  <a:pt x="312737" y="620712"/>
                                  <a:pt x="325085" y="615366"/>
                                  <a:pt x="338137" y="614362"/>
                                </a:cubicBezTo>
                                <a:cubicBezTo>
                                  <a:pt x="371608" y="611788"/>
                                  <a:pt x="357597" y="621129"/>
                                  <a:pt x="371475" y="642937"/>
                                </a:cubicBezTo>
                                <a:cubicBezTo>
                                  <a:pt x="378132" y="653397"/>
                                  <a:pt x="387350" y="661987"/>
                                  <a:pt x="395287" y="671512"/>
                                </a:cubicBezTo>
                                <a:cubicBezTo>
                                  <a:pt x="426910" y="647796"/>
                                  <a:pt x="408724" y="662838"/>
                                  <a:pt x="447675" y="623887"/>
                                </a:cubicBezTo>
                                <a:cubicBezTo>
                                  <a:pt x="460766" y="610796"/>
                                  <a:pt x="460846" y="586532"/>
                                  <a:pt x="476250" y="576262"/>
                                </a:cubicBezTo>
                                <a:lnTo>
                                  <a:pt x="490537" y="566737"/>
                                </a:lnTo>
                                <a:cubicBezTo>
                                  <a:pt x="495300" y="568325"/>
                                  <a:pt x="500905" y="568364"/>
                                  <a:pt x="504825" y="571500"/>
                                </a:cubicBezTo>
                                <a:cubicBezTo>
                                  <a:pt x="509294" y="575076"/>
                                  <a:pt x="508763" y="584545"/>
                                  <a:pt x="514350" y="585787"/>
                                </a:cubicBezTo>
                                <a:cubicBezTo>
                                  <a:pt x="525308" y="588222"/>
                                  <a:pt x="536575" y="582612"/>
                                  <a:pt x="547687" y="581025"/>
                                </a:cubicBezTo>
                                <a:lnTo>
                                  <a:pt x="619125" y="509587"/>
                                </a:lnTo>
                                <a:cubicBezTo>
                                  <a:pt x="627220" y="501492"/>
                                  <a:pt x="632285" y="490828"/>
                                  <a:pt x="638175" y="481012"/>
                                </a:cubicBezTo>
                                <a:cubicBezTo>
                                  <a:pt x="641828" y="474924"/>
                                  <a:pt x="644903" y="468488"/>
                                  <a:pt x="647700" y="461962"/>
                                </a:cubicBezTo>
                                <a:cubicBezTo>
                                  <a:pt x="649677" y="457348"/>
                                  <a:pt x="650024" y="452063"/>
                                  <a:pt x="652462" y="447675"/>
                                </a:cubicBezTo>
                                <a:cubicBezTo>
                                  <a:pt x="658021" y="437668"/>
                                  <a:pt x="671512" y="419100"/>
                                  <a:pt x="671512" y="419100"/>
                                </a:cubicBezTo>
                                <a:cubicBezTo>
                                  <a:pt x="674687" y="428625"/>
                                  <a:pt x="678084" y="438079"/>
                                  <a:pt x="681037" y="447675"/>
                                </a:cubicBezTo>
                                <a:cubicBezTo>
                                  <a:pt x="684436" y="458721"/>
                                  <a:pt x="686744" y="470104"/>
                                  <a:pt x="690562" y="481012"/>
                                </a:cubicBezTo>
                                <a:cubicBezTo>
                                  <a:pt x="697867" y="501882"/>
                                  <a:pt x="705512" y="522667"/>
                                  <a:pt x="714375" y="542925"/>
                                </a:cubicBezTo>
                                <a:cubicBezTo>
                                  <a:pt x="716669" y="548169"/>
                                  <a:pt x="720725" y="552450"/>
                                  <a:pt x="723900" y="557212"/>
                                </a:cubicBezTo>
                                <a:cubicBezTo>
                                  <a:pt x="731837" y="547687"/>
                                  <a:pt x="741959" y="539620"/>
                                  <a:pt x="747712" y="528637"/>
                                </a:cubicBezTo>
                                <a:cubicBezTo>
                                  <a:pt x="809065" y="411507"/>
                                  <a:pt x="748770" y="491596"/>
                                  <a:pt x="795337" y="433387"/>
                                </a:cubicBezTo>
                                <a:cubicBezTo>
                                  <a:pt x="805141" y="403978"/>
                                  <a:pt x="793265" y="434114"/>
                                  <a:pt x="819150" y="395287"/>
                                </a:cubicBezTo>
                                <a:cubicBezTo>
                                  <a:pt x="864435" y="327359"/>
                                  <a:pt x="783796" y="435258"/>
                                  <a:pt x="842962" y="352425"/>
                                </a:cubicBezTo>
                                <a:cubicBezTo>
                                  <a:pt x="853483" y="337696"/>
                                  <a:pt x="868205" y="325752"/>
                                  <a:pt x="876300" y="309562"/>
                                </a:cubicBezTo>
                                <a:cubicBezTo>
                                  <a:pt x="879475" y="303212"/>
                                  <a:pt x="881205" y="295902"/>
                                  <a:pt x="885825" y="290512"/>
                                </a:cubicBezTo>
                                <a:cubicBezTo>
                                  <a:pt x="889761" y="285920"/>
                                  <a:pt x="912471" y="271161"/>
                                  <a:pt x="919162" y="266700"/>
                                </a:cubicBezTo>
                                <a:cubicBezTo>
                                  <a:pt x="970834" y="318372"/>
                                  <a:pt x="948107" y="301872"/>
                                  <a:pt x="981075" y="323850"/>
                                </a:cubicBezTo>
                                <a:cubicBezTo>
                                  <a:pt x="985837" y="331787"/>
                                  <a:pt x="989300" y="340667"/>
                                  <a:pt x="995362" y="347662"/>
                                </a:cubicBezTo>
                                <a:cubicBezTo>
                                  <a:pt x="1010066" y="364628"/>
                                  <a:pt x="1027112" y="379412"/>
                                  <a:pt x="1042987" y="395287"/>
                                </a:cubicBezTo>
                                <a:cubicBezTo>
                                  <a:pt x="1047750" y="400050"/>
                                  <a:pt x="1053539" y="403971"/>
                                  <a:pt x="1057275" y="409575"/>
                                </a:cubicBezTo>
                                <a:lnTo>
                                  <a:pt x="1066800" y="423862"/>
                                </a:lnTo>
                                <a:cubicBezTo>
                                  <a:pt x="1074737" y="420687"/>
                                  <a:pt x="1083773" y="419466"/>
                                  <a:pt x="1090612" y="414337"/>
                                </a:cubicBezTo>
                                <a:cubicBezTo>
                                  <a:pt x="1096962" y="409574"/>
                                  <a:pt x="1098169" y="399494"/>
                                  <a:pt x="1104900" y="395287"/>
                                </a:cubicBezTo>
                                <a:cubicBezTo>
                                  <a:pt x="1111764" y="390997"/>
                                  <a:pt x="1120775" y="392112"/>
                                  <a:pt x="1128712" y="390525"/>
                                </a:cubicBezTo>
                                <a:cubicBezTo>
                                  <a:pt x="1131887" y="385762"/>
                                  <a:pt x="1134190" y="380284"/>
                                  <a:pt x="1138237" y="376237"/>
                                </a:cubicBezTo>
                                <a:cubicBezTo>
                                  <a:pt x="1142284" y="372190"/>
                                  <a:pt x="1147946" y="370146"/>
                                  <a:pt x="1152525" y="366712"/>
                                </a:cubicBezTo>
                                <a:cubicBezTo>
                                  <a:pt x="1160657" y="360613"/>
                                  <a:pt x="1168687" y="354356"/>
                                  <a:pt x="1176337" y="347662"/>
                                </a:cubicBezTo>
                                <a:cubicBezTo>
                                  <a:pt x="1199035" y="327801"/>
                                  <a:pt x="1180416" y="335928"/>
                                  <a:pt x="1209675" y="328612"/>
                                </a:cubicBezTo>
                                <a:cubicBezTo>
                                  <a:pt x="1212850" y="315912"/>
                                  <a:pt x="1215061" y="302931"/>
                                  <a:pt x="1219200" y="290512"/>
                                </a:cubicBezTo>
                                <a:cubicBezTo>
                                  <a:pt x="1220787" y="285750"/>
                                  <a:pt x="1220880" y="280187"/>
                                  <a:pt x="1223962" y="276225"/>
                                </a:cubicBezTo>
                                <a:cubicBezTo>
                                  <a:pt x="1232232" y="265592"/>
                                  <a:pt x="1252537" y="247650"/>
                                  <a:pt x="1252537" y="247650"/>
                                </a:cubicBezTo>
                                <a:cubicBezTo>
                                  <a:pt x="1257300" y="249237"/>
                                  <a:pt x="1262211" y="250435"/>
                                  <a:pt x="1266825" y="252412"/>
                                </a:cubicBezTo>
                                <a:cubicBezTo>
                                  <a:pt x="1273351" y="255209"/>
                                  <a:pt x="1278775" y="261937"/>
                                  <a:pt x="1285875" y="261937"/>
                                </a:cubicBezTo>
                                <a:cubicBezTo>
                                  <a:pt x="1294591" y="261937"/>
                                  <a:pt x="1318736" y="242054"/>
                                  <a:pt x="1323975" y="238125"/>
                                </a:cubicBezTo>
                                <a:cubicBezTo>
                                  <a:pt x="1372388" y="141296"/>
                                  <a:pt x="1301174" y="280776"/>
                                  <a:pt x="1357312" y="180975"/>
                                </a:cubicBezTo>
                                <a:cubicBezTo>
                                  <a:pt x="1366014" y="165506"/>
                                  <a:pt x="1381125" y="133350"/>
                                  <a:pt x="1381125" y="133350"/>
                                </a:cubicBezTo>
                                <a:cubicBezTo>
                                  <a:pt x="1392460" y="167355"/>
                                  <a:pt x="1385081" y="153571"/>
                                  <a:pt x="1400175" y="176212"/>
                                </a:cubicBezTo>
                                <a:cubicBezTo>
                                  <a:pt x="1407861" y="160840"/>
                                  <a:pt x="1412086" y="147370"/>
                                  <a:pt x="1428750" y="138112"/>
                                </a:cubicBezTo>
                                <a:cubicBezTo>
                                  <a:pt x="1435826" y="134181"/>
                                  <a:pt x="1444625" y="134937"/>
                                  <a:pt x="1452562" y="133350"/>
                                </a:cubicBezTo>
                                <a:cubicBezTo>
                                  <a:pt x="1455737" y="127000"/>
                                  <a:pt x="1457067" y="119320"/>
                                  <a:pt x="1462087" y="114300"/>
                                </a:cubicBezTo>
                                <a:cubicBezTo>
                                  <a:pt x="1465637" y="110750"/>
                                  <a:pt x="1472198" y="112322"/>
                                  <a:pt x="1476375" y="109537"/>
                                </a:cubicBezTo>
                                <a:cubicBezTo>
                                  <a:pt x="1487376" y="102203"/>
                                  <a:pt x="1493159" y="91505"/>
                                  <a:pt x="1500187" y="80962"/>
                                </a:cubicBezTo>
                                <a:cubicBezTo>
                                  <a:pt x="1535003" y="104172"/>
                                  <a:pt x="1498325" y="75497"/>
                                  <a:pt x="1519237" y="104775"/>
                                </a:cubicBezTo>
                                <a:cubicBezTo>
                                  <a:pt x="1529736" y="119473"/>
                                  <a:pt x="1538845" y="124197"/>
                                  <a:pt x="1552575" y="133350"/>
                                </a:cubicBezTo>
                                <a:cubicBezTo>
                                  <a:pt x="1557337" y="131762"/>
                                  <a:pt x="1562942" y="131723"/>
                                  <a:pt x="1566862" y="128587"/>
                                </a:cubicBezTo>
                                <a:cubicBezTo>
                                  <a:pt x="1589164" y="110745"/>
                                  <a:pt x="1565812" y="119184"/>
                                  <a:pt x="1581150" y="100012"/>
                                </a:cubicBezTo>
                                <a:cubicBezTo>
                                  <a:pt x="1584726" y="95543"/>
                                  <a:pt x="1590675" y="93662"/>
                                  <a:pt x="1595437" y="90487"/>
                                </a:cubicBezTo>
                                <a:cubicBezTo>
                                  <a:pt x="1597025" y="85725"/>
                                  <a:pt x="1598821" y="81027"/>
                                  <a:pt x="1600200" y="76200"/>
                                </a:cubicBezTo>
                                <a:cubicBezTo>
                                  <a:pt x="1612163" y="34331"/>
                                  <a:pt x="1598303" y="77126"/>
                                  <a:pt x="1609725" y="42862"/>
                                </a:cubicBezTo>
                                <a:cubicBezTo>
                                  <a:pt x="1612900" y="47625"/>
                                  <a:pt x="1613526" y="57150"/>
                                  <a:pt x="1619250" y="57150"/>
                                </a:cubicBezTo>
                                <a:cubicBezTo>
                                  <a:pt x="1625360" y="57150"/>
                                  <a:pt x="1640189" y="32884"/>
                                  <a:pt x="1643062" y="28575"/>
                                </a:cubicBezTo>
                                <a:cubicBezTo>
                                  <a:pt x="1644650" y="22225"/>
                                  <a:pt x="1644194" y="14971"/>
                                  <a:pt x="1647825" y="9525"/>
                                </a:cubicBezTo>
                                <a:cubicBezTo>
                                  <a:pt x="1651000" y="4763"/>
                                  <a:pt x="1662112" y="0"/>
                                  <a:pt x="1662112" y="0"/>
                                </a:cubicBezTo>
                              </a:path>
                            </a:pathLst>
                          </a:custGeom>
                          <a:ln w="12700">
                            <a:solidFill>
                              <a:srgbClr val="C00000"/>
                            </a:solidFill>
                            <a:tailEnd type="none" w="lg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</p:grpSp>
                  <p:sp>
                    <p:nvSpPr>
                      <p:cNvPr id="27" name="Freeform 26"/>
                      <p:cNvSpPr/>
                      <p:nvPr/>
                    </p:nvSpPr>
                    <p:spPr>
                      <a:xfrm>
                        <a:off x="7787578" y="3742831"/>
                        <a:ext cx="764498" cy="274134"/>
                      </a:xfrm>
                      <a:custGeom>
                        <a:avLst/>
                        <a:gdLst>
                          <a:gd name="connsiteX0" fmla="*/ 0 w 764498"/>
                          <a:gd name="connsiteY0" fmla="*/ 218320 h 274134"/>
                          <a:gd name="connsiteX1" fmla="*/ 67455 w 764498"/>
                          <a:gd name="connsiteY1" fmla="*/ 210825 h 274134"/>
                          <a:gd name="connsiteX2" fmla="*/ 104931 w 764498"/>
                          <a:gd name="connsiteY2" fmla="*/ 203330 h 274134"/>
                          <a:gd name="connsiteX3" fmla="*/ 127416 w 764498"/>
                          <a:gd name="connsiteY3" fmla="*/ 210825 h 274134"/>
                          <a:gd name="connsiteX4" fmla="*/ 157396 w 764498"/>
                          <a:gd name="connsiteY4" fmla="*/ 233310 h 274134"/>
                          <a:gd name="connsiteX5" fmla="*/ 194872 w 764498"/>
                          <a:gd name="connsiteY5" fmla="*/ 248300 h 274134"/>
                          <a:gd name="connsiteX6" fmla="*/ 209862 w 764498"/>
                          <a:gd name="connsiteY6" fmla="*/ 225815 h 274134"/>
                          <a:gd name="connsiteX7" fmla="*/ 262327 w 764498"/>
                          <a:gd name="connsiteY7" fmla="*/ 210825 h 274134"/>
                          <a:gd name="connsiteX8" fmla="*/ 299803 w 764498"/>
                          <a:gd name="connsiteY8" fmla="*/ 188339 h 274134"/>
                          <a:gd name="connsiteX9" fmla="*/ 337278 w 764498"/>
                          <a:gd name="connsiteY9" fmla="*/ 165854 h 274134"/>
                          <a:gd name="connsiteX10" fmla="*/ 404734 w 764498"/>
                          <a:gd name="connsiteY10" fmla="*/ 128379 h 274134"/>
                          <a:gd name="connsiteX11" fmla="*/ 442209 w 764498"/>
                          <a:gd name="connsiteY11" fmla="*/ 143369 h 274134"/>
                          <a:gd name="connsiteX12" fmla="*/ 464695 w 764498"/>
                          <a:gd name="connsiteY12" fmla="*/ 158359 h 274134"/>
                          <a:gd name="connsiteX13" fmla="*/ 487180 w 764498"/>
                          <a:gd name="connsiteY13" fmla="*/ 135874 h 274134"/>
                          <a:gd name="connsiteX14" fmla="*/ 524655 w 764498"/>
                          <a:gd name="connsiteY14" fmla="*/ 113389 h 274134"/>
                          <a:gd name="connsiteX15" fmla="*/ 622091 w 764498"/>
                          <a:gd name="connsiteY15" fmla="*/ 38438 h 274134"/>
                          <a:gd name="connsiteX16" fmla="*/ 652072 w 764498"/>
                          <a:gd name="connsiteY16" fmla="*/ 45933 h 274134"/>
                          <a:gd name="connsiteX17" fmla="*/ 682052 w 764498"/>
                          <a:gd name="connsiteY17" fmla="*/ 90903 h 274134"/>
                          <a:gd name="connsiteX18" fmla="*/ 704537 w 764498"/>
                          <a:gd name="connsiteY18" fmla="*/ 83408 h 274134"/>
                          <a:gd name="connsiteX19" fmla="*/ 749508 w 764498"/>
                          <a:gd name="connsiteY19" fmla="*/ 53428 h 274134"/>
                          <a:gd name="connsiteX20" fmla="*/ 764498 w 764498"/>
                          <a:gd name="connsiteY20" fmla="*/ 45933 h 2741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764498" h="274134">
                            <a:moveTo>
                              <a:pt x="0" y="218320"/>
                            </a:moveTo>
                            <a:cubicBezTo>
                              <a:pt x="22485" y="215822"/>
                              <a:pt x="45059" y="214024"/>
                              <a:pt x="67455" y="210825"/>
                            </a:cubicBezTo>
                            <a:cubicBezTo>
                              <a:pt x="80066" y="209023"/>
                              <a:pt x="92192" y="203330"/>
                              <a:pt x="104931" y="203330"/>
                            </a:cubicBezTo>
                            <a:cubicBezTo>
                              <a:pt x="112831" y="203330"/>
                              <a:pt x="119921" y="208327"/>
                              <a:pt x="127416" y="210825"/>
                            </a:cubicBezTo>
                            <a:cubicBezTo>
                              <a:pt x="137409" y="218320"/>
                              <a:pt x="149267" y="223826"/>
                              <a:pt x="157396" y="233310"/>
                            </a:cubicBezTo>
                            <a:cubicBezTo>
                              <a:pt x="185060" y="265584"/>
                              <a:pt x="156119" y="274134"/>
                              <a:pt x="194872" y="248300"/>
                            </a:cubicBezTo>
                            <a:cubicBezTo>
                              <a:pt x="199869" y="240805"/>
                              <a:pt x="202828" y="231442"/>
                              <a:pt x="209862" y="225815"/>
                            </a:cubicBezTo>
                            <a:cubicBezTo>
                              <a:pt x="214749" y="221905"/>
                              <a:pt x="260368" y="211315"/>
                              <a:pt x="262327" y="210825"/>
                            </a:cubicBezTo>
                            <a:cubicBezTo>
                              <a:pt x="291607" y="181547"/>
                              <a:pt x="260885" y="207799"/>
                              <a:pt x="299803" y="188339"/>
                            </a:cubicBezTo>
                            <a:cubicBezTo>
                              <a:pt x="312833" y="181824"/>
                              <a:pt x="324544" y="172929"/>
                              <a:pt x="337278" y="165854"/>
                            </a:cubicBezTo>
                            <a:cubicBezTo>
                              <a:pt x="434051" y="112092"/>
                              <a:pt x="287583" y="198669"/>
                              <a:pt x="404734" y="128379"/>
                            </a:cubicBezTo>
                            <a:cubicBezTo>
                              <a:pt x="417226" y="133376"/>
                              <a:pt x="430175" y="137352"/>
                              <a:pt x="442209" y="143369"/>
                            </a:cubicBezTo>
                            <a:cubicBezTo>
                              <a:pt x="450266" y="147398"/>
                              <a:pt x="455809" y="159840"/>
                              <a:pt x="464695" y="158359"/>
                            </a:cubicBezTo>
                            <a:cubicBezTo>
                              <a:pt x="475150" y="156616"/>
                              <a:pt x="478700" y="142234"/>
                              <a:pt x="487180" y="135874"/>
                            </a:cubicBezTo>
                            <a:cubicBezTo>
                              <a:pt x="498834" y="127133"/>
                              <a:pt x="513001" y="122130"/>
                              <a:pt x="524655" y="113389"/>
                            </a:cubicBezTo>
                            <a:cubicBezTo>
                              <a:pt x="675840" y="0"/>
                              <a:pt x="491442" y="125537"/>
                              <a:pt x="622091" y="38438"/>
                            </a:cubicBezTo>
                            <a:cubicBezTo>
                              <a:pt x="632085" y="40936"/>
                              <a:pt x="644319" y="39150"/>
                              <a:pt x="652072" y="45933"/>
                            </a:cubicBezTo>
                            <a:cubicBezTo>
                              <a:pt x="665630" y="57796"/>
                              <a:pt x="682052" y="90903"/>
                              <a:pt x="682052" y="90903"/>
                            </a:cubicBezTo>
                            <a:cubicBezTo>
                              <a:pt x="689547" y="88405"/>
                              <a:pt x="697631" y="87245"/>
                              <a:pt x="704537" y="83408"/>
                            </a:cubicBezTo>
                            <a:cubicBezTo>
                              <a:pt x="720286" y="74659"/>
                              <a:pt x="733394" y="61485"/>
                              <a:pt x="749508" y="53428"/>
                            </a:cubicBezTo>
                            <a:lnTo>
                              <a:pt x="764498" y="45933"/>
                            </a:lnTo>
                          </a:path>
                        </a:pathLst>
                      </a:custGeom>
                      <a:ln w="12700">
                        <a:solidFill>
                          <a:srgbClr val="C00000"/>
                        </a:solidFill>
                        <a:tailEnd type="none" w="lg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</p:grpSp>
      <p:pic>
        <p:nvPicPr>
          <p:cNvPr id="30" name="Picture 29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8610600" y="3598545"/>
            <a:ext cx="276225" cy="211455"/>
          </a:xfrm>
          <a:prstGeom prst="rect">
            <a:avLst/>
          </a:prstGeom>
        </p:spPr>
      </p:pic>
      <p:pic>
        <p:nvPicPr>
          <p:cNvPr id="46" name="Picture 45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304800" y="4183382"/>
            <a:ext cx="6993636" cy="2016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Case: Discrete Dividends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introduce jumps at fixed dates</a:t>
            </a:r>
          </a:p>
          <a:p>
            <a:endParaRPr lang="en-US" dirty="0" smtClean="0"/>
          </a:p>
          <a:p>
            <a:r>
              <a:rPr lang="en-US" dirty="0" smtClean="0"/>
              <a:t>This gets tricky:  If the no-conversion and post-conversion firms pay a dividend at the same time, which does the “real” firm follow?</a:t>
            </a:r>
          </a:p>
          <a:p>
            <a:pPr lvl="1"/>
            <a:r>
              <a:rPr lang="en-US" dirty="0" smtClean="0"/>
              <a:t>What if the no-conversion dividend triggers conversion but the post-conversion doesn’t?</a:t>
            </a:r>
          </a:p>
          <a:p>
            <a:pPr lvl="1"/>
            <a:r>
              <a:rPr lang="en-US" dirty="0" smtClean="0"/>
              <a:t>But we </a:t>
            </a:r>
            <a:r>
              <a:rPr lang="en-US" smtClean="0"/>
              <a:t>don’t want a </a:t>
            </a:r>
            <a:r>
              <a:rPr lang="en-US" dirty="0" smtClean="0"/>
              <a:t>dividend to trigger conversion ever</a:t>
            </a:r>
          </a:p>
          <a:p>
            <a:pPr lvl="1"/>
            <a:r>
              <a:rPr lang="en-US" dirty="0" smtClean="0"/>
              <a:t>We’ll assume the post-conversion firm pays no dividends; this is consistent with the idea that conversion is punitive to shareholders</a:t>
            </a:r>
          </a:p>
          <a:p>
            <a:endParaRPr lang="en-US" dirty="0" smtClean="0"/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’s dividends are restricted to fixed dates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Dividends:  Existence and Uniqueness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114800" cy="4373563"/>
          </a:xfrm>
        </p:spPr>
        <p:txBody>
          <a:bodyPr/>
          <a:lstStyle/>
          <a:p>
            <a:r>
              <a:rPr lang="en-US" dirty="0" smtClean="0"/>
              <a:t>Existence construction is the same as before</a:t>
            </a:r>
          </a:p>
          <a:p>
            <a:r>
              <a:rPr lang="en-US" dirty="0" smtClean="0"/>
              <a:t>For uniqueness, we need an upper bound; for example</a:t>
            </a:r>
            <a:endParaRPr lang="en-US" dirty="0"/>
          </a:p>
        </p:txBody>
      </p:sp>
      <p:pic>
        <p:nvPicPr>
          <p:cNvPr id="4" name="Picture 3" descr="uniquen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831622"/>
            <a:ext cx="3236976" cy="224942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6400800" y="4157246"/>
            <a:ext cx="685800" cy="0"/>
          </a:xfrm>
          <a:prstGeom prst="straightConnector1">
            <a:avLst/>
          </a:prstGeom>
          <a:ln w="127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19800" y="4157246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No jumps and no dividends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61727" y="3327178"/>
            <a:ext cx="3253073" cy="254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Wrapping Up:  Open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Key point: continuous trading mostly rules out multiple </a:t>
            </a:r>
            <a:r>
              <a:rPr lang="en-US" smtClean="0"/>
              <a:t>equilibria; </a:t>
            </a:r>
            <a:r>
              <a:rPr lang="en-US" dirty="0" smtClean="0"/>
              <a:t>price adjusts to anticipate effect of conversion</a:t>
            </a:r>
          </a:p>
          <a:p>
            <a:endParaRPr lang="en-US" dirty="0" smtClean="0"/>
          </a:p>
          <a:p>
            <a:r>
              <a:rPr lang="en-US" dirty="0" smtClean="0"/>
              <a:t>Are there interesting cases of multiple </a:t>
            </a:r>
            <a:r>
              <a:rPr lang="en-US" dirty="0" err="1" smtClean="0"/>
              <a:t>equilibria</a:t>
            </a:r>
            <a:r>
              <a:rPr lang="en-US" dirty="0" smtClean="0"/>
              <a:t> in continuous time?</a:t>
            </a:r>
          </a:p>
          <a:p>
            <a:pPr lvl="1"/>
            <a:r>
              <a:rPr lang="en-US" dirty="0" smtClean="0"/>
              <a:t>“Interesting” requires that more than one can reach the trigger</a:t>
            </a:r>
          </a:p>
          <a:p>
            <a:pPr lvl="1"/>
            <a:r>
              <a:rPr lang="en-US" dirty="0" smtClean="0"/>
              <a:t>In the continuous case, we know all conversion times are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r>
              <a:rPr lang="en-US" dirty="0" smtClean="0"/>
              <a:t>If the direction at conversion goes the “wrong” way, when is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 (never convert) an equilibrium?</a:t>
            </a:r>
          </a:p>
          <a:p>
            <a:r>
              <a:rPr lang="en-US" dirty="0" smtClean="0"/>
              <a:t>How to bound the range of </a:t>
            </a:r>
            <a:r>
              <a:rPr lang="en-US" dirty="0" err="1" smtClean="0"/>
              <a:t>equilibria</a:t>
            </a:r>
            <a:r>
              <a:rPr lang="en-US" dirty="0" smtClean="0"/>
              <a:t> in discrete time?</a:t>
            </a:r>
          </a:p>
          <a:p>
            <a:r>
              <a:rPr lang="en-US" dirty="0" smtClean="0"/>
              <a:t>What if the trigger is defined by an average price over some window?</a:t>
            </a:r>
          </a:p>
          <a:p>
            <a:r>
              <a:rPr lang="en-US" dirty="0" smtClean="0"/>
              <a:t>What happens if a security yielding multiple or no equilibrium is actually issued?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of Internal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Sundaresan and Wang (2010) point out a problem with a market trigger</a:t>
            </a:r>
          </a:p>
          <a:p>
            <a:pPr lvl="1"/>
            <a:r>
              <a:rPr lang="en-US" sz="1800" dirty="0" smtClean="0"/>
              <a:t>Conversion from debt to equity is triggered by the stock price</a:t>
            </a:r>
          </a:p>
          <a:p>
            <a:pPr lvl="1"/>
            <a:r>
              <a:rPr lang="en-US" sz="1800" dirty="0" smtClean="0"/>
              <a:t>But the stock price depends on whether the debt converts</a:t>
            </a:r>
          </a:p>
          <a:p>
            <a:pPr lvl="1"/>
            <a:r>
              <a:rPr lang="en-US" sz="1800" dirty="0" smtClean="0"/>
              <a:t>Is the mechanism consistent?  Is there a unique equilibrium?</a:t>
            </a:r>
          </a:p>
          <a:p>
            <a:pPr lvl="1"/>
            <a:r>
              <a:rPr lang="en-US" sz="1800" dirty="0" smtClean="0"/>
              <a:t>Their two-period binomial examples show the possibility of multiple </a:t>
            </a:r>
            <a:r>
              <a:rPr lang="en-US" sz="1800" dirty="0" err="1" smtClean="0"/>
              <a:t>equilibria</a:t>
            </a:r>
            <a:r>
              <a:rPr lang="en-US" sz="1800" dirty="0" smtClean="0"/>
              <a:t> or no equilibrium</a:t>
            </a:r>
          </a:p>
          <a:p>
            <a:pPr lvl="1"/>
            <a:r>
              <a:rPr lang="en-US" sz="1800" dirty="0" smtClean="0"/>
              <a:t>They suggest that this can lead to market manipulation or excess volatility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of Internal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Sundaresan and Wang (2010) point out a problem with a market trigger</a:t>
            </a:r>
          </a:p>
          <a:p>
            <a:pPr lvl="1"/>
            <a:r>
              <a:rPr lang="en-US" sz="1800" dirty="0" smtClean="0"/>
              <a:t>Conversion from debt to equity is triggered by the stock price</a:t>
            </a:r>
          </a:p>
          <a:p>
            <a:pPr lvl="1"/>
            <a:r>
              <a:rPr lang="en-US" sz="1800" dirty="0" smtClean="0"/>
              <a:t>But the stock price depends on whether the debt converts</a:t>
            </a:r>
          </a:p>
          <a:p>
            <a:pPr lvl="1"/>
            <a:r>
              <a:rPr lang="en-US" sz="1800" dirty="0" smtClean="0"/>
              <a:t>Is the mechanism consistent?  Is there a unique equilibrium?</a:t>
            </a:r>
          </a:p>
          <a:p>
            <a:pPr lvl="1"/>
            <a:r>
              <a:rPr lang="en-US" sz="1800" dirty="0" smtClean="0"/>
              <a:t>Their two-period binomial examples show the possibility of multiple </a:t>
            </a:r>
            <a:r>
              <a:rPr lang="en-US" sz="1800" dirty="0" err="1" smtClean="0"/>
              <a:t>equilibria</a:t>
            </a:r>
            <a:r>
              <a:rPr lang="en-US" sz="1800" dirty="0" smtClean="0"/>
              <a:t> or no equilibrium</a:t>
            </a:r>
          </a:p>
          <a:p>
            <a:pPr lvl="1"/>
            <a:r>
              <a:rPr lang="en-US" sz="1800" dirty="0" smtClean="0"/>
              <a:t>They suggest that this can lead to market manipulation or excess volatility</a:t>
            </a:r>
          </a:p>
          <a:p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We</a:t>
            </a:r>
          </a:p>
          <a:p>
            <a:pPr lvl="1"/>
            <a:r>
              <a:rPr lang="en-US" sz="1800" dirty="0" smtClean="0"/>
              <a:t>Look at the problem in continuous time – price adjustments make a big difference</a:t>
            </a:r>
          </a:p>
          <a:p>
            <a:pPr lvl="1"/>
            <a:r>
              <a:rPr lang="en-US" sz="1800" dirty="0" smtClean="0"/>
              <a:t>Develop a general framework beyond contingent capital</a:t>
            </a:r>
          </a:p>
          <a:p>
            <a:pPr lvl="1"/>
            <a:r>
              <a:rPr lang="en-US" sz="1800" dirty="0" smtClean="0"/>
              <a:t>Show that multiple </a:t>
            </a:r>
            <a:r>
              <a:rPr lang="en-US" sz="1800" dirty="0" err="1" smtClean="0"/>
              <a:t>equilibria</a:t>
            </a:r>
            <a:r>
              <a:rPr lang="en-US" sz="1800" dirty="0" smtClean="0"/>
              <a:t> can mostly be ruled out in continuous time (i.e., if the triggering security is sufficiently liquid)</a:t>
            </a:r>
          </a:p>
          <a:p>
            <a:pPr lvl="1"/>
            <a:r>
              <a:rPr lang="en-US" sz="1800" dirty="0" smtClean="0"/>
              <a:t>Give sufficient conditions for existence of an equilibrium (and construct it explicitly):  effect of conversion should move in the same direction as trigger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Static case</a:t>
            </a:r>
          </a:p>
          <a:p>
            <a:pPr lvl="1"/>
            <a:r>
              <a:rPr lang="en-US" dirty="0" smtClean="0"/>
              <a:t>0, 1, infinitely many </a:t>
            </a:r>
            <a:r>
              <a:rPr lang="en-US" dirty="0" err="1" smtClean="0"/>
              <a:t>equilibria</a:t>
            </a:r>
            <a:r>
              <a:rPr lang="en-US" dirty="0" smtClean="0"/>
              <a:t> all possible and easy to describe</a:t>
            </a:r>
          </a:p>
          <a:p>
            <a:endParaRPr lang="en-US" dirty="0" smtClean="0"/>
          </a:p>
          <a:p>
            <a:r>
              <a:rPr lang="en-US" dirty="0" smtClean="0"/>
              <a:t>Dynamic model</a:t>
            </a:r>
          </a:p>
          <a:p>
            <a:pPr lvl="1"/>
            <a:r>
              <a:rPr lang="en-US" dirty="0" smtClean="0"/>
              <a:t>Continuous price processes, no coupons or dividends</a:t>
            </a:r>
          </a:p>
          <a:p>
            <a:pPr lvl="1"/>
            <a:r>
              <a:rPr lang="en-US" dirty="0" smtClean="0"/>
              <a:t>Applications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Continuous coupons and dividends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Infinite horizon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Jumps and discrete dividends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733800"/>
          </a:xfrm>
        </p:spPr>
        <p:txBody>
          <a:bodyPr/>
          <a:lstStyle/>
          <a:p>
            <a:r>
              <a:rPr lang="en-US" sz="1800" dirty="0" smtClean="0"/>
              <a:t>Firm has </a:t>
            </a:r>
          </a:p>
          <a:p>
            <a:pPr lvl="1"/>
            <a:r>
              <a:rPr lang="en-US" sz="1800" dirty="0" smtClean="0"/>
              <a:t>Assets = </a:t>
            </a:r>
            <a:r>
              <a:rPr lang="en-US" sz="1800" i="1" dirty="0" smtClean="0"/>
              <a:t>A</a:t>
            </a:r>
          </a:p>
          <a:p>
            <a:pPr lvl="1"/>
            <a:r>
              <a:rPr lang="en-US" sz="1800" dirty="0" smtClean="0"/>
              <a:t>Straight debt = </a:t>
            </a:r>
            <a:r>
              <a:rPr lang="en-US" sz="1800" i="1" dirty="0" smtClean="0"/>
              <a:t>B</a:t>
            </a:r>
          </a:p>
          <a:p>
            <a:pPr lvl="1"/>
            <a:r>
              <a:rPr lang="en-US" sz="1800" dirty="0" smtClean="0"/>
              <a:t>Contingent capital = </a:t>
            </a:r>
            <a:r>
              <a:rPr lang="en-US" sz="1800" i="1" dirty="0" smtClean="0"/>
              <a:t>C</a:t>
            </a:r>
          </a:p>
          <a:p>
            <a:endParaRPr lang="en-US" sz="1800" dirty="0" smtClean="0"/>
          </a:p>
          <a:p>
            <a:r>
              <a:rPr lang="en-US" sz="1800" dirty="0" smtClean="0"/>
              <a:t>Without conversion, the stock price is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Conversion produces </a:t>
            </a:r>
            <a:r>
              <a:rPr lang="en-US" sz="1800" i="1" dirty="0" smtClean="0"/>
              <a:t>m</a:t>
            </a:r>
            <a:r>
              <a:rPr lang="en-US" sz="1800" dirty="0" smtClean="0"/>
              <a:t> additional shares and a stock price of</a:t>
            </a:r>
          </a:p>
          <a:p>
            <a:pPr algn="ctr">
              <a:buNone/>
            </a:pPr>
            <a:endParaRPr lang="en-US" sz="1800" i="1" dirty="0" smtClean="0"/>
          </a:p>
          <a:p>
            <a:endParaRPr lang="en-US" sz="1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514600" y="4800600"/>
            <a:ext cx="0" cy="1295400"/>
          </a:xfrm>
          <a:prstGeom prst="line">
            <a:avLst/>
          </a:prstGeom>
          <a:ln w="127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514600" y="6096000"/>
            <a:ext cx="3200400" cy="0"/>
          </a:xfrm>
          <a:prstGeom prst="line">
            <a:avLst/>
          </a:prstGeom>
          <a:ln w="127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352800" y="5589814"/>
            <a:ext cx="2362200" cy="506186"/>
          </a:xfrm>
          <a:prstGeom prst="line">
            <a:avLst/>
          </a:prstGeom>
          <a:ln w="127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419600" y="4953000"/>
            <a:ext cx="1219200" cy="1143000"/>
          </a:xfrm>
          <a:prstGeom prst="line">
            <a:avLst/>
          </a:prstGeom>
          <a:ln w="127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00" y="5943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6096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B+C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3200" y="6096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338132" y="3267169"/>
            <a:ext cx="2467737" cy="238030"/>
          </a:xfrm>
          <a:prstGeom prst="rect">
            <a:avLst/>
          </a:prstGeom>
        </p:spPr>
      </p:pic>
      <p:pic>
        <p:nvPicPr>
          <p:cNvPr id="18" name="Picture 1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352801" y="4191000"/>
            <a:ext cx="1972056" cy="4541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791200" y="47052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 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without conversion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7400" y="53340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 with conversion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 Price and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Suppose we want the contingent capital to convert if the stock price is at or below a trigger level of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endParaRPr lang="en-US" i="1" dirty="0" smtClean="0"/>
          </a:p>
          <a:p>
            <a:r>
              <a:rPr lang="en-US" dirty="0" smtClean="0"/>
              <a:t>Define an equilibrium stock price to be a mapping from [0,∞) to [0,∞) satisfying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Does such a mapping exist? If so, is there is more than one?</a:t>
            </a:r>
            <a:endParaRPr lang="en-US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540001" y="3124200"/>
            <a:ext cx="3404235" cy="760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textwidth 4in&#10;\pagestyle{empty}&#10;\parindent0pt&#10;\begin{document}&#10;&#10;\baselineskip16pt&#10;\sf&#10;&#10;Given $(\Omega, \{\mathcal{F}_t, t\in[0,T]\}, P)$, two random variables $U, V\in\mathcal{F}_T$, and a constant $L$,&#10;does there exist a (unique) martingale $\{S_t, t\in[0,T]\}$ such that&#10;\medskip&#10;&#10;$$&#10;S_T = \left\{\begin{array}{ll}&#10;               U, &amp; \mbox{if $S_t\le L$ for some $t\in[0,T]$}; \\[4pt]&#10;               V, &amp; \mbox{otherwise}.&#10;       \end{array}\right.&#10;$$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textwidth 6in&#10;\begin{document}&#10;&#10;\sf&#10;&#10;No solution in the red&#10;interval where $S(A)=u(A)$ implies $S(A)=v(A)$ and vice versa&#10;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\mbox{$v(A)\ge u(A)$ whenever $u(A)\ge L$} &#10;\end{equation}&#10;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parindent0pt&#10;&#10;\baselineskip 14pt&#10;&#10;\sf&#10;&#10;{\sffamily {\bfseries Proposition:}}&#10;Suppose the functions $u$ and $v$ satisfy (1).&#10;&#10;(i) Then $\underline{S}$ and $\overline{S}$ are equilibrium stock prices.&#10;&#10;(ii) Every equilibrium stock price satisfies&#10;$$&#10;S(A)\in \{u(A),v(A)\} \quad\mbox{ and }\quad \underline{S}(A) \le S(A) \le \overline{S}(A),&#10;$$&#10;for all $A$, and, conversely, any function satisfying this property is an equilibrium stock price.&#10;&#10;(iii) If the sets $\{A: u(A)\ge L\}$ and $\{A: v(A)\ge L\}$ coincide there is just one equilibrium stock price,&#10;$S = \underline{S}=\overline{S}$. &#10;&#10;(iv) If (1) does not hold and if $\overline{S}(A)&lt;\underline{S}(A)$ at some $A$,&#10;then no equilibrium exists.&#10;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S_t = E[S_T|\{A_s, s\le t\}]&#10;$$&#10;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parindent0pt&#10;&#10;\sf&#10;&#10;$$&#10;S_T = \left\{\begin{array}{ll}&#10;               u(A_T), &amp; \mbox{if $S_t\le L$ for some $t\in[0,T]$}; \\[4pt]&#10;               v(A_T), &amp; \mbox{otherwise}.&#10;       \end{array}\right.&#10;$$&#10;and, for $t&lt;T$,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{U_t, t\in[0,T]\}$&#10;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sf&#10;&#10;$$&#10;S_T = \left\{\begin{array}{ll}&#10;               U_T, &amp; \mbox{if $S_t\le L$ for some $t\in[0,T]$}; \\[4pt]&#10;               V_T, &amp; \mbox{otherwise}.&#10;       \end{array}\right.&#10;$$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{V_t, t\in[0,T]\}$&#10;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{U_t, t\in[0,T]\}$&#10;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{V_t, t\in[0,T]\}$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sf&#10;&#10;$$&#10;S = v(A) = (A-B-C)^+&#10;$$&#10;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sf&#10;&#10;$$&#10;S_T = \left\{\begin{array}{ll}&#10;               U_T, &amp; \mbox{if $S_t\le L$ for some $t\in[0,T]$}; \\[4pt]&#10;               V_T, &amp; \mbox{otherwise}.&#10;       \end{array}\right.&#10;$$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atexsym}&#10;\usepackage{amsfonts}&#10;\usepackage{amssymb}&#10;\pagestyle{empty}&#10;\parindent0pt&#10;\begin{document}&#10;&#10;\sf&#10;&#10;\baselineskip14pt&#10;&#10;We are looking for a fixed-point of the mapping&#10;$\Phi: S^{(i)}\rightarrow S^{(i+1)}$ given by&#10;&#10;$$&#10;\Phi(S^{(i)})_t = S^{(i+1)}_t = E[\mathbf{1}_{\{\tau(S^{(i)})\le T\}}U_T + \mathbf{1}_{\{\tau(S^{(i)})&gt;T\}}V_T|\mathcal{F}_t],\quad t\in[0,T]&#10;$$&#10;&#10;where&#10;&#10;$$&#10;\tau(S) = \inf\{t\in[0,T]: S_t\le L\}&#10;$$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sf&#10;\begin{equation}&#10;\mbox{$V_T\ge U_T$ whenever $U_T\ge L$}&#10;\end{equation}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sf&#10;$$&#10;\mbox{$V_T\ge U_T$, a.s.}&#10;$$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sf&#10;$$&#10;\mbox{$V_t\ge S_t \ge U_t$, a.s., for all $t\in[0,T]$}&#10;$$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sf&#10;$$&#10;S^*_T = \left\{\begin{array}{ll}&#10;               U_T, &amp; \mbox{if $U_t\le L$ for some $t\in[0,T]$}; \\[4pt]&#10;               V_T, &amp; \mbox{otherwise}.&#10;       \end{array}\right.&#10;$$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\tau_U = \inf\{t\in[0,T]: U_t\le L\}&#10;$$&#10;$$&#10;\tau_{S^*} = \inf\{t\in[0,T]: S^*_t\le L\}&#10;$$&#10;&#10;$$&#10;S^*_{\tau_U} = E[U_T|\mathcal{F}_{\tau_U}]= L \Rightarrow \tau_{S^*}\le \tau_U&#10;$$&#10;$$&#10;S^*\ge U \Rightarrow \tau_{S^*}\ge \tau_U&#10;$$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S_t^* = E_t[S^*_T]&#10;$$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sf&#10;&#10;\begin{equation}&#10;\mbox{$V_T\ge U_T$ whenever $U_T\ge L$}&#10;\end{equation}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sf&#10;$$&#10;S_T = \left\{\begin{array}{ll}&#10;               U_T, &amp; \mbox{if $S_t\le L$ for some $t\in[0,T]$}; \\[4pt]&#10;               V_T, &amp; \mbox{otherwise}.&#10;       \end{array}\right.&#10;$$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sf&#10;&#10;$$&#10;S = u(A) = \frac{(A-B)^+}{1+m}&#10;$$&#10;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sf&#10;$$&#10;S_T = \left\{\begin{array}{ll}&#10;               U_T, &amp; \mbox{if $S_t\le L$ for some $t\in[0,T]$}; \\[4pt]&#10;               \max\{U_T,V_T\}, &amp; \mbox{otherwise}.&#10;       \end{array}\right.&#10;$$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textwidth 4.5in&#10;\begin{document}&#10;\parindent0pt&#10;\sf&#10;&#10;{\sffamily {\bfseries Proposition;}}&#10;There is no equilibrium stock price that reaches the trigger at a time&#10;when $U_t&gt;L$. &#10;%If $P(V_t&gt;L\; \forall t\in[0,T])=1$, then $S=V$ is an equilibrium.&#10;If&#10;$$&#10;P(V_T\le L \mbox{ and } U_t&gt;L \mbox{ for all $t\in [0,T]$})&gt;0&#10;$$&#10;then there is no equilibrium.&#10;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V_T&#10;$$&#10;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U_T&#10;$$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U_0&#10;$$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V_0&#10;$$&#10;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textwidth 4in&#10;\begin{document}&#10;\parindent0pt&#10;\sf&#10;&#10;\sffamily {\sl Free-range condition:} $P(\tau_U^{\epsilon}&lt; T)&gt;0$ for sufficiently small $\epsilon&gt;0$, and conditional on $\tau_U^{\epsilon}&lt;T$,&#10;we have, almost surely,&#10;$$&#10;P(\mbox{$U_t&lt;L$ for all $t\in[\tau^{\epsilon}_U,T]$ and $V_t\le L$ for some $t\in[\tau^{\epsilon}_U,T]|\mathcal{F}_{\tau_U^{\epsilon}}$})&gt;0,&#10;$$&#10;&#10;%Right-continuity of hitting times: Almost surely,&#10;%$$&#10;%\tau^{\epsilon}_U \rightarrow \tau_U \quad \mbox{ as }\quad \epsilon\downarrow 0&#10;%$$&#10;&#10;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textwidth 4in&#10;\begin{document}&#10;\parindent0pt&#10;\sf&#10;{\sl Right-continuity of hitting times:} Almost surely,&#10;$$&#10;\tau^{\epsilon}_U \rightarrow \tau_U \quad \mbox{ as }\quad \epsilon\downarrow 0&#10;$$&#10;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textwidth 4in&#10;\begin{document}&#10;\parindent0pt&#10;&#10;\sf&#10;&#10;{\noindent\sffamily{\bfseries Theorem:}} Suppose&#10;$$&#10;U_t\ge L \Rightarrow U_t\le V_t, \quad\mbox{for all $t\in[0,T]$},&#10;$$&#10;and suppose the free-range and right-continuity conditions hold.&#10;Then the equilibrium stock price is unique.&#10;&#10;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V_T&#10;$$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sf&#10;&#10;$$&#10;S(A) = \left\{\begin{array}{ll}&#10;               u(A), &amp; \mbox{if $S(A)\le L$}; \\[6pt]&#10;               v(A), &amp; \mbox{if $S(A)&gt; L$}.&#10;       \end{array}\right.&#10;$$&#10;&#10;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U_T&#10;$$&#10;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U_0&#10;$$&#10;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V_0&#10;$$&#10;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L&#10;$$&#10;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S^*_0&#10;$$&#10;&#10;\end{document}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textwidth 4in&#10;\begin{document}&#10;\parindent0pt&#10;&#10;\sf&#10;&#10;With a lower bound on $V$ that is an upper bound on $U$, both&#10;$S=V$ and $S=S^*$ are equilibria.&#10;\medskip&#10;&#10;Are nontrivial multiple equilibria possible?&#10;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U_T&#10;$$&#10;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U_0&#10;$$&#10;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L&#10;$$&#10;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textwidth 4in&#10;\begin{document}&#10;\parindent0pt&#10;&#10;\sf&#10;&#10;We can construct an equilibrium stock price that reaches the trigger once $U$ has been&#10;there for $t$ time units. We get a different equilibrium for&#10;each $t$. With $t=0$, we get $S^*$.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sf&#10;&#10;$$&#10;S(A) = \left\{\begin{array}{ll}&#10;               u(A), &amp; \mbox{if $S(A)\le L$}; \\[6pt]&#10;               v(A), &amp; \mbox{if $S(A)&gt; L$}.&#10;       \end{array}\right.&#10;$$&#10;&#10;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textwidth 4in&#10;\begin{document}&#10;\parindent0pt&#10;&#10;\sf&#10;&#10;Upon hitting the trigger, $U$ remains pegged at $L$ for an exponentially&#10;distributed time.&#10;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textwidth 4.5in&#10;\begin{document}&#10;\parindent0pt&#10;&#10;\sf&#10;&#10;\begin{description}&#10;\item[$\bullet$] Merton-like model with assets $A_t$ evolving as GBM&#10;\item[$\bullet$] $U_t = E_t[u(A_T)|A_t] = u_t(A_t)$ given by Black-Scholes formula&#10;\item[$\bullet$]  Same for $V_t = E_t[v(A_T)|A_t]=v_t(A_t)$&#10;\end{description}&#10;\bigskip&#10;&#10;\sffamily{\bfseries Corollary:} If $C\le mL$, there is just one equilibrium stock price.&#10;If $C&gt;mL$ and $U_0&gt;L&gt;0$, there is no equilibrium.&#10;\bigskip\bigskip&#10;&#10;No possibility of multiple equilibria, in contrast to discrete-time setting!&#10;\bigskip&#10;&#10;With continuous trading (i.e., sufficient liquidity in the stock), the&#10;price adjusts to anticipate the effect of conversion.&#10;\bigskip&#10;&#10;%In discrete time, Sundaresan and Wang (2010) describe alternative equilibria&#10;%as alternative transfers of value between shareholders and contingent&#10;%capital investors --- the value transfer is a jump.&#10;&#10;%In continuous time, there is no value transfer at conversion.&#10;&#10;\end{document}&#10;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sf&#10;$$&#10;\Delta_T = \left\{\begin{array}{ll}&#10;              \alpha B, &amp; \mbox{if $\Delta_t\le L$ for some $t\in[0,T]$}; \\&#10;                     B, &amp; \mbox{otherwise},&#10;              \end{array}\right.&#10;$$&#10;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sf&#10;$$&#10;U_t = E_t[\min(A_T,\alpha B)]\quad \mbox{ and } \quad V_t = E_t[\min(A_T,B)],&#10;$$&#10;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sf&#10;$$&#10;U_t = E_t[(A_T-\alpha B)^+]\quad \mbox{ and } \quad V_t = E_t[(A_T-B)^+].&#10;$$&#10;&#10;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?&#10;$$&#10;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S_t&#10;$$&#10;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L&#10;$$&#10;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S^*_0&#10;$$&#10;&#10;\end{document}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L&#10;$$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sf&#10;&#10;$$&#10;\underline{S}(A) = \left\{\begin{array}{ll}&#10;u(A), &amp; \mbox{if $u(A)\le L$}; \\[4pt]&#10;v(A), &amp; \mbox{otherwise}&#10;\end{array}\right.$$&#10;&#10;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U_0&#10;$$&#10;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V_0&#10;$$&#10;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sf&#10;&#10;$$&#10;U_t = E_t[(A_T-\alpha B)^+]\quad \mbox{ and } \quad V_t = E_t[(A_T-B)^+].&#10;$$&#10;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textwidth 4.5in&#10;\begin{document}&#10;\parindent0pt&#10;&#10;\sf&#10;&#10;\begin{description}&#10;\item[$\bullet$] We are given terminal values $U_T$ and $V_T$ and&#10;continuous dividend process $D^U$ and $D^V$ for the post-conversion and&#10;no-conversion firms&#10;\item[$\bullet$] Stock prices are now given by&#10;$$&#10;U_t = E_t[U_T + D^U_T - D^U_t]\quad \mbox{ and }\quad V_t = E_t[V_T + D^V_T - D^V_t]&#10;$$&#10;\item[$\bullet$]  An equilibrium is now defined by a pair $(S,D^S)$ with&#10;$$&#10;S_T = \left\{\begin{array}{ll}&#10;               U_T, &amp; \mbox{if $S_t\le L$ for some $t\in[0,T]$}; \\[4pt]&#10;               V_T, &amp; \mbox{otherwise},&#10;       \end{array}\right.&#10;$$&#10;$$&#10;D^S_t = \left\{\begin{array}{ll}&#10;                D^V_{\tau_S} + D^U_t - D^U_{\tau_S}, &amp; \mbox{if $\tau_S\le t$}; \\[6pt]&#10;                D^V_t, &amp; \mbox{otherwise}.&#10;               \end{array}\right.&#10;$$&#10;and &#10;$$&#10;S_t = E_t[S_T + D^S_T-D^S_t]&#10;$$&#10;\end{description}&#10;&#10;\end{document}&#10;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textwidth 4.5in&#10;\begin{document}&#10;\parindent0pt&#10;&#10;\sf&#10;&#10;\sffamily{\bfseries Theorem:} There exists an equilibrium if&#10;$$&#10;U_{\tau_U\wedge T} \le V_{\tau_U\wedge T}\quad \mbox{ and }\quad E_t[D^U_{\tau_U\wedge T}-D^U_t] \le E_t[D^V_{\tau_U\wedge T}-D^V_t],&#10;$$&#10;for all $t\le \tau_U$.&#10;If the right-continuity and free-range conditions hold and, &#10;$$&#10;U_t\ge L \Rightarrow U_t\le V_t, \quad\mbox{for all $t\in[0,T]$}.&#10;$$&#10;the equilibrium is unique.&#10;&#10;\end{document}&#10;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textwidth 4.5in&#10;\begin{document}&#10;\parindent0pt&#10;&#10;\sf&#10;&#10;We get some simplification if the dividends are given by payout rates,&#10;in the sense that&#10;$$&#10;D^U_t = \int_0^t \delta_s^U\, ds, \quad\quad D^V_t = \int_0^t \delta_s^V\, ds&#10;$$&#10;\bigskip&#10;&#10;\sffamily{\bfseries Corollary:} There exists an equilibrium if&#10;$$&#10;\mbox{$U_t\ge L \Rightarrow U_t\le V_t$ and $\delta^U_t\le \delta^V_t$, for all $t\in[0,T]$}.&#10;$$&#10;If the right-continuity and free-range conditions hold &#10;the equilibrium is unique.&#10;&#10;\end{document}&#10;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textwidth 4.75in&#10;\begin{document}&#10;\parindent0pt&#10;&#10;\sf&#10;&#10;\begin{description}&#10;\item[$\bullet$] Underlying assets&#10;$$&#10;{dA_t\over A_t} = (r-\delta)\, dt + \sigma\, dW_t, \quad A_t = E_t\left[\int_t^{\infty} e^{-r(s-t)}\delta A_s| A_t\right]&#10;$$&#10;%\item[$\bullet$] Think of asset value as derived from dividend stream&#10;%$$&#10;%A_t = E_t\left[\int_t^{\infty} e^{-r(s-t)}\delta A_s| A_t\right]&#10;%$$&#10;\item[$\bullet$] Debt with face value $B$ pays coupon rate $b$,&#10;and contingent capital with face value $C$ pays coupon at rate $c$.&#10;\item[$\bullet$] No-conversion equity value&#10;$$&#10;V_t = E_t\left[\int_t^{\infty} e^{-r(s-t)}(\delta A_s - bB - cC)\, ds|A_t\right] = A_t - \frac{bB + cC}{r},&#10;$$&#10;\item[$\bullet$] Post-conversion equity value&#10;$$&#10;U_t = E_t\left[\int_t^{\infty} e^{-r(s-t)}(\delta A_s - bB)/(1+m)\, ds|A_t\right] = \frac{A_t}{1+m} - \frac{bB}{r(1+m)}.&#10;$$&#10;\item[$\bullet$] The condition $U_t\ge L\Rightarrow U_t\le V_t$&#10;%$$&#10;%\mbox{$U_t\le V_t$ whenever $U_t\ge L$}&#10;%$$&#10;now becomes $cC/r \le mL$&#10;\item[$\bullet$] Recall that in the zero-coupon, finite-horizon case the condition&#10;was $C\le mL$.&#10;\end{description}&#10;&#10;\end{document}&#10;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U_T&#10;$$&#10;&#10;\end{document}"/>
  <p:tag name="IGUANATEXSIZE" val="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U_0&#10;$$&#10;&#10;\end{document}"/>
  <p:tag name="IGUANATEXSIZE" val="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L&#10;$$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sf&#10;&#10;$$&#10;\overline{S}(A) = \left\{\begin{array}{ll}&#10;u(A), &amp; \mbox{if $v(A)\le L$}; \\[4pt]&#10;v(A), &amp; \mbox{otherwise}&#10;\end{array}\right.&#10;$$&#10;&#10;&#10;\end{document}"/>
  <p:tag name="IGUANATEXSIZE" val="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S^*_0&#10;$$&#10;&#10;\end{document}"/>
  <p:tag name="IGUANATEXSIZE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S^*_T = \left\{\begin{array}{ll}&#10;               U_T, &amp; \mbox{if $U_t\le L$ for some $t\in[0,T]$}; \\[4pt]&#10;               V_T, &amp; \mbox{otherwise}.&#10;       \end{array}\right.&#10;$$&#10;$$&#10;\mbox{$S_t = E_t[S_T]$\rule{2in}{0in}} &#10;$$&#10;&#10;\end{document}"/>
  <p:tag name="IGUANATEXSIZE" val="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On $\{\tau_U&lt;T\}$,&#10;\medskip&#10;&#10;$S^*_{\tau_U} = E[U_T|\mathcal{F}_{\tau_U}] = U_{\tau_U}$&#10;&#10;\end{document}"/>
  <p:tag name="IGUANATEXSIZE" val="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textwidth 4in&#10;\begin{document}&#10;\parindent0pt&#10;&#10;\sf&#10;&#10;Almost surely,&#10;$$&#10;P(\mbox{$U_t&lt;L$ for all $t\in[\tau^{\epsilon}_U,T\wedge \tau_J^+]$ and $V_t\le L$ for some $t\in[\tau^{\epsilon}_U,T\wedge \tau_J^+]|\mathcal{F}_{\tau_U^{\epsilon}}$})&gt;0,&#10;$$&#10;$\tau_J^+=$ time of next Poisson jump after $\tau^{\epsilon}_U$&#10;&#10;&#10;\end{document}"/>
  <p:tag name="IGUANATEXSIZE" val="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textwidth 3in&#10;\begin{document}&#10;\parindent0pt&#10;&#10;\sf&#10;&#10;The condition we have used throughout (in various forms),&#10;$$&#10;U_t\ge L \Rightarrow U_t\le V_t, \quad\mbox{for all $t\in[0,T]$},&#10;$$&#10;is no longer sufficient to ensure that&#10;$$&#10;U_t \le S_t \le V_t\quad \mbox{for all $t\in[0,\tau_V)$}&#10;$$&#10;&#10;&#10;\end{document}"/>
  <p:tag name="IGUANATEXSIZE" val="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U_T&#10;$$&#10;&#10;\end{document}"/>
  <p:tag name="IGUANATEXSIZE" val="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U_0&#10;$$&#10;&#10;\end{document}"/>
  <p:tag name="IGUANATEXSIZE" val="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L&#10;$$&#10;&#10;\end{document}"/>
  <p:tag name="IGUANATEXSIZE" val="2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V_0&#10;$$&#10;&#10;\end{document}"/>
  <p:tag name="IGUANATEXSIZE" val="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V_T&#10;$$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sf&#10;&#10;$$&#10;S(A) = \left\{\begin{array}{ll}&#10;               u(A), &amp; \mbox{if $S(A)\le L$}; \\[6pt]&#10;               v(A), &amp; \mbox{if $S(A)&gt; L$}.&#10;       \end{array}\right.&#10;$$&#10;&#10;&#10;\end{document}"/>
  <p:tag name="IGUANATEXSIZE" val="2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textwidth 4in&#10;\begin{document}&#10;\parindent0pt&#10;&#10;\sf&#10;&#10;Need an upper bound that works; for example,&#10;$$&#10;\tilde{V}_t = E_t[\max\{U_T,V_T\}]&#10;$$&#10;and require that, almost surely,&#10;$$&#10;P(\mbox{$U_t&lt;L$ for all $t\in[\tau^{\epsilon}_U,T\wedge \tau_J^+]$ and $\tilde{V}_t\le L$ for some $t\in[\tau^{\epsilon}_U,T\wedge \tau_J^+]|\mathcal{F}_{\tau_U^{\epsilon}}$})&gt;0,&#10;$$&#10;$\tau_J^+=$ time of next Poisson jump after $\tau^{\epsilon}_U$&#10;&#10;&#10;\end{document}"/>
  <p:tag name="IGUANATEXSIZE" val="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textwidth 4in&#10;\begin{document}&#10;\parindent0pt&#10;&#10;\sf&#10;&#10;$$&#10;\tilde{V}_t = E_t[\max\{U_T,V_T\}+D^V_T-D^V_t]&#10;$$&#10;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sf&#10;&#10;$$&#10;S(A) = \left\{\begin{array}{ll}&#10;               u(A), &amp; \mbox{if $S(A)\le L$}; \\[6pt]&#10;               v(A), &amp; \mbox{if $S(A)&gt; L$}.&#10;       \end{array}\right.&#10;$$&#10;&#10;&#10;\end{document}"/>
  <p:tag name="IGUANATEXSIZE" val="2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16138</TotalTime>
  <Words>1687</Words>
  <Application>Microsoft Office PowerPoint</Application>
  <PresentationFormat>On-screen Show (4:3)</PresentationFormat>
  <Paragraphs>305</Paragraphs>
  <Slides>46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Default Design</vt:lpstr>
      <vt:lpstr>Equation</vt:lpstr>
      <vt:lpstr>Market-Triggered Changes in Capital Structure: Equilibrium Price Dynamics</vt:lpstr>
      <vt:lpstr>Before the Finance, Some Stochastics…</vt:lpstr>
      <vt:lpstr>Motivation: Contingent Capital for Banks</vt:lpstr>
      <vt:lpstr>Regulatory Versus Market Signals</vt:lpstr>
      <vt:lpstr>The Problem of Internal Consistency</vt:lpstr>
      <vt:lpstr>The Problem of Internal Consistency</vt:lpstr>
      <vt:lpstr>Outline</vt:lpstr>
      <vt:lpstr>Static Case</vt:lpstr>
      <vt:lpstr>Stock Price and Trigger</vt:lpstr>
      <vt:lpstr>Nice Case:  Unique Equilibrium</vt:lpstr>
      <vt:lpstr>Less Nice Case:  Multiple Equilibria</vt:lpstr>
      <vt:lpstr>The Cretan Case:  Conversion Implies Non-Conversion and Vice Versa</vt:lpstr>
      <vt:lpstr>More Generally…</vt:lpstr>
      <vt:lpstr>From Static Case to Dynamic Model</vt:lpstr>
      <vt:lpstr>Dynamic Setting:  Abstract Formulation</vt:lpstr>
      <vt:lpstr>Dynamic Setting:  Interpretation</vt:lpstr>
      <vt:lpstr>Fixed-Point Formulation</vt:lpstr>
      <vt:lpstr>Existence</vt:lpstr>
      <vt:lpstr>Existence Proof:  By Construction</vt:lpstr>
      <vt:lpstr>Reduction To Easy Case</vt:lpstr>
      <vt:lpstr>Partial Converse</vt:lpstr>
      <vt:lpstr>Uniqueness: Sketch of Argument</vt:lpstr>
      <vt:lpstr>Two Conditions</vt:lpstr>
      <vt:lpstr>Uniqueness</vt:lpstr>
      <vt:lpstr>Counterexample:  Dropping Free-Range Condition</vt:lpstr>
      <vt:lpstr>Counterexample:  Dropping Right-Continuity of Hitting Times</vt:lpstr>
      <vt:lpstr>Application:  Contingent Capital Revisited</vt:lpstr>
      <vt:lpstr>From Discrete to Continuous Time (Binomial Model)</vt:lpstr>
      <vt:lpstr>Binomial Bounds</vt:lpstr>
      <vt:lpstr>Application: Debt Write-Down</vt:lpstr>
      <vt:lpstr>Application: Debt Write-Down</vt:lpstr>
      <vt:lpstr>Application: Debt Write-Down</vt:lpstr>
      <vt:lpstr>Other Applications</vt:lpstr>
      <vt:lpstr>Continuous Dividends, Infinite Horizon, Jumps, Discrete Dividends</vt:lpstr>
      <vt:lpstr>Dividends:  Continuous Case</vt:lpstr>
      <vt:lpstr>Dividends:  Continuous Case</vt:lpstr>
      <vt:lpstr>Dividends, continued</vt:lpstr>
      <vt:lpstr>Dividends:  Infinite Horizon Example</vt:lpstr>
      <vt:lpstr>Jumps</vt:lpstr>
      <vt:lpstr>Jumps: Existence</vt:lpstr>
      <vt:lpstr>Jumps: Uniqueness</vt:lpstr>
      <vt:lpstr>Jump: Uniqueness, continued</vt:lpstr>
      <vt:lpstr>Last Case: Discrete Dividends</vt:lpstr>
      <vt:lpstr>Discrete Dividends:  Existence and Uniqueness</vt:lpstr>
      <vt:lpstr>Wrapping Up:  Open Problems</vt:lpstr>
      <vt:lpstr>Thank You</vt:lpstr>
    </vt:vector>
  </TitlesOfParts>
  <Company>Columbia Business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Market-Triggered Changes in Capital Structure: Equilibrium Price Dynamics</dc:title>
  <dc:creator>pg20</dc:creator>
  <cp:lastModifiedBy>pg20</cp:lastModifiedBy>
  <cp:revision>1470</cp:revision>
  <dcterms:created xsi:type="dcterms:W3CDTF">2008-11-27T15:25:35Z</dcterms:created>
  <dcterms:modified xsi:type="dcterms:W3CDTF">2013-06-21T17:24:24Z</dcterms:modified>
</cp:coreProperties>
</file>