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56" r:id="rId4"/>
    <p:sldMasterId id="2147483780" r:id="rId5"/>
    <p:sldMasterId id="2147483792" r:id="rId6"/>
  </p:sldMasterIdLst>
  <p:sldIdLst>
    <p:sldId id="256" r:id="rId7"/>
    <p:sldId id="294" r:id="rId8"/>
    <p:sldId id="282" r:id="rId9"/>
    <p:sldId id="283" r:id="rId10"/>
    <p:sldId id="284" r:id="rId11"/>
    <p:sldId id="285" r:id="rId12"/>
    <p:sldId id="286" r:id="rId13"/>
    <p:sldId id="273" r:id="rId14"/>
    <p:sldId id="274" r:id="rId15"/>
    <p:sldId id="276" r:id="rId16"/>
    <p:sldId id="287" r:id="rId17"/>
    <p:sldId id="288" r:id="rId18"/>
    <p:sldId id="292" r:id="rId19"/>
    <p:sldId id="290" r:id="rId20"/>
    <p:sldId id="296" r:id="rId21"/>
    <p:sldId id="29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51AF-CD58-43B0-98A0-C675952B519F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C839-5522-4B3E-B6FA-B5E79F4A7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20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51AF-CD58-43B0-98A0-C675952B519F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C839-5522-4B3E-B6FA-B5E79F4A7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18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51AF-CD58-43B0-98A0-C675952B519F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C839-5522-4B3E-B6FA-B5E79F4A7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815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CB5FADF-494E-482E-8E26-461239F271F8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BDDC3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698B9D-2888-4A99-9A10-9F0410569F89}" type="slidenum">
              <a:rPr lang="ru-RU" smtClean="0">
                <a:solidFill>
                  <a:srgbClr val="EBDDC3"/>
                </a:solidFill>
              </a:rPr>
              <a:pPr/>
              <a:t>‹#›</a:t>
            </a:fld>
            <a:endParaRPr lang="ru-RU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41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5766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80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93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86176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698B9D-2888-4A99-9A10-9F0410569F89}" type="slidenum">
              <a:rPr lang="ru-RU" smtClean="0">
                <a:solidFill>
                  <a:srgbClr val="775F55"/>
                </a:solidFill>
              </a:rPr>
              <a:pPr/>
              <a:t>‹#›</a:t>
            </a:fld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88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350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51AF-CD58-43B0-98A0-C675952B519F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C839-5522-4B3E-B6FA-B5E79F4A7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384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97176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316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268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CB5FADF-494E-482E-8E26-461239F271F8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BDDC3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698B9D-2888-4A99-9A10-9F0410569F89}" type="slidenum">
              <a:rPr lang="ru-RU" smtClean="0">
                <a:solidFill>
                  <a:srgbClr val="EBDDC3"/>
                </a:solidFill>
              </a:rPr>
              <a:pPr/>
              <a:t>‹#›</a:t>
            </a:fld>
            <a:endParaRPr lang="ru-RU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63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6405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96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58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0798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75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698B9D-2888-4A99-9A10-9F0410569F89}" type="slidenum">
              <a:rPr lang="ru-RU" smtClean="0">
                <a:solidFill>
                  <a:srgbClr val="775F55"/>
                </a:solidFill>
              </a:rPr>
              <a:pPr/>
              <a:t>‹#›</a:t>
            </a:fld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32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51AF-CD58-43B0-98A0-C675952B519F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C839-5522-4B3E-B6FA-B5E79F4A7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636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91820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97248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983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080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CB5FADF-494E-482E-8E26-461239F271F8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BDDC3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698B9D-2888-4A99-9A10-9F0410569F89}" type="slidenum">
              <a:rPr lang="ru-RU" smtClean="0">
                <a:solidFill>
                  <a:srgbClr val="EBDDC3"/>
                </a:solidFill>
              </a:rPr>
              <a:pPr/>
              <a:t>‹#›</a:t>
            </a:fld>
            <a:endParaRPr lang="ru-RU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39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99539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29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45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7193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7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51AF-CD58-43B0-98A0-C675952B519F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C839-5522-4B3E-B6FA-B5E79F4A7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538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698B9D-2888-4A99-9A10-9F0410569F89}" type="slidenum">
              <a:rPr lang="ru-RU" smtClean="0">
                <a:solidFill>
                  <a:srgbClr val="775F55"/>
                </a:solidFill>
              </a:rPr>
              <a:pPr/>
              <a:t>‹#›</a:t>
            </a:fld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79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94968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23547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1069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650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0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7154725-0505-418B-8FBE-5F62A5A0B8E1}" type="datetimeFigureOut">
              <a:rPr lang="ru-RU"/>
              <a:pPr>
                <a:defRPr/>
              </a:pPr>
              <a:t>13.11.2013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EBDDC3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EBDDC3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0113EFC-0978-43D6-B6B4-95A11A46D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510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6EABDC7-2637-4218-BC3D-940ABFF2E7B5}" type="datetimeFigureOut">
              <a:rPr lang="ru-RU"/>
              <a:pPr>
                <a:defRPr/>
              </a:pPr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26DEF22-B4F8-4A8D-9301-E710C466F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394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0ED6CA6-B994-4F20-93F1-E271B0ADD1BD}" type="datetimeFigureOut">
              <a:rPr lang="ru-RU"/>
              <a:pPr>
                <a:defRPr/>
              </a:pPr>
              <a:t>13.11.2013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5B61C37-5135-458C-9A83-AA576F1E84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147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E074942-5F5E-45B9-863E-B97702E79EF4}" type="datetimeFigureOut">
              <a:rPr lang="ru-RU"/>
              <a:pPr>
                <a:defRPr/>
              </a:pPr>
              <a:t>13.11.2013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5C9138C-4FD6-4CDA-BBF0-872E417E78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213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D7F0EAA-918B-4F1B-BB4C-CFB8CC377759}" type="datetimeFigureOut">
              <a:rPr lang="ru-RU"/>
              <a:pPr>
                <a:defRPr/>
              </a:pPr>
              <a:t>13.11.2013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0D913C4-B0E8-4C1F-A8AC-228B984065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8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51AF-CD58-43B0-98A0-C675952B519F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C839-5522-4B3E-B6FA-B5E79F4A7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1720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4BF0A73-D1A5-4074-BEA0-38137C7B443B}" type="datetimeFigureOut">
              <a:rPr lang="ru-RU"/>
              <a:pPr>
                <a:defRPr/>
              </a:pPr>
              <a:t>13.11.2013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569AB12-EE2B-476F-8167-525C5B640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153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B9F7F99-66B6-49D0-A7C5-CE31279F7A1D}" type="datetimeFigureOut">
              <a:rPr lang="ru-RU"/>
              <a:pPr>
                <a:defRPr/>
              </a:pPr>
              <a:t>13.11.2013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4FDB001-48B6-4071-92F5-91097C395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670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AEE495A-B0A8-4C53-802F-BC3B900AAF5E}" type="datetimeFigureOut">
              <a:rPr lang="ru-RU"/>
              <a:pPr>
                <a:defRPr/>
              </a:pPr>
              <a:t>13.11.2013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A542B29-19A7-4AB9-A3AA-217BE7BC5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968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2DBCC8A-E292-4732-B690-3D86CFD94B19}" type="datetimeFigureOut">
              <a:rPr lang="ru-RU"/>
              <a:pPr>
                <a:defRPr/>
              </a:pPr>
              <a:t>13.11.2013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sz="28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ADB4A31-AFA5-4424-9B54-65ED4B8A95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3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AF5D591-A4A5-49F3-85F0-7B5D5A437B0B}" type="datetimeFigureOut">
              <a:rPr lang="ru-RU"/>
              <a:pPr>
                <a:defRPr/>
              </a:pPr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0F009E7-98F3-4DBC-B78A-85FE9A2F7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412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B756398-F843-41EB-937B-1BDF6541A2E2}" type="datetimeFigureOut">
              <a:rPr lang="ru-RU"/>
              <a:pPr>
                <a:defRPr/>
              </a:pPr>
              <a:t>13.11.2013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FE127A2-BA8F-4507-BA6C-BD7EF6A95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01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CB5FADF-494E-482E-8E26-461239F271F8}" type="datetimeFigureOut">
              <a:rPr lang="ru-RU" smtClean="0"/>
              <a:pPr/>
              <a:t>13.11.2013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BDDC3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698B9D-2888-4A99-9A10-9F0410569F89}" type="slidenum">
              <a:rPr lang="ru-RU" smtClean="0">
                <a:solidFill>
                  <a:srgbClr val="EBDDC3"/>
                </a:solidFill>
              </a:rPr>
              <a:pPr/>
              <a:t>‹#›</a:t>
            </a:fld>
            <a:endParaRPr lang="ru-RU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89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63353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54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7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51AF-CD58-43B0-98A0-C675952B519F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C839-5522-4B3E-B6FA-B5E79F4A7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6716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17183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292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698B9D-2888-4A99-9A10-9F0410569F89}" type="slidenum">
              <a:rPr lang="ru-RU" smtClean="0">
                <a:solidFill>
                  <a:srgbClr val="775F55"/>
                </a:solidFill>
              </a:rPr>
              <a:pPr/>
              <a:t>‹#›</a:t>
            </a:fld>
            <a:endParaRPr lang="ru-RU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587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74513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51642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301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CB5FADF-494E-482E-8E26-461239F271F8}" type="datetimeFigureOut">
              <a:rPr lang="ru-RU" smtClean="0">
                <a:solidFill>
                  <a:srgbClr val="775F55"/>
                </a:solidFill>
              </a:rPr>
              <a:pPr/>
              <a:t>13.11.2013</a:t>
            </a:fld>
            <a:endParaRPr lang="ru-RU">
              <a:solidFill>
                <a:srgbClr val="775F5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775F55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1698B9D-2888-4A99-9A10-9F0410569F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493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51AF-CD58-43B0-98A0-C675952B519F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C839-5522-4B3E-B6FA-B5E79F4A7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78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51AF-CD58-43B0-98A0-C675952B519F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C839-5522-4B3E-B6FA-B5E79F4A7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33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51AF-CD58-43B0-98A0-C675952B519F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C839-5522-4B3E-B6FA-B5E79F4A7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0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D51AF-CD58-43B0-98A0-C675952B519F}" type="datetimeFigureOut">
              <a:rPr lang="ru-RU" smtClean="0"/>
              <a:t>13.11.2013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2C839-5522-4B3E-B6FA-B5E79F4A7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48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B4FAB4B-60FB-4D45-9F01-368DE6D22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17886E3-BAAD-4D80-A6DB-21833F43D6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4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B4FAB4B-60FB-4D45-9F01-368DE6D22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17886E3-BAAD-4D80-A6DB-21833F43D6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7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B4FAB4B-60FB-4D45-9F01-368DE6D22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17886E3-BAAD-4D80-A6DB-21833F43D6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2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B19FA86-5658-4BC7-ADD5-BB103E25A988}" type="datetimeFigureOut">
              <a:rPr lang="ru-RU"/>
              <a:pPr>
                <a:defRPr/>
              </a:pPr>
              <a:t>13.11.2013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256A57A-95F2-4327-BC8E-1FC5680B9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7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B4FAB4B-60FB-4D45-9F01-368DE6D22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17886E3-BAAD-4D80-A6DB-21833F43D6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7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://www.membrana.ru/images/forms/11234.jpe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52.gif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11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5.wm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3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jpe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image" Target="../media/image7.wmf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oleObject" Target="../embeddings/oleObject7.bin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5.wmf"/><Relationship Id="rId9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7841" y="2204864"/>
            <a:ext cx="7200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atin typeface="+mj-lt"/>
              </a:rPr>
              <a:t>Ультраметрика</a:t>
            </a:r>
            <a:r>
              <a:rPr lang="ru-RU" sz="4000" b="1" dirty="0" smtClean="0">
                <a:latin typeface="+mj-lt"/>
              </a:rPr>
              <a:t> в биофизике</a:t>
            </a:r>
            <a:r>
              <a:rPr lang="en-US" sz="4000" b="1" dirty="0" smtClean="0">
                <a:latin typeface="+mj-lt"/>
              </a:rPr>
              <a:t>:</a:t>
            </a:r>
            <a:endParaRPr lang="ru-RU" sz="4000" b="1" dirty="0" smtClean="0">
              <a:latin typeface="+mj-lt"/>
            </a:endParaRPr>
          </a:p>
          <a:p>
            <a:pPr algn="ctr"/>
            <a:r>
              <a:rPr lang="ru-RU" sz="3200" b="1" dirty="0" smtClean="0">
                <a:latin typeface="+mj-lt"/>
              </a:rPr>
              <a:t>опыт последних 15-ти лет</a:t>
            </a:r>
          </a:p>
          <a:p>
            <a:pPr algn="ctr"/>
            <a:endParaRPr lang="ru-RU" sz="3200" b="1" dirty="0" smtClean="0">
              <a:latin typeface="+mj-lt"/>
            </a:endParaRPr>
          </a:p>
          <a:p>
            <a:pPr algn="ctr"/>
            <a:r>
              <a:rPr lang="ru-RU" sz="2400" b="1" dirty="0" smtClean="0">
                <a:latin typeface="+mj-lt"/>
              </a:rPr>
              <a:t>В. А. Аветисов</a:t>
            </a:r>
          </a:p>
          <a:p>
            <a:pPr algn="ctr"/>
            <a:r>
              <a:rPr lang="ru-RU" sz="2000" b="1" dirty="0" smtClean="0">
                <a:latin typeface="+mj-lt"/>
              </a:rPr>
              <a:t>Институт химической физики им. Н. Н. Семенова РАН</a:t>
            </a:r>
            <a:endParaRPr lang="ru-RU" sz="20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0112" y="26064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 90-летию со дня рождения В. С. Владимирова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301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495" y="228600"/>
            <a:ext cx="8915505" cy="99060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Фрактальная глобула </a:t>
            </a:r>
            <a:r>
              <a:rPr lang="ru-RU" sz="2000" b="1" dirty="0"/>
              <a:t>преобразует </a:t>
            </a:r>
            <a:r>
              <a:rPr lang="ru-RU" sz="2000" b="1" dirty="0" smtClean="0"/>
              <a:t>тепловую энергию в механическое движение (молекулярная машина)</a:t>
            </a:r>
            <a:endParaRPr lang="ru-RU" sz="20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6108086" y="1772816"/>
            <a:ext cx="2825364" cy="2326785"/>
            <a:chOff x="6456545" y="1966311"/>
            <a:chExt cx="2547965" cy="232678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456545" y="1966311"/>
              <a:ext cx="25479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b="1" kern="0" dirty="0">
                  <a:solidFill>
                    <a:prstClr val="black"/>
                  </a:solidFill>
                </a:rPr>
                <a:t>фрактальная </a:t>
              </a:r>
              <a:r>
                <a:rPr lang="ru-RU" b="1" kern="0" dirty="0" smtClean="0">
                  <a:solidFill>
                    <a:prstClr val="black"/>
                  </a:solidFill>
                </a:rPr>
                <a:t>глобула</a:t>
              </a:r>
              <a:endParaRPr lang="ru-RU" kern="0" dirty="0">
                <a:solidFill>
                  <a:prstClr val="black"/>
                </a:solidFill>
              </a:endParaRPr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2348879"/>
              <a:ext cx="2140590" cy="194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636913" y="2648452"/>
            <a:ext cx="5519263" cy="3876892"/>
            <a:chOff x="160542" y="2054972"/>
            <a:chExt cx="5851618" cy="416492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42" y="2054972"/>
              <a:ext cx="5851618" cy="4110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572000" y="4059656"/>
              <a:ext cx="1152128" cy="2160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5" t="47623"/>
          <a:stretch/>
        </p:blipFill>
        <p:spPr bwMode="auto">
          <a:xfrm rot="5400000">
            <a:off x="618966" y="1575841"/>
            <a:ext cx="1371922" cy="215286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495" y="1669553"/>
            <a:ext cx="2152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спектр нормальных мод</a:t>
            </a:r>
          </a:p>
        </p:txBody>
      </p:sp>
      <p:sp>
        <p:nvSpPr>
          <p:cNvPr id="14" name="Овал 13"/>
          <p:cNvSpPr/>
          <p:nvPr/>
        </p:nvSpPr>
        <p:spPr>
          <a:xfrm>
            <a:off x="228496" y="2634804"/>
            <a:ext cx="1076430" cy="276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7799" y="1682224"/>
            <a:ext cx="3024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Большая спектральная щель, отделяющая самую медленную релаксационную моду от остальных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5856" y="4797152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solidFill>
                  <a:srgbClr val="FF0000"/>
                </a:solidFill>
              </a:rPr>
              <a:t>Низкоразмерное</a:t>
            </a:r>
            <a:r>
              <a:rPr lang="ru-RU" sz="1400" b="1" dirty="0">
                <a:solidFill>
                  <a:srgbClr val="FF0000"/>
                </a:solidFill>
              </a:rPr>
              <a:t> (одномерное) многообразие с большим бассейном притяжения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6333949" y="4149080"/>
            <a:ext cx="2466873" cy="2191889"/>
            <a:chOff x="6642011" y="4293096"/>
            <a:chExt cx="2158811" cy="219188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90"/>
            <a:stretch/>
          </p:blipFill>
          <p:spPr>
            <a:xfrm>
              <a:off x="6642011" y="4653136"/>
              <a:ext cx="2158811" cy="1831849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6655970" y="4293096"/>
              <a:ext cx="19572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b="1" kern="0" dirty="0" smtClean="0">
                  <a:solidFill>
                    <a:prstClr val="black"/>
                  </a:solidFill>
                </a:rPr>
                <a:t>и ее </a:t>
              </a:r>
              <a:r>
                <a:rPr lang="ru-RU" b="1" kern="0" dirty="0">
                  <a:solidFill>
                    <a:prstClr val="black"/>
                  </a:solidFill>
                </a:rPr>
                <a:t>эластичная сеть</a:t>
              </a:r>
              <a:endParaRPr lang="ru-RU" kern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77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207824" cy="990600"/>
          </a:xfrm>
        </p:spPr>
        <p:txBody>
          <a:bodyPr/>
          <a:lstStyle/>
          <a:p>
            <a:r>
              <a:rPr lang="ru-RU" sz="2800" b="1" dirty="0" smtClean="0"/>
              <a:t>Геном человека</a:t>
            </a:r>
            <a:r>
              <a:rPr lang="en-US" sz="2800" b="1" dirty="0" smtClean="0"/>
              <a:t>: </a:t>
            </a:r>
            <a:r>
              <a:rPr lang="ru-RU" sz="2800" b="1" dirty="0" smtClean="0"/>
              <a:t> </a:t>
            </a:r>
            <a:r>
              <a:rPr lang="ru-RU" sz="2000" b="1" dirty="0"/>
              <a:t>п</a:t>
            </a:r>
            <a:r>
              <a:rPr lang="ru-RU" sz="2000" b="1" dirty="0" smtClean="0"/>
              <a:t>ространственная укладка</a:t>
            </a:r>
            <a:r>
              <a:rPr lang="en-US" sz="2000" b="1" dirty="0" smtClean="0"/>
              <a:t> </a:t>
            </a:r>
            <a:r>
              <a:rPr lang="ru-RU" sz="2000" b="1" dirty="0" smtClean="0"/>
              <a:t>ДНК </a:t>
            </a:r>
            <a:r>
              <a:rPr lang="ru-RU" sz="2000" b="1" dirty="0"/>
              <a:t>представляет </a:t>
            </a:r>
            <a:r>
              <a:rPr lang="ru-RU" sz="2000" b="1" dirty="0" smtClean="0"/>
              <a:t>собой иерархию складок</a:t>
            </a:r>
            <a:r>
              <a:rPr lang="en-US" sz="2000" b="1" dirty="0" smtClean="0"/>
              <a:t>, </a:t>
            </a:r>
            <a:r>
              <a:rPr lang="ru-RU" sz="2000" b="1" dirty="0" smtClean="0"/>
              <a:t>уложенных </a:t>
            </a:r>
            <a:r>
              <a:rPr lang="ru-RU" sz="2000" b="1" dirty="0"/>
              <a:t>друг в друга </a:t>
            </a:r>
            <a:r>
              <a:rPr lang="ru-RU" sz="2000" b="1" dirty="0" err="1" smtClean="0"/>
              <a:t>самоподобным</a:t>
            </a:r>
            <a:r>
              <a:rPr lang="ru-RU" sz="2000" b="1" dirty="0" smtClean="0"/>
              <a:t> образом.</a:t>
            </a:r>
            <a:endParaRPr lang="ru-RU" sz="2000" b="1" dirty="0"/>
          </a:p>
        </p:txBody>
      </p:sp>
      <p:pic>
        <p:nvPicPr>
          <p:cNvPr id="4" name="Рисунок 3" descr="На этих изображениях близкие участки ДНК окрашены одним цветом. Хорошо видно, что в равновесной глобуле (вверху) части генома перепутаны в трёхмерном пространстве, а во фрактальной глобуле (внизу) с её иерархической структурой они и в объёме расположены близко друг к другу (иллюстрация Leonid A. Mirny, Maxim Imakaev)."/>
          <p:cNvPicPr/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854976" y="1844824"/>
            <a:ext cx="3428992" cy="395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60032" y="1809121"/>
            <a:ext cx="393132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Иерархическая структура складок позволяет упаковать 2-х метровую ДНК максимально компактно и, в то же время, быстро разворачивать и снова складывать любой </a:t>
            </a:r>
            <a:r>
              <a:rPr lang="en-US" b="1" dirty="0" err="1" smtClean="0">
                <a:solidFill>
                  <a:prstClr val="black"/>
                </a:solidFill>
              </a:rPr>
              <a:t>ee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фрагмент при считывании генетической информации. </a:t>
            </a:r>
          </a:p>
          <a:p>
            <a:endParaRPr lang="en-US" sz="1400" b="1" i="1" dirty="0" smtClean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srgbClr val="333399"/>
                </a:solidFill>
              </a:rPr>
              <a:t>В иерархически сложенной ДНК информационно близкие участки не запутаны, а расположены рядом друг к другом. </a:t>
            </a:r>
            <a:endParaRPr lang="ru-RU" b="1" dirty="0">
              <a:solidFill>
                <a:srgbClr val="3333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681063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о</a:t>
            </a:r>
            <a:r>
              <a:rPr lang="ru-RU" sz="1400" b="1" dirty="0" smtClean="0">
                <a:solidFill>
                  <a:prstClr val="black"/>
                </a:solidFill>
              </a:rPr>
              <a:t>бычная глобула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916" y="3841884"/>
            <a:ext cx="140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и</a:t>
            </a:r>
            <a:r>
              <a:rPr lang="ru-RU" sz="1400" b="1" dirty="0" smtClean="0">
                <a:solidFill>
                  <a:prstClr val="black"/>
                </a:solidFill>
              </a:rPr>
              <a:t>ерархическая глобула</a:t>
            </a:r>
            <a:endParaRPr lang="ru-RU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272808" cy="990600"/>
          </a:xfrm>
        </p:spPr>
        <p:txBody>
          <a:bodyPr/>
          <a:lstStyle/>
          <a:p>
            <a:r>
              <a:rPr lang="ru-RU" sz="2800" b="1" dirty="0" smtClean="0"/>
              <a:t>Карта контактирующих </a:t>
            </a:r>
            <a:r>
              <a:rPr lang="ru-RU" sz="2800" b="1" dirty="0" smtClean="0"/>
              <a:t>участков генома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35018"/>
            <a:ext cx="3816424" cy="3356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8104" y="1730150"/>
            <a:ext cx="27388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Элемент матрицы есть вероятность двум генетически специфическими участками располагаться рядом в пространстве. </a:t>
            </a:r>
          </a:p>
          <a:p>
            <a:endParaRPr lang="ru-RU" sz="1600" b="1" dirty="0"/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Вероятность контакта </a:t>
            </a:r>
            <a:r>
              <a:rPr lang="en-US" sz="1600" b="1" dirty="0">
                <a:solidFill>
                  <a:srgbClr val="FF0000"/>
                </a:solidFill>
              </a:rPr>
              <a:t>P(s)</a:t>
            </a:r>
            <a:r>
              <a:rPr lang="ru-RU" sz="1600" b="1" dirty="0">
                <a:solidFill>
                  <a:prstClr val="black"/>
                </a:solidFill>
              </a:rPr>
              <a:t>, усредненная по всем контактам между специфическими участками, стоящими друг от друга на расстоянии </a:t>
            </a:r>
            <a:r>
              <a:rPr lang="en-US" sz="1600" b="1" dirty="0">
                <a:solidFill>
                  <a:srgbClr val="FF0000"/>
                </a:solidFill>
              </a:rPr>
              <a:t>s</a:t>
            </a:r>
            <a:r>
              <a:rPr lang="ru-RU" sz="1600" b="1" dirty="0">
                <a:solidFill>
                  <a:prstClr val="black"/>
                </a:solidFill>
              </a:rPr>
              <a:t> по цепи, зависит от </a:t>
            </a:r>
            <a:r>
              <a:rPr lang="en-US" sz="1600" b="1" dirty="0">
                <a:solidFill>
                  <a:srgbClr val="FF0000"/>
                </a:solidFill>
              </a:rPr>
              <a:t>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как </a:t>
            </a:r>
            <a:r>
              <a:rPr lang="en-US" sz="1600" b="1" dirty="0">
                <a:solidFill>
                  <a:srgbClr val="FF0000"/>
                </a:solidFill>
              </a:rPr>
              <a:t>P(s) </a:t>
            </a:r>
            <a:r>
              <a:rPr lang="en-US" sz="1600" b="1" dirty="0">
                <a:solidFill>
                  <a:srgbClr val="FF0000"/>
                </a:solidFill>
                <a:sym typeface="Symbol"/>
              </a:rPr>
              <a:t></a:t>
            </a:r>
            <a:r>
              <a:rPr lang="ru-RU" sz="1600" b="1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-1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5301208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Что определяет такую сложную карту пространственной структуры генома – физика, или генетика?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572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35816" cy="990600"/>
          </a:xfrm>
        </p:spPr>
        <p:txBody>
          <a:bodyPr/>
          <a:lstStyle/>
          <a:p>
            <a:r>
              <a:rPr lang="ru-RU" sz="2800" b="1" dirty="0" smtClean="0"/>
              <a:t>Кто главнее - </a:t>
            </a:r>
            <a:r>
              <a:rPr lang="ru-RU" sz="2800" b="1" dirty="0" err="1" smtClean="0"/>
              <a:t>ультраметрика</a:t>
            </a:r>
            <a:r>
              <a:rPr lang="ru-RU" sz="2800" b="1" dirty="0" smtClean="0"/>
              <a:t> складчатых </a:t>
            </a:r>
            <a:r>
              <a:rPr lang="ru-RU" sz="2800" b="1" dirty="0" err="1" smtClean="0"/>
              <a:t>конформаций</a:t>
            </a:r>
            <a:r>
              <a:rPr lang="ru-RU" sz="2800" b="1" dirty="0" smtClean="0"/>
              <a:t> или первичная структура ДНК ?</a:t>
            </a:r>
            <a:endParaRPr lang="ru-RU" sz="28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672408" cy="465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4365104"/>
            <a:ext cx="4104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В</a:t>
            </a:r>
            <a:r>
              <a:rPr lang="ru-RU" b="1" dirty="0" smtClean="0"/>
              <a:t>ероятность контакта определяется двумя факторами - </a:t>
            </a:r>
            <a:r>
              <a:rPr lang="ru-RU" sz="1600" b="1" dirty="0" smtClean="0">
                <a:solidFill>
                  <a:srgbClr val="C00000"/>
                </a:solidFill>
              </a:rPr>
              <a:t>статистикой первых возвращений для ультраметрического случайного блуждания (структурный фактор) и  первичной структурой ДНК (генетический фактор).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480419"/>
              </p:ext>
            </p:extLst>
          </p:nvPr>
        </p:nvGraphicFramePr>
        <p:xfrm>
          <a:off x="4477626" y="2620370"/>
          <a:ext cx="4348636" cy="1378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Equation" r:id="rId4" imgW="3504960" imgH="1193760" progId="Equation.DSMT4">
                  <p:embed/>
                </p:oleObj>
              </mc:Choice>
              <mc:Fallback>
                <p:oleObj name="Equation" r:id="rId4" imgW="3504960" imgH="1193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7626" y="2620370"/>
                        <a:ext cx="4348636" cy="137874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99992" y="1628800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Ход цепи в иерархии складок описывается траекторией ультраметрического случайного блуждания.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7" y="116632"/>
            <a:ext cx="8207825" cy="990600"/>
          </a:xfrm>
        </p:spPr>
        <p:txBody>
          <a:bodyPr/>
          <a:lstStyle/>
          <a:p>
            <a:r>
              <a:rPr lang="ru-RU" sz="2800" b="1" dirty="0" smtClean="0"/>
              <a:t>Ультраметрическое описание  складчатых </a:t>
            </a:r>
            <a:r>
              <a:rPr lang="ru-RU" sz="2800" b="1" dirty="0" err="1" smtClean="0"/>
              <a:t>конформаций</a:t>
            </a:r>
            <a:r>
              <a:rPr lang="ru-RU" sz="2800" b="1" dirty="0" smtClean="0"/>
              <a:t> позволяет понять, что в упаковке генома определяет физика, а что - генетика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54237"/>
            <a:ext cx="3384376" cy="3079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60232" y="1916832"/>
            <a:ext cx="2160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Иерархия складок </a:t>
            </a:r>
            <a:r>
              <a:rPr lang="ru-RU" b="1" dirty="0" smtClean="0">
                <a:solidFill>
                  <a:prstClr val="black"/>
                </a:solidFill>
              </a:rPr>
              <a:t>(т.е. физика)</a:t>
            </a:r>
            <a:r>
              <a:rPr lang="ru-RU" sz="1600" b="1" dirty="0" smtClean="0"/>
              <a:t> определяет крупномасштабную </a:t>
            </a:r>
            <a:r>
              <a:rPr lang="ru-RU" sz="1600" b="1" dirty="0" err="1" smtClean="0"/>
              <a:t>блочно</a:t>
            </a:r>
            <a:r>
              <a:rPr lang="ru-RU" sz="1600" b="1" dirty="0" smtClean="0"/>
              <a:t>-иерархическую структуру </a:t>
            </a:r>
            <a:r>
              <a:rPr lang="ru-RU" sz="1600" b="1" dirty="0" smtClean="0"/>
              <a:t>карты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43064" y="4366144"/>
            <a:ext cx="21602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</a:t>
            </a:r>
            <a:r>
              <a:rPr lang="ru-RU" sz="1600" b="1" dirty="0" smtClean="0"/>
              <a:t>ервичной структура ДНК </a:t>
            </a:r>
            <a:r>
              <a:rPr lang="ru-RU" b="1" dirty="0" smtClean="0"/>
              <a:t>(т.е. генетика) </a:t>
            </a:r>
            <a:r>
              <a:rPr lang="ru-RU" sz="1600" b="1" dirty="0" smtClean="0"/>
              <a:t>определяет мелкомасштабную структура </a:t>
            </a:r>
            <a:r>
              <a:rPr lang="ru-RU" sz="1600" b="1" dirty="0" smtClean="0"/>
              <a:t>карты</a:t>
            </a:r>
            <a:endParaRPr lang="ru-RU" sz="16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1" y="1651868"/>
            <a:ext cx="2846171" cy="25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425244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эксперимент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5877272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модель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056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65000">
              <a:srgbClr val="85C2FF"/>
            </a:gs>
            <a:gs pos="82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8"/>
          <a:stretch/>
        </p:blipFill>
        <p:spPr>
          <a:xfrm>
            <a:off x="107504" y="3662392"/>
            <a:ext cx="1656184" cy="17627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r="9988"/>
          <a:stretch/>
        </p:blipFill>
        <p:spPr>
          <a:xfrm>
            <a:off x="7216868" y="947640"/>
            <a:ext cx="1802212" cy="19773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99" y="832270"/>
            <a:ext cx="3511189" cy="2351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566"/>
            <a:ext cx="3096344" cy="23222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5"/>
          <a:stretch/>
        </p:blipFill>
        <p:spPr>
          <a:xfrm>
            <a:off x="7417795" y="3501008"/>
            <a:ext cx="1546693" cy="20550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27" y="3585807"/>
            <a:ext cx="1604313" cy="2294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7048" y="50270"/>
            <a:ext cx="1750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Сергей </a:t>
            </a:r>
            <a:r>
              <a:rPr lang="ru-RU" sz="1600" dirty="0">
                <a:solidFill>
                  <a:prstClr val="black"/>
                </a:solidFill>
              </a:rPr>
              <a:t>Н</a:t>
            </a:r>
            <a:r>
              <a:rPr lang="ru-RU" sz="1600" dirty="0" smtClean="0">
                <a:solidFill>
                  <a:prstClr val="black"/>
                </a:solidFill>
              </a:rPr>
              <a:t>ечаев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944" y="513390"/>
            <a:ext cx="2060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Владик Аветисов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4730" y="567002"/>
            <a:ext cx="1844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Альберт </a:t>
            </a:r>
            <a:r>
              <a:rPr lang="ru-RU" sz="1600" dirty="0" err="1" smtClean="0">
                <a:solidFill>
                  <a:prstClr val="black"/>
                </a:solidFill>
              </a:rPr>
              <a:t>Бикулов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3502" y="3258099"/>
            <a:ext cx="1422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Ольга </a:t>
            </a:r>
            <a:r>
              <a:rPr lang="ru-RU" sz="1600" dirty="0" err="1" smtClean="0">
                <a:solidFill>
                  <a:prstClr val="black"/>
                </a:solidFill>
              </a:rPr>
              <a:t>Вальба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3908" y="3162454"/>
            <a:ext cx="1760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Сергей Козырев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3655" y="1124744"/>
            <a:ext cx="1866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Дмитрий Мешков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408" y="4077072"/>
            <a:ext cx="172819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36512" y="3275692"/>
            <a:ext cx="1889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Владимир Осипов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2069" y="3729100"/>
            <a:ext cx="1835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Ольга </a:t>
            </a:r>
            <a:r>
              <a:rPr lang="ru-RU" sz="1600" dirty="0" err="1">
                <a:solidFill>
                  <a:prstClr val="black"/>
                </a:solidFill>
              </a:rPr>
              <a:t>С</a:t>
            </a:r>
            <a:r>
              <a:rPr lang="ru-RU" sz="1600" dirty="0" err="1" smtClean="0">
                <a:solidFill>
                  <a:prstClr val="black"/>
                </a:solidFill>
              </a:rPr>
              <a:t>тетюхина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35975" y="4005064"/>
            <a:ext cx="1772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Виктор Иванов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t="37537" r="12114"/>
          <a:stretch/>
        </p:blipFill>
        <p:spPr>
          <a:xfrm>
            <a:off x="5364088" y="1474742"/>
            <a:ext cx="1837683" cy="23142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0"/>
          <a:stretch/>
        </p:blipFill>
        <p:spPr>
          <a:xfrm>
            <a:off x="5386390" y="4365105"/>
            <a:ext cx="2004876" cy="22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5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6953" y="256490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Благодарю за внимание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45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991800" cy="990600"/>
          </a:xfrm>
        </p:spPr>
        <p:txBody>
          <a:bodyPr/>
          <a:lstStyle/>
          <a:p>
            <a:r>
              <a:rPr lang="ru-RU" sz="2800" b="1" dirty="0" smtClean="0"/>
              <a:t>Случайное блуждание на </a:t>
            </a:r>
            <a:r>
              <a:rPr lang="ru-RU" sz="2800" b="1" i="1" dirty="0" smtClean="0"/>
              <a:t>р</a:t>
            </a:r>
            <a:r>
              <a:rPr lang="ru-RU" sz="2800" b="1" dirty="0" smtClean="0"/>
              <a:t>-адической прямой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121113"/>
              </p:ext>
            </p:extLst>
          </p:nvPr>
        </p:nvGraphicFramePr>
        <p:xfrm>
          <a:off x="1979712" y="1700808"/>
          <a:ext cx="51657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6" name="Equation" r:id="rId3" imgW="3251160" imgH="545760" progId="Equation.DSMT4">
                  <p:embed/>
                </p:oleObj>
              </mc:Choice>
              <mc:Fallback>
                <p:oleObj name="Equation" r:id="rId3" imgW="3251160" imgH="545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700808"/>
                        <a:ext cx="5165725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646472"/>
              </p:ext>
            </p:extLst>
          </p:nvPr>
        </p:nvGraphicFramePr>
        <p:xfrm>
          <a:off x="311102" y="2780928"/>
          <a:ext cx="8653386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7" name="Equation" r:id="rId5" imgW="6184800" imgH="571320" progId="Equation.DSMT4">
                  <p:embed/>
                </p:oleObj>
              </mc:Choice>
              <mc:Fallback>
                <p:oleObj name="Equation" r:id="rId5" imgW="618480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02" y="2780928"/>
                        <a:ext cx="8653386" cy="79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03648" y="3683347"/>
            <a:ext cx="640871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400" b="1" kern="0" dirty="0" smtClean="0">
                <a:solidFill>
                  <a:srgbClr val="C00000"/>
                </a:solidFill>
              </a:rPr>
              <a:t>Приложения: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kern="0" dirty="0" smtClean="0">
                <a:solidFill>
                  <a:srgbClr val="C00000"/>
                </a:solidFill>
              </a:rPr>
              <a:t>Динамика и функция белков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kern="0" dirty="0" smtClean="0">
                <a:solidFill>
                  <a:srgbClr val="C00000"/>
                </a:solidFill>
              </a:rPr>
              <a:t>Конструирование искусственных нано-машин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kern="0" dirty="0" smtClean="0">
                <a:solidFill>
                  <a:srgbClr val="C00000"/>
                </a:solidFill>
              </a:rPr>
              <a:t>Пространственная упаковка генома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370181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991800" cy="990600"/>
          </a:xfrm>
        </p:spPr>
        <p:txBody>
          <a:bodyPr/>
          <a:lstStyle/>
          <a:p>
            <a:r>
              <a:rPr lang="ru-RU" sz="2800" b="1" dirty="0" smtClean="0"/>
              <a:t>Физическая интерпретация</a:t>
            </a:r>
            <a:br>
              <a:rPr lang="ru-RU" sz="2800" b="1" dirty="0" smtClean="0"/>
            </a:br>
            <a:r>
              <a:rPr lang="en-US" sz="1800" b="1" dirty="0" err="1">
                <a:solidFill>
                  <a:srgbClr val="0070C0"/>
                </a:solidFill>
              </a:rPr>
              <a:t>Avetisov</a:t>
            </a:r>
            <a:r>
              <a:rPr lang="en-US" sz="1800" b="1" dirty="0">
                <a:solidFill>
                  <a:srgbClr val="0070C0"/>
                </a:solidFill>
              </a:rPr>
              <a:t> V A, </a:t>
            </a:r>
            <a:r>
              <a:rPr lang="en-US" sz="1800" b="1" dirty="0" err="1">
                <a:solidFill>
                  <a:srgbClr val="0070C0"/>
                </a:solidFill>
              </a:rPr>
              <a:t>Bikulov</a:t>
            </a:r>
            <a:r>
              <a:rPr lang="en-US" sz="1800" b="1" dirty="0">
                <a:solidFill>
                  <a:srgbClr val="0070C0"/>
                </a:solidFill>
              </a:rPr>
              <a:t> A </a:t>
            </a:r>
            <a:r>
              <a:rPr lang="en-US" sz="1800" b="1" dirty="0" err="1">
                <a:solidFill>
                  <a:srgbClr val="0070C0"/>
                </a:solidFill>
              </a:rPr>
              <a:t>Kh</a:t>
            </a:r>
            <a:r>
              <a:rPr lang="en-US" sz="1800" b="1" dirty="0">
                <a:solidFill>
                  <a:srgbClr val="0070C0"/>
                </a:solidFill>
              </a:rPr>
              <a:t> , </a:t>
            </a:r>
            <a:r>
              <a:rPr lang="en-US" sz="1800" b="1" dirty="0" err="1">
                <a:solidFill>
                  <a:srgbClr val="0070C0"/>
                </a:solidFill>
              </a:rPr>
              <a:t>Kozyrev</a:t>
            </a:r>
            <a:r>
              <a:rPr lang="en-US" sz="1800" b="1" dirty="0">
                <a:solidFill>
                  <a:srgbClr val="0070C0"/>
                </a:solidFill>
              </a:rPr>
              <a:t> S V  </a:t>
            </a:r>
            <a:r>
              <a:rPr lang="en-US" sz="1800" b="1" dirty="0" smtClean="0">
                <a:solidFill>
                  <a:srgbClr val="0070C0"/>
                </a:solidFill>
              </a:rPr>
              <a:t>. J. </a:t>
            </a:r>
            <a:r>
              <a:rPr lang="en-US" sz="1800" b="1" dirty="0" err="1">
                <a:solidFill>
                  <a:srgbClr val="0070C0"/>
                </a:solidFill>
              </a:rPr>
              <a:t>Phys.A:Math.Gen</a:t>
            </a:r>
            <a:r>
              <a:rPr lang="en-US" sz="1800" b="1" dirty="0">
                <a:solidFill>
                  <a:srgbClr val="0070C0"/>
                </a:solidFill>
              </a:rPr>
              <a:t>. 32, 8785 (1999); </a:t>
            </a:r>
            <a:endParaRPr lang="ru-RU" sz="1800" b="1" dirty="0">
              <a:solidFill>
                <a:srgbClr val="0070C0"/>
              </a:solidFill>
            </a:endParaRPr>
          </a:p>
        </p:txBody>
      </p:sp>
      <p:grpSp>
        <p:nvGrpSpPr>
          <p:cNvPr id="67" name="Group 81"/>
          <p:cNvGrpSpPr>
            <a:grpSpLocks/>
          </p:cNvGrpSpPr>
          <p:nvPr/>
        </p:nvGrpSpPr>
        <p:grpSpPr bwMode="auto">
          <a:xfrm>
            <a:off x="5940152" y="1988840"/>
            <a:ext cx="2498717" cy="4476834"/>
            <a:chOff x="523" y="864"/>
            <a:chExt cx="2069" cy="2073"/>
          </a:xfrm>
        </p:grpSpPr>
        <p:sp>
          <p:nvSpPr>
            <p:cNvPr id="68" name="Rectangle 28"/>
            <p:cNvSpPr>
              <a:spLocks noChangeArrowheads="1"/>
            </p:cNvSpPr>
            <p:nvPr/>
          </p:nvSpPr>
          <p:spPr bwMode="auto">
            <a:xfrm>
              <a:off x="523" y="1653"/>
              <a:ext cx="2069" cy="13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29"/>
            <p:cNvSpPr>
              <a:spLocks/>
            </p:cNvSpPr>
            <p:nvPr/>
          </p:nvSpPr>
          <p:spPr bwMode="auto">
            <a:xfrm>
              <a:off x="1529" y="2052"/>
              <a:ext cx="489" cy="430"/>
            </a:xfrm>
            <a:custGeom>
              <a:avLst/>
              <a:gdLst>
                <a:gd name="T0" fmla="*/ 0 w 804"/>
                <a:gd name="T1" fmla="*/ 588 h 605"/>
                <a:gd name="T2" fmla="*/ 50 w 804"/>
                <a:gd name="T3" fmla="*/ 605 h 605"/>
                <a:gd name="T4" fmla="*/ 804 w 804"/>
                <a:gd name="T5" fmla="*/ 18 h 605"/>
                <a:gd name="T6" fmla="*/ 754 w 804"/>
                <a:gd name="T7" fmla="*/ 0 h 605"/>
                <a:gd name="T8" fmla="*/ 0 w 804"/>
                <a:gd name="T9" fmla="*/ 588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605">
                  <a:moveTo>
                    <a:pt x="0" y="588"/>
                  </a:moveTo>
                  <a:lnTo>
                    <a:pt x="50" y="605"/>
                  </a:lnTo>
                  <a:lnTo>
                    <a:pt x="804" y="18"/>
                  </a:lnTo>
                  <a:lnTo>
                    <a:pt x="754" y="0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30"/>
            <p:cNvSpPr>
              <a:spLocks/>
            </p:cNvSpPr>
            <p:nvPr/>
          </p:nvSpPr>
          <p:spPr bwMode="auto">
            <a:xfrm>
              <a:off x="1644" y="1659"/>
              <a:ext cx="157" cy="160"/>
            </a:xfrm>
            <a:custGeom>
              <a:avLst/>
              <a:gdLst>
                <a:gd name="T0" fmla="*/ 53 w 258"/>
                <a:gd name="T1" fmla="*/ 0 h 227"/>
                <a:gd name="T2" fmla="*/ 0 w 258"/>
                <a:gd name="T3" fmla="*/ 14 h 227"/>
                <a:gd name="T4" fmla="*/ 205 w 258"/>
                <a:gd name="T5" fmla="*/ 227 h 227"/>
                <a:gd name="T6" fmla="*/ 258 w 258"/>
                <a:gd name="T7" fmla="*/ 212 h 227"/>
                <a:gd name="T8" fmla="*/ 53 w 258"/>
                <a:gd name="T9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27">
                  <a:moveTo>
                    <a:pt x="53" y="0"/>
                  </a:moveTo>
                  <a:lnTo>
                    <a:pt x="0" y="14"/>
                  </a:lnTo>
                  <a:lnTo>
                    <a:pt x="205" y="227"/>
                  </a:lnTo>
                  <a:lnTo>
                    <a:pt x="258" y="21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31"/>
            <p:cNvSpPr>
              <a:spLocks/>
            </p:cNvSpPr>
            <p:nvPr/>
          </p:nvSpPr>
          <p:spPr bwMode="auto">
            <a:xfrm>
              <a:off x="1076" y="1808"/>
              <a:ext cx="250" cy="255"/>
            </a:xfrm>
            <a:custGeom>
              <a:avLst/>
              <a:gdLst>
                <a:gd name="T0" fmla="*/ 0 w 411"/>
                <a:gd name="T1" fmla="*/ 345 h 360"/>
                <a:gd name="T2" fmla="*/ 51 w 411"/>
                <a:gd name="T3" fmla="*/ 360 h 360"/>
                <a:gd name="T4" fmla="*/ 411 w 411"/>
                <a:gd name="T5" fmla="*/ 15 h 360"/>
                <a:gd name="T6" fmla="*/ 360 w 411"/>
                <a:gd name="T7" fmla="*/ 0 h 360"/>
                <a:gd name="T8" fmla="*/ 0 w 411"/>
                <a:gd name="T9" fmla="*/ 345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360">
                  <a:moveTo>
                    <a:pt x="0" y="345"/>
                  </a:moveTo>
                  <a:lnTo>
                    <a:pt x="51" y="360"/>
                  </a:lnTo>
                  <a:lnTo>
                    <a:pt x="411" y="15"/>
                  </a:lnTo>
                  <a:lnTo>
                    <a:pt x="360" y="0"/>
                  </a:lnTo>
                  <a:lnTo>
                    <a:pt x="0" y="345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32"/>
            <p:cNvSpPr>
              <a:spLocks/>
            </p:cNvSpPr>
            <p:nvPr/>
          </p:nvSpPr>
          <p:spPr bwMode="auto">
            <a:xfrm>
              <a:off x="652" y="1659"/>
              <a:ext cx="1023" cy="928"/>
            </a:xfrm>
            <a:custGeom>
              <a:avLst/>
              <a:gdLst>
                <a:gd name="T0" fmla="*/ 48 w 1683"/>
                <a:gd name="T1" fmla="*/ 0 h 1309"/>
                <a:gd name="T2" fmla="*/ 0 w 1683"/>
                <a:gd name="T3" fmla="*/ 16 h 1309"/>
                <a:gd name="T4" fmla="*/ 1634 w 1683"/>
                <a:gd name="T5" fmla="*/ 1309 h 1309"/>
                <a:gd name="T6" fmla="*/ 1683 w 1683"/>
                <a:gd name="T7" fmla="*/ 1293 h 1309"/>
                <a:gd name="T8" fmla="*/ 48 w 1683"/>
                <a:gd name="T9" fmla="*/ 0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3" h="1309">
                  <a:moveTo>
                    <a:pt x="48" y="0"/>
                  </a:moveTo>
                  <a:lnTo>
                    <a:pt x="0" y="16"/>
                  </a:lnTo>
                  <a:lnTo>
                    <a:pt x="1634" y="1309"/>
                  </a:lnTo>
                  <a:lnTo>
                    <a:pt x="1683" y="129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33"/>
            <p:cNvSpPr>
              <a:spLocks/>
            </p:cNvSpPr>
            <p:nvPr/>
          </p:nvSpPr>
          <p:spPr bwMode="auto">
            <a:xfrm>
              <a:off x="1159" y="1659"/>
              <a:ext cx="167" cy="160"/>
            </a:xfrm>
            <a:custGeom>
              <a:avLst/>
              <a:gdLst>
                <a:gd name="T0" fmla="*/ 51 w 275"/>
                <a:gd name="T1" fmla="*/ 0 h 227"/>
                <a:gd name="T2" fmla="*/ 0 w 275"/>
                <a:gd name="T3" fmla="*/ 14 h 227"/>
                <a:gd name="T4" fmla="*/ 224 w 275"/>
                <a:gd name="T5" fmla="*/ 227 h 227"/>
                <a:gd name="T6" fmla="*/ 275 w 275"/>
                <a:gd name="T7" fmla="*/ 212 h 227"/>
                <a:gd name="T8" fmla="*/ 51 w 275"/>
                <a:gd name="T9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227">
                  <a:moveTo>
                    <a:pt x="51" y="0"/>
                  </a:moveTo>
                  <a:lnTo>
                    <a:pt x="0" y="14"/>
                  </a:lnTo>
                  <a:lnTo>
                    <a:pt x="224" y="227"/>
                  </a:lnTo>
                  <a:lnTo>
                    <a:pt x="275" y="21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34"/>
            <p:cNvSpPr>
              <a:spLocks/>
            </p:cNvSpPr>
            <p:nvPr/>
          </p:nvSpPr>
          <p:spPr bwMode="auto">
            <a:xfrm>
              <a:off x="1295" y="1659"/>
              <a:ext cx="165" cy="160"/>
            </a:xfrm>
            <a:custGeom>
              <a:avLst/>
              <a:gdLst>
                <a:gd name="T0" fmla="*/ 0 w 272"/>
                <a:gd name="T1" fmla="*/ 212 h 227"/>
                <a:gd name="T2" fmla="*/ 51 w 272"/>
                <a:gd name="T3" fmla="*/ 227 h 227"/>
                <a:gd name="T4" fmla="*/ 272 w 272"/>
                <a:gd name="T5" fmla="*/ 14 h 227"/>
                <a:gd name="T6" fmla="*/ 221 w 272"/>
                <a:gd name="T7" fmla="*/ 0 h 227"/>
                <a:gd name="T8" fmla="*/ 0 w 272"/>
                <a:gd name="T9" fmla="*/ 212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27">
                  <a:moveTo>
                    <a:pt x="0" y="212"/>
                  </a:moveTo>
                  <a:lnTo>
                    <a:pt x="51" y="227"/>
                  </a:lnTo>
                  <a:lnTo>
                    <a:pt x="272" y="14"/>
                  </a:lnTo>
                  <a:lnTo>
                    <a:pt x="221" y="0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35"/>
            <p:cNvSpPr>
              <a:spLocks/>
            </p:cNvSpPr>
            <p:nvPr/>
          </p:nvSpPr>
          <p:spPr bwMode="auto">
            <a:xfrm>
              <a:off x="1768" y="1808"/>
              <a:ext cx="250" cy="255"/>
            </a:xfrm>
            <a:custGeom>
              <a:avLst/>
              <a:gdLst>
                <a:gd name="T0" fmla="*/ 51 w 410"/>
                <a:gd name="T1" fmla="*/ 0 h 360"/>
                <a:gd name="T2" fmla="*/ 0 w 410"/>
                <a:gd name="T3" fmla="*/ 15 h 360"/>
                <a:gd name="T4" fmla="*/ 359 w 410"/>
                <a:gd name="T5" fmla="*/ 360 h 360"/>
                <a:gd name="T6" fmla="*/ 410 w 410"/>
                <a:gd name="T7" fmla="*/ 345 h 360"/>
                <a:gd name="T8" fmla="*/ 51 w 410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360">
                  <a:moveTo>
                    <a:pt x="51" y="0"/>
                  </a:moveTo>
                  <a:lnTo>
                    <a:pt x="0" y="15"/>
                  </a:lnTo>
                  <a:lnTo>
                    <a:pt x="359" y="360"/>
                  </a:lnTo>
                  <a:lnTo>
                    <a:pt x="410" y="34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36"/>
            <p:cNvSpPr>
              <a:spLocks/>
            </p:cNvSpPr>
            <p:nvPr/>
          </p:nvSpPr>
          <p:spPr bwMode="auto">
            <a:xfrm>
              <a:off x="1770" y="1657"/>
              <a:ext cx="175" cy="162"/>
            </a:xfrm>
            <a:custGeom>
              <a:avLst/>
              <a:gdLst>
                <a:gd name="T0" fmla="*/ 0 w 288"/>
                <a:gd name="T1" fmla="*/ 214 h 229"/>
                <a:gd name="T2" fmla="*/ 49 w 288"/>
                <a:gd name="T3" fmla="*/ 229 h 229"/>
                <a:gd name="T4" fmla="*/ 288 w 288"/>
                <a:gd name="T5" fmla="*/ 15 h 229"/>
                <a:gd name="T6" fmla="*/ 237 w 288"/>
                <a:gd name="T7" fmla="*/ 0 h 229"/>
                <a:gd name="T8" fmla="*/ 0 w 288"/>
                <a:gd name="T9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29">
                  <a:moveTo>
                    <a:pt x="0" y="214"/>
                  </a:moveTo>
                  <a:lnTo>
                    <a:pt x="49" y="229"/>
                  </a:lnTo>
                  <a:lnTo>
                    <a:pt x="288" y="15"/>
                  </a:lnTo>
                  <a:lnTo>
                    <a:pt x="237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37"/>
            <p:cNvSpPr>
              <a:spLocks/>
            </p:cNvSpPr>
            <p:nvPr/>
          </p:nvSpPr>
          <p:spPr bwMode="auto">
            <a:xfrm>
              <a:off x="2137" y="1659"/>
              <a:ext cx="155" cy="160"/>
            </a:xfrm>
            <a:custGeom>
              <a:avLst/>
              <a:gdLst>
                <a:gd name="T0" fmla="*/ 53 w 256"/>
                <a:gd name="T1" fmla="*/ 0 h 227"/>
                <a:gd name="T2" fmla="*/ 0 w 256"/>
                <a:gd name="T3" fmla="*/ 14 h 227"/>
                <a:gd name="T4" fmla="*/ 205 w 256"/>
                <a:gd name="T5" fmla="*/ 227 h 227"/>
                <a:gd name="T6" fmla="*/ 256 w 256"/>
                <a:gd name="T7" fmla="*/ 212 h 227"/>
                <a:gd name="T8" fmla="*/ 53 w 256"/>
                <a:gd name="T9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27">
                  <a:moveTo>
                    <a:pt x="53" y="0"/>
                  </a:moveTo>
                  <a:lnTo>
                    <a:pt x="0" y="14"/>
                  </a:lnTo>
                  <a:lnTo>
                    <a:pt x="205" y="227"/>
                  </a:lnTo>
                  <a:lnTo>
                    <a:pt x="256" y="21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38"/>
            <p:cNvSpPr>
              <a:spLocks/>
            </p:cNvSpPr>
            <p:nvPr/>
          </p:nvSpPr>
          <p:spPr bwMode="auto">
            <a:xfrm>
              <a:off x="1987" y="1657"/>
              <a:ext cx="468" cy="408"/>
            </a:xfrm>
            <a:custGeom>
              <a:avLst/>
              <a:gdLst>
                <a:gd name="T0" fmla="*/ 0 w 769"/>
                <a:gd name="T1" fmla="*/ 558 h 576"/>
                <a:gd name="T2" fmla="*/ 50 w 769"/>
                <a:gd name="T3" fmla="*/ 576 h 576"/>
                <a:gd name="T4" fmla="*/ 769 w 769"/>
                <a:gd name="T5" fmla="*/ 18 h 576"/>
                <a:gd name="T6" fmla="*/ 719 w 769"/>
                <a:gd name="T7" fmla="*/ 0 h 576"/>
                <a:gd name="T8" fmla="*/ 0 w 769"/>
                <a:gd name="T9" fmla="*/ 558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9" h="576">
                  <a:moveTo>
                    <a:pt x="0" y="558"/>
                  </a:moveTo>
                  <a:lnTo>
                    <a:pt x="50" y="576"/>
                  </a:lnTo>
                  <a:lnTo>
                    <a:pt x="769" y="18"/>
                  </a:lnTo>
                  <a:lnTo>
                    <a:pt x="719" y="0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39"/>
            <p:cNvSpPr>
              <a:spLocks/>
            </p:cNvSpPr>
            <p:nvPr/>
          </p:nvSpPr>
          <p:spPr bwMode="auto">
            <a:xfrm>
              <a:off x="1645" y="2576"/>
              <a:ext cx="128" cy="102"/>
            </a:xfrm>
            <a:custGeom>
              <a:avLst/>
              <a:gdLst>
                <a:gd name="T0" fmla="*/ 49 w 210"/>
                <a:gd name="T1" fmla="*/ 0 h 144"/>
                <a:gd name="T2" fmla="*/ 0 w 210"/>
                <a:gd name="T3" fmla="*/ 16 h 144"/>
                <a:gd name="T4" fmla="*/ 161 w 210"/>
                <a:gd name="T5" fmla="*/ 144 h 144"/>
                <a:gd name="T6" fmla="*/ 210 w 210"/>
                <a:gd name="T7" fmla="*/ 128 h 144"/>
                <a:gd name="T8" fmla="*/ 49 w 210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44">
                  <a:moveTo>
                    <a:pt x="49" y="0"/>
                  </a:moveTo>
                  <a:lnTo>
                    <a:pt x="0" y="16"/>
                  </a:lnTo>
                  <a:lnTo>
                    <a:pt x="161" y="144"/>
                  </a:lnTo>
                  <a:lnTo>
                    <a:pt x="210" y="12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40"/>
            <p:cNvSpPr>
              <a:spLocks noEditPoints="1"/>
            </p:cNvSpPr>
            <p:nvPr/>
          </p:nvSpPr>
          <p:spPr bwMode="auto">
            <a:xfrm>
              <a:off x="1637" y="2592"/>
              <a:ext cx="142" cy="101"/>
            </a:xfrm>
            <a:custGeom>
              <a:avLst/>
              <a:gdLst>
                <a:gd name="T0" fmla="*/ 30 w 235"/>
                <a:gd name="T1" fmla="*/ 44 h 142"/>
                <a:gd name="T2" fmla="*/ 214 w 235"/>
                <a:gd name="T3" fmla="*/ 100 h 142"/>
                <a:gd name="T4" fmla="*/ 184 w 235"/>
                <a:gd name="T5" fmla="*/ 126 h 142"/>
                <a:gd name="T6" fmla="*/ 0 w 235"/>
                <a:gd name="T7" fmla="*/ 70 h 142"/>
                <a:gd name="T8" fmla="*/ 30 w 235"/>
                <a:gd name="T9" fmla="*/ 44 h 142"/>
                <a:gd name="T10" fmla="*/ 228 w 235"/>
                <a:gd name="T11" fmla="*/ 111 h 142"/>
                <a:gd name="T12" fmla="*/ 235 w 235"/>
                <a:gd name="T13" fmla="*/ 142 h 142"/>
                <a:gd name="T14" fmla="*/ 184 w 235"/>
                <a:gd name="T15" fmla="*/ 126 h 142"/>
                <a:gd name="T16" fmla="*/ 199 w 235"/>
                <a:gd name="T17" fmla="*/ 113 h 142"/>
                <a:gd name="T18" fmla="*/ 228 w 235"/>
                <a:gd name="T19" fmla="*/ 111 h 142"/>
                <a:gd name="T20" fmla="*/ 169 w 235"/>
                <a:gd name="T21" fmla="*/ 114 h 142"/>
                <a:gd name="T22" fmla="*/ 146 w 235"/>
                <a:gd name="T23" fmla="*/ 3 h 142"/>
                <a:gd name="T24" fmla="*/ 205 w 235"/>
                <a:gd name="T25" fmla="*/ 0 h 142"/>
                <a:gd name="T26" fmla="*/ 228 w 235"/>
                <a:gd name="T27" fmla="*/ 111 h 142"/>
                <a:gd name="T28" fmla="*/ 169 w 235"/>
                <a:gd name="T29" fmla="*/ 11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5" h="142">
                  <a:moveTo>
                    <a:pt x="30" y="44"/>
                  </a:moveTo>
                  <a:lnTo>
                    <a:pt x="214" y="100"/>
                  </a:lnTo>
                  <a:lnTo>
                    <a:pt x="184" y="126"/>
                  </a:lnTo>
                  <a:lnTo>
                    <a:pt x="0" y="70"/>
                  </a:lnTo>
                  <a:lnTo>
                    <a:pt x="30" y="44"/>
                  </a:lnTo>
                  <a:close/>
                  <a:moveTo>
                    <a:pt x="228" y="111"/>
                  </a:moveTo>
                  <a:lnTo>
                    <a:pt x="235" y="142"/>
                  </a:lnTo>
                  <a:lnTo>
                    <a:pt x="184" y="126"/>
                  </a:lnTo>
                  <a:lnTo>
                    <a:pt x="199" y="113"/>
                  </a:lnTo>
                  <a:lnTo>
                    <a:pt x="228" y="111"/>
                  </a:lnTo>
                  <a:close/>
                  <a:moveTo>
                    <a:pt x="169" y="114"/>
                  </a:moveTo>
                  <a:lnTo>
                    <a:pt x="146" y="3"/>
                  </a:lnTo>
                  <a:lnTo>
                    <a:pt x="205" y="0"/>
                  </a:lnTo>
                  <a:lnTo>
                    <a:pt x="228" y="111"/>
                  </a:lnTo>
                  <a:lnTo>
                    <a:pt x="169" y="114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41"/>
            <p:cNvSpPr>
              <a:spLocks/>
            </p:cNvSpPr>
            <p:nvPr/>
          </p:nvSpPr>
          <p:spPr bwMode="auto">
            <a:xfrm>
              <a:off x="818" y="1660"/>
              <a:ext cx="124" cy="159"/>
            </a:xfrm>
            <a:custGeom>
              <a:avLst/>
              <a:gdLst>
                <a:gd name="T0" fmla="*/ 0 w 203"/>
                <a:gd name="T1" fmla="*/ 212 h 224"/>
                <a:gd name="T2" fmla="*/ 55 w 203"/>
                <a:gd name="T3" fmla="*/ 224 h 224"/>
                <a:gd name="T4" fmla="*/ 203 w 203"/>
                <a:gd name="T5" fmla="*/ 11 h 224"/>
                <a:gd name="T6" fmla="*/ 148 w 203"/>
                <a:gd name="T7" fmla="*/ 0 h 224"/>
                <a:gd name="T8" fmla="*/ 0 w 203"/>
                <a:gd name="T9" fmla="*/ 2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24">
                  <a:moveTo>
                    <a:pt x="0" y="212"/>
                  </a:moveTo>
                  <a:lnTo>
                    <a:pt x="55" y="224"/>
                  </a:lnTo>
                  <a:lnTo>
                    <a:pt x="203" y="11"/>
                  </a:lnTo>
                  <a:lnTo>
                    <a:pt x="148" y="0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D3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42"/>
            <p:cNvSpPr>
              <a:spLocks/>
            </p:cNvSpPr>
            <p:nvPr/>
          </p:nvSpPr>
          <p:spPr bwMode="auto">
            <a:xfrm>
              <a:off x="1512" y="924"/>
              <a:ext cx="55" cy="736"/>
            </a:xfrm>
            <a:custGeom>
              <a:avLst/>
              <a:gdLst>
                <a:gd name="T0" fmla="*/ 2 w 90"/>
                <a:gd name="T1" fmla="*/ 1037 h 1037"/>
                <a:gd name="T2" fmla="*/ 90 w 90"/>
                <a:gd name="T3" fmla="*/ 1037 h 1037"/>
                <a:gd name="T4" fmla="*/ 88 w 90"/>
                <a:gd name="T5" fmla="*/ 0 h 1037"/>
                <a:gd name="T6" fmla="*/ 0 w 90"/>
                <a:gd name="T7" fmla="*/ 0 h 1037"/>
                <a:gd name="T8" fmla="*/ 2 w 90"/>
                <a:gd name="T9" fmla="*/ 1037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037">
                  <a:moveTo>
                    <a:pt x="2" y="1037"/>
                  </a:moveTo>
                  <a:lnTo>
                    <a:pt x="90" y="1037"/>
                  </a:lnTo>
                  <a:lnTo>
                    <a:pt x="88" y="0"/>
                  </a:lnTo>
                  <a:lnTo>
                    <a:pt x="0" y="0"/>
                  </a:lnTo>
                  <a:lnTo>
                    <a:pt x="2" y="1037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43"/>
            <p:cNvSpPr>
              <a:spLocks noChangeArrowheads="1"/>
            </p:cNvSpPr>
            <p:nvPr/>
          </p:nvSpPr>
          <p:spPr bwMode="auto">
            <a:xfrm>
              <a:off x="1006" y="1231"/>
              <a:ext cx="54" cy="429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44"/>
            <p:cNvSpPr>
              <a:spLocks noChangeArrowheads="1"/>
            </p:cNvSpPr>
            <p:nvPr/>
          </p:nvSpPr>
          <p:spPr bwMode="auto">
            <a:xfrm>
              <a:off x="1767" y="1436"/>
              <a:ext cx="53" cy="224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45"/>
            <p:cNvSpPr>
              <a:spLocks noChangeArrowheads="1"/>
            </p:cNvSpPr>
            <p:nvPr/>
          </p:nvSpPr>
          <p:spPr bwMode="auto">
            <a:xfrm>
              <a:off x="1260" y="1436"/>
              <a:ext cx="53" cy="224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46"/>
            <p:cNvSpPr>
              <a:spLocks noChangeArrowheads="1"/>
            </p:cNvSpPr>
            <p:nvPr/>
          </p:nvSpPr>
          <p:spPr bwMode="auto">
            <a:xfrm>
              <a:off x="2273" y="1436"/>
              <a:ext cx="53" cy="224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47"/>
            <p:cNvSpPr>
              <a:spLocks noChangeArrowheads="1"/>
            </p:cNvSpPr>
            <p:nvPr/>
          </p:nvSpPr>
          <p:spPr bwMode="auto">
            <a:xfrm>
              <a:off x="752" y="1436"/>
              <a:ext cx="55" cy="224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48"/>
            <p:cNvSpPr>
              <a:spLocks noChangeArrowheads="1"/>
            </p:cNvSpPr>
            <p:nvPr/>
          </p:nvSpPr>
          <p:spPr bwMode="auto">
            <a:xfrm>
              <a:off x="2019" y="1231"/>
              <a:ext cx="55" cy="429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49"/>
            <p:cNvSpPr>
              <a:spLocks/>
            </p:cNvSpPr>
            <p:nvPr/>
          </p:nvSpPr>
          <p:spPr bwMode="auto">
            <a:xfrm>
              <a:off x="628" y="1637"/>
              <a:ext cx="96" cy="55"/>
            </a:xfrm>
            <a:custGeom>
              <a:avLst/>
              <a:gdLst>
                <a:gd name="T0" fmla="*/ 158 w 158"/>
                <a:gd name="T1" fmla="*/ 38 h 77"/>
                <a:gd name="T2" fmla="*/ 158 w 158"/>
                <a:gd name="T3" fmla="*/ 46 h 77"/>
                <a:gd name="T4" fmla="*/ 152 w 158"/>
                <a:gd name="T5" fmla="*/ 52 h 77"/>
                <a:gd name="T6" fmla="*/ 145 w 158"/>
                <a:gd name="T7" fmla="*/ 59 h 77"/>
                <a:gd name="T8" fmla="*/ 135 w 158"/>
                <a:gd name="T9" fmla="*/ 66 h 77"/>
                <a:gd name="T10" fmla="*/ 124 w 158"/>
                <a:gd name="T11" fmla="*/ 70 h 77"/>
                <a:gd name="T12" fmla="*/ 110 w 158"/>
                <a:gd name="T13" fmla="*/ 74 h 77"/>
                <a:gd name="T14" fmla="*/ 96 w 158"/>
                <a:gd name="T15" fmla="*/ 75 h 77"/>
                <a:gd name="T16" fmla="*/ 80 w 158"/>
                <a:gd name="T17" fmla="*/ 77 h 77"/>
                <a:gd name="T18" fmla="*/ 64 w 158"/>
                <a:gd name="T19" fmla="*/ 75 h 77"/>
                <a:gd name="T20" fmla="*/ 50 w 158"/>
                <a:gd name="T21" fmla="*/ 74 h 77"/>
                <a:gd name="T22" fmla="*/ 36 w 158"/>
                <a:gd name="T23" fmla="*/ 70 h 77"/>
                <a:gd name="T24" fmla="*/ 23 w 158"/>
                <a:gd name="T25" fmla="*/ 66 h 77"/>
                <a:gd name="T26" fmla="*/ 14 w 158"/>
                <a:gd name="T27" fmla="*/ 59 h 77"/>
                <a:gd name="T28" fmla="*/ 7 w 158"/>
                <a:gd name="T29" fmla="*/ 52 h 77"/>
                <a:gd name="T30" fmla="*/ 2 w 158"/>
                <a:gd name="T31" fmla="*/ 46 h 77"/>
                <a:gd name="T32" fmla="*/ 0 w 158"/>
                <a:gd name="T33" fmla="*/ 38 h 77"/>
                <a:gd name="T34" fmla="*/ 2 w 158"/>
                <a:gd name="T35" fmla="*/ 31 h 77"/>
                <a:gd name="T36" fmla="*/ 7 w 158"/>
                <a:gd name="T37" fmla="*/ 23 h 77"/>
                <a:gd name="T38" fmla="*/ 14 w 158"/>
                <a:gd name="T39" fmla="*/ 16 h 77"/>
                <a:gd name="T40" fmla="*/ 23 w 158"/>
                <a:gd name="T41" fmla="*/ 12 h 77"/>
                <a:gd name="T42" fmla="*/ 36 w 158"/>
                <a:gd name="T43" fmla="*/ 7 h 77"/>
                <a:gd name="T44" fmla="*/ 50 w 158"/>
                <a:gd name="T45" fmla="*/ 3 h 77"/>
                <a:gd name="T46" fmla="*/ 64 w 158"/>
                <a:gd name="T47" fmla="*/ 2 h 77"/>
                <a:gd name="T48" fmla="*/ 80 w 158"/>
                <a:gd name="T49" fmla="*/ 0 h 77"/>
                <a:gd name="T50" fmla="*/ 96 w 158"/>
                <a:gd name="T51" fmla="*/ 2 h 77"/>
                <a:gd name="T52" fmla="*/ 110 w 158"/>
                <a:gd name="T53" fmla="*/ 3 h 77"/>
                <a:gd name="T54" fmla="*/ 124 w 158"/>
                <a:gd name="T55" fmla="*/ 7 h 77"/>
                <a:gd name="T56" fmla="*/ 135 w 158"/>
                <a:gd name="T57" fmla="*/ 12 h 77"/>
                <a:gd name="T58" fmla="*/ 145 w 158"/>
                <a:gd name="T59" fmla="*/ 16 h 77"/>
                <a:gd name="T60" fmla="*/ 152 w 158"/>
                <a:gd name="T61" fmla="*/ 23 h 77"/>
                <a:gd name="T62" fmla="*/ 158 w 158"/>
                <a:gd name="T63" fmla="*/ 31 h 77"/>
                <a:gd name="T64" fmla="*/ 158 w 158"/>
                <a:gd name="T6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8" h="77">
                  <a:moveTo>
                    <a:pt x="158" y="38"/>
                  </a:moveTo>
                  <a:lnTo>
                    <a:pt x="158" y="46"/>
                  </a:lnTo>
                  <a:lnTo>
                    <a:pt x="152" y="52"/>
                  </a:lnTo>
                  <a:lnTo>
                    <a:pt x="145" y="59"/>
                  </a:lnTo>
                  <a:lnTo>
                    <a:pt x="135" y="66"/>
                  </a:lnTo>
                  <a:lnTo>
                    <a:pt x="124" y="70"/>
                  </a:lnTo>
                  <a:lnTo>
                    <a:pt x="110" y="74"/>
                  </a:lnTo>
                  <a:lnTo>
                    <a:pt x="96" y="75"/>
                  </a:lnTo>
                  <a:lnTo>
                    <a:pt x="80" y="77"/>
                  </a:lnTo>
                  <a:lnTo>
                    <a:pt x="64" y="75"/>
                  </a:lnTo>
                  <a:lnTo>
                    <a:pt x="50" y="74"/>
                  </a:lnTo>
                  <a:lnTo>
                    <a:pt x="36" y="70"/>
                  </a:lnTo>
                  <a:lnTo>
                    <a:pt x="23" y="66"/>
                  </a:lnTo>
                  <a:lnTo>
                    <a:pt x="14" y="59"/>
                  </a:lnTo>
                  <a:lnTo>
                    <a:pt x="7" y="52"/>
                  </a:lnTo>
                  <a:lnTo>
                    <a:pt x="2" y="46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7" y="23"/>
                  </a:lnTo>
                  <a:lnTo>
                    <a:pt x="14" y="16"/>
                  </a:lnTo>
                  <a:lnTo>
                    <a:pt x="23" y="12"/>
                  </a:lnTo>
                  <a:lnTo>
                    <a:pt x="36" y="7"/>
                  </a:lnTo>
                  <a:lnTo>
                    <a:pt x="50" y="3"/>
                  </a:lnTo>
                  <a:lnTo>
                    <a:pt x="64" y="2"/>
                  </a:lnTo>
                  <a:lnTo>
                    <a:pt x="80" y="0"/>
                  </a:lnTo>
                  <a:lnTo>
                    <a:pt x="96" y="2"/>
                  </a:lnTo>
                  <a:lnTo>
                    <a:pt x="110" y="3"/>
                  </a:lnTo>
                  <a:lnTo>
                    <a:pt x="124" y="7"/>
                  </a:lnTo>
                  <a:lnTo>
                    <a:pt x="135" y="12"/>
                  </a:lnTo>
                  <a:lnTo>
                    <a:pt x="145" y="16"/>
                  </a:lnTo>
                  <a:lnTo>
                    <a:pt x="152" y="23"/>
                  </a:lnTo>
                  <a:lnTo>
                    <a:pt x="158" y="31"/>
                  </a:lnTo>
                  <a:lnTo>
                    <a:pt x="158" y="38"/>
                  </a:lnTo>
                  <a:close/>
                </a:path>
              </a:pathLst>
            </a:custGeom>
            <a:solidFill>
              <a:srgbClr val="A4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50"/>
            <p:cNvSpPr>
              <a:spLocks noEditPoints="1"/>
            </p:cNvSpPr>
            <p:nvPr/>
          </p:nvSpPr>
          <p:spPr bwMode="auto">
            <a:xfrm>
              <a:off x="625" y="1634"/>
              <a:ext cx="103" cy="59"/>
            </a:xfrm>
            <a:custGeom>
              <a:avLst/>
              <a:gdLst>
                <a:gd name="T0" fmla="*/ 168 w 170"/>
                <a:gd name="T1" fmla="*/ 49 h 82"/>
                <a:gd name="T2" fmla="*/ 154 w 170"/>
                <a:gd name="T3" fmla="*/ 64 h 82"/>
                <a:gd name="T4" fmla="*/ 136 w 170"/>
                <a:gd name="T5" fmla="*/ 65 h 82"/>
                <a:gd name="T6" fmla="*/ 152 w 170"/>
                <a:gd name="T7" fmla="*/ 55 h 82"/>
                <a:gd name="T8" fmla="*/ 157 w 170"/>
                <a:gd name="T9" fmla="*/ 41 h 82"/>
                <a:gd name="T10" fmla="*/ 145 w 170"/>
                <a:gd name="T11" fmla="*/ 70 h 82"/>
                <a:gd name="T12" fmla="*/ 118 w 170"/>
                <a:gd name="T13" fmla="*/ 78 h 82"/>
                <a:gd name="T14" fmla="*/ 85 w 170"/>
                <a:gd name="T15" fmla="*/ 82 h 82"/>
                <a:gd name="T16" fmla="*/ 99 w 170"/>
                <a:gd name="T17" fmla="*/ 75 h 82"/>
                <a:gd name="T18" fmla="*/ 125 w 170"/>
                <a:gd name="T19" fmla="*/ 70 h 82"/>
                <a:gd name="T20" fmla="*/ 145 w 170"/>
                <a:gd name="T21" fmla="*/ 70 h 82"/>
                <a:gd name="T22" fmla="*/ 67 w 170"/>
                <a:gd name="T23" fmla="*/ 82 h 82"/>
                <a:gd name="T24" fmla="*/ 37 w 170"/>
                <a:gd name="T25" fmla="*/ 75 h 82"/>
                <a:gd name="T26" fmla="*/ 32 w 170"/>
                <a:gd name="T27" fmla="*/ 65 h 82"/>
                <a:gd name="T28" fmla="*/ 57 w 170"/>
                <a:gd name="T29" fmla="*/ 73 h 82"/>
                <a:gd name="T30" fmla="*/ 85 w 170"/>
                <a:gd name="T31" fmla="*/ 77 h 82"/>
                <a:gd name="T32" fmla="*/ 25 w 170"/>
                <a:gd name="T33" fmla="*/ 70 h 82"/>
                <a:gd name="T34" fmla="*/ 7 w 170"/>
                <a:gd name="T35" fmla="*/ 57 h 82"/>
                <a:gd name="T36" fmla="*/ 0 w 170"/>
                <a:gd name="T37" fmla="*/ 41 h 82"/>
                <a:gd name="T38" fmla="*/ 12 w 170"/>
                <a:gd name="T39" fmla="*/ 49 h 82"/>
                <a:gd name="T40" fmla="*/ 23 w 170"/>
                <a:gd name="T41" fmla="*/ 60 h 82"/>
                <a:gd name="T42" fmla="*/ 25 w 170"/>
                <a:gd name="T43" fmla="*/ 70 h 82"/>
                <a:gd name="T44" fmla="*/ 2 w 170"/>
                <a:gd name="T45" fmla="*/ 33 h 82"/>
                <a:gd name="T46" fmla="*/ 14 w 170"/>
                <a:gd name="T47" fmla="*/ 18 h 82"/>
                <a:gd name="T48" fmla="*/ 32 w 170"/>
                <a:gd name="T49" fmla="*/ 16 h 82"/>
                <a:gd name="T50" fmla="*/ 18 w 170"/>
                <a:gd name="T51" fmla="*/ 28 h 82"/>
                <a:gd name="T52" fmla="*/ 11 w 170"/>
                <a:gd name="T53" fmla="*/ 41 h 82"/>
                <a:gd name="T54" fmla="*/ 25 w 170"/>
                <a:gd name="T55" fmla="*/ 13 h 82"/>
                <a:gd name="T56" fmla="*/ 51 w 170"/>
                <a:gd name="T57" fmla="*/ 3 h 82"/>
                <a:gd name="T58" fmla="*/ 85 w 170"/>
                <a:gd name="T59" fmla="*/ 0 h 82"/>
                <a:gd name="T60" fmla="*/ 71 w 170"/>
                <a:gd name="T61" fmla="*/ 6 h 82"/>
                <a:gd name="T62" fmla="*/ 44 w 170"/>
                <a:gd name="T63" fmla="*/ 13 h 82"/>
                <a:gd name="T64" fmla="*/ 25 w 170"/>
                <a:gd name="T65" fmla="*/ 13 h 82"/>
                <a:gd name="T66" fmla="*/ 103 w 170"/>
                <a:gd name="T67" fmla="*/ 1 h 82"/>
                <a:gd name="T68" fmla="*/ 133 w 170"/>
                <a:gd name="T69" fmla="*/ 8 h 82"/>
                <a:gd name="T70" fmla="*/ 136 w 170"/>
                <a:gd name="T71" fmla="*/ 16 h 82"/>
                <a:gd name="T72" fmla="*/ 113 w 170"/>
                <a:gd name="T73" fmla="*/ 10 h 82"/>
                <a:gd name="T74" fmla="*/ 85 w 170"/>
                <a:gd name="T75" fmla="*/ 6 h 82"/>
                <a:gd name="T76" fmla="*/ 145 w 170"/>
                <a:gd name="T77" fmla="*/ 13 h 82"/>
                <a:gd name="T78" fmla="*/ 163 w 170"/>
                <a:gd name="T79" fmla="*/ 26 h 82"/>
                <a:gd name="T80" fmla="*/ 170 w 170"/>
                <a:gd name="T81" fmla="*/ 41 h 82"/>
                <a:gd name="T82" fmla="*/ 155 w 170"/>
                <a:gd name="T83" fmla="*/ 34 h 82"/>
                <a:gd name="T84" fmla="*/ 145 w 170"/>
                <a:gd name="T85" fmla="*/ 21 h 82"/>
                <a:gd name="T86" fmla="*/ 145 w 170"/>
                <a:gd name="T87" fmla="*/ 1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0" h="82">
                  <a:moveTo>
                    <a:pt x="170" y="41"/>
                  </a:moveTo>
                  <a:lnTo>
                    <a:pt x="168" y="49"/>
                  </a:lnTo>
                  <a:lnTo>
                    <a:pt x="163" y="57"/>
                  </a:lnTo>
                  <a:lnTo>
                    <a:pt x="154" y="64"/>
                  </a:lnTo>
                  <a:lnTo>
                    <a:pt x="145" y="70"/>
                  </a:lnTo>
                  <a:lnTo>
                    <a:pt x="136" y="65"/>
                  </a:lnTo>
                  <a:lnTo>
                    <a:pt x="145" y="60"/>
                  </a:lnTo>
                  <a:lnTo>
                    <a:pt x="152" y="55"/>
                  </a:lnTo>
                  <a:lnTo>
                    <a:pt x="155" y="49"/>
                  </a:lnTo>
                  <a:lnTo>
                    <a:pt x="157" y="41"/>
                  </a:lnTo>
                  <a:lnTo>
                    <a:pt x="170" y="41"/>
                  </a:lnTo>
                  <a:close/>
                  <a:moveTo>
                    <a:pt x="145" y="70"/>
                  </a:moveTo>
                  <a:lnTo>
                    <a:pt x="133" y="75"/>
                  </a:lnTo>
                  <a:lnTo>
                    <a:pt x="118" y="78"/>
                  </a:lnTo>
                  <a:lnTo>
                    <a:pt x="103" y="82"/>
                  </a:lnTo>
                  <a:lnTo>
                    <a:pt x="85" y="82"/>
                  </a:lnTo>
                  <a:lnTo>
                    <a:pt x="85" y="77"/>
                  </a:lnTo>
                  <a:lnTo>
                    <a:pt x="99" y="75"/>
                  </a:lnTo>
                  <a:lnTo>
                    <a:pt x="113" y="73"/>
                  </a:lnTo>
                  <a:lnTo>
                    <a:pt x="125" y="70"/>
                  </a:lnTo>
                  <a:lnTo>
                    <a:pt x="136" y="65"/>
                  </a:lnTo>
                  <a:lnTo>
                    <a:pt x="145" y="70"/>
                  </a:lnTo>
                  <a:close/>
                  <a:moveTo>
                    <a:pt x="85" y="82"/>
                  </a:moveTo>
                  <a:lnTo>
                    <a:pt x="67" y="82"/>
                  </a:lnTo>
                  <a:lnTo>
                    <a:pt x="51" y="78"/>
                  </a:lnTo>
                  <a:lnTo>
                    <a:pt x="37" y="75"/>
                  </a:lnTo>
                  <a:lnTo>
                    <a:pt x="25" y="70"/>
                  </a:lnTo>
                  <a:lnTo>
                    <a:pt x="32" y="65"/>
                  </a:lnTo>
                  <a:lnTo>
                    <a:pt x="44" y="70"/>
                  </a:lnTo>
                  <a:lnTo>
                    <a:pt x="57" y="73"/>
                  </a:lnTo>
                  <a:lnTo>
                    <a:pt x="71" y="75"/>
                  </a:lnTo>
                  <a:lnTo>
                    <a:pt x="85" y="77"/>
                  </a:lnTo>
                  <a:lnTo>
                    <a:pt x="85" y="82"/>
                  </a:lnTo>
                  <a:close/>
                  <a:moveTo>
                    <a:pt x="25" y="70"/>
                  </a:moveTo>
                  <a:lnTo>
                    <a:pt x="14" y="64"/>
                  </a:lnTo>
                  <a:lnTo>
                    <a:pt x="7" y="57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11" y="41"/>
                  </a:lnTo>
                  <a:lnTo>
                    <a:pt x="12" y="49"/>
                  </a:lnTo>
                  <a:lnTo>
                    <a:pt x="18" y="55"/>
                  </a:lnTo>
                  <a:lnTo>
                    <a:pt x="23" y="60"/>
                  </a:lnTo>
                  <a:lnTo>
                    <a:pt x="32" y="65"/>
                  </a:lnTo>
                  <a:lnTo>
                    <a:pt x="25" y="70"/>
                  </a:lnTo>
                  <a:close/>
                  <a:moveTo>
                    <a:pt x="0" y="41"/>
                  </a:moveTo>
                  <a:lnTo>
                    <a:pt x="2" y="33"/>
                  </a:lnTo>
                  <a:lnTo>
                    <a:pt x="7" y="26"/>
                  </a:lnTo>
                  <a:lnTo>
                    <a:pt x="14" y="18"/>
                  </a:lnTo>
                  <a:lnTo>
                    <a:pt x="25" y="13"/>
                  </a:lnTo>
                  <a:lnTo>
                    <a:pt x="32" y="16"/>
                  </a:lnTo>
                  <a:lnTo>
                    <a:pt x="23" y="21"/>
                  </a:lnTo>
                  <a:lnTo>
                    <a:pt x="18" y="28"/>
                  </a:lnTo>
                  <a:lnTo>
                    <a:pt x="12" y="34"/>
                  </a:lnTo>
                  <a:lnTo>
                    <a:pt x="11" y="41"/>
                  </a:lnTo>
                  <a:lnTo>
                    <a:pt x="0" y="41"/>
                  </a:lnTo>
                  <a:close/>
                  <a:moveTo>
                    <a:pt x="25" y="13"/>
                  </a:moveTo>
                  <a:lnTo>
                    <a:pt x="37" y="8"/>
                  </a:lnTo>
                  <a:lnTo>
                    <a:pt x="51" y="3"/>
                  </a:lnTo>
                  <a:lnTo>
                    <a:pt x="67" y="1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71" y="6"/>
                  </a:lnTo>
                  <a:lnTo>
                    <a:pt x="57" y="10"/>
                  </a:lnTo>
                  <a:lnTo>
                    <a:pt x="44" y="13"/>
                  </a:lnTo>
                  <a:lnTo>
                    <a:pt x="32" y="16"/>
                  </a:lnTo>
                  <a:lnTo>
                    <a:pt x="25" y="13"/>
                  </a:lnTo>
                  <a:close/>
                  <a:moveTo>
                    <a:pt x="85" y="0"/>
                  </a:moveTo>
                  <a:lnTo>
                    <a:pt x="103" y="1"/>
                  </a:lnTo>
                  <a:lnTo>
                    <a:pt x="118" y="3"/>
                  </a:lnTo>
                  <a:lnTo>
                    <a:pt x="133" y="8"/>
                  </a:lnTo>
                  <a:lnTo>
                    <a:pt x="145" y="13"/>
                  </a:lnTo>
                  <a:lnTo>
                    <a:pt x="136" y="16"/>
                  </a:lnTo>
                  <a:lnTo>
                    <a:pt x="125" y="13"/>
                  </a:lnTo>
                  <a:lnTo>
                    <a:pt x="113" y="10"/>
                  </a:lnTo>
                  <a:lnTo>
                    <a:pt x="99" y="6"/>
                  </a:lnTo>
                  <a:lnTo>
                    <a:pt x="85" y="6"/>
                  </a:lnTo>
                  <a:lnTo>
                    <a:pt x="85" y="0"/>
                  </a:lnTo>
                  <a:close/>
                  <a:moveTo>
                    <a:pt x="145" y="13"/>
                  </a:moveTo>
                  <a:lnTo>
                    <a:pt x="154" y="18"/>
                  </a:lnTo>
                  <a:lnTo>
                    <a:pt x="163" y="26"/>
                  </a:lnTo>
                  <a:lnTo>
                    <a:pt x="168" y="33"/>
                  </a:lnTo>
                  <a:lnTo>
                    <a:pt x="170" y="41"/>
                  </a:lnTo>
                  <a:lnTo>
                    <a:pt x="157" y="41"/>
                  </a:lnTo>
                  <a:lnTo>
                    <a:pt x="155" y="34"/>
                  </a:lnTo>
                  <a:lnTo>
                    <a:pt x="152" y="28"/>
                  </a:lnTo>
                  <a:lnTo>
                    <a:pt x="145" y="21"/>
                  </a:lnTo>
                  <a:lnTo>
                    <a:pt x="136" y="16"/>
                  </a:lnTo>
                  <a:lnTo>
                    <a:pt x="145" y="1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51"/>
            <p:cNvSpPr>
              <a:spLocks/>
            </p:cNvSpPr>
            <p:nvPr/>
          </p:nvSpPr>
          <p:spPr bwMode="auto">
            <a:xfrm>
              <a:off x="879" y="1637"/>
              <a:ext cx="95" cy="55"/>
            </a:xfrm>
            <a:custGeom>
              <a:avLst/>
              <a:gdLst>
                <a:gd name="T0" fmla="*/ 157 w 157"/>
                <a:gd name="T1" fmla="*/ 38 h 77"/>
                <a:gd name="T2" fmla="*/ 155 w 157"/>
                <a:gd name="T3" fmla="*/ 46 h 77"/>
                <a:gd name="T4" fmla="*/ 150 w 157"/>
                <a:gd name="T5" fmla="*/ 52 h 77"/>
                <a:gd name="T6" fmla="*/ 143 w 157"/>
                <a:gd name="T7" fmla="*/ 59 h 77"/>
                <a:gd name="T8" fmla="*/ 134 w 157"/>
                <a:gd name="T9" fmla="*/ 66 h 77"/>
                <a:gd name="T10" fmla="*/ 122 w 157"/>
                <a:gd name="T11" fmla="*/ 70 h 77"/>
                <a:gd name="T12" fmla="*/ 109 w 157"/>
                <a:gd name="T13" fmla="*/ 74 h 77"/>
                <a:gd name="T14" fmla="*/ 95 w 157"/>
                <a:gd name="T15" fmla="*/ 75 h 77"/>
                <a:gd name="T16" fmla="*/ 79 w 157"/>
                <a:gd name="T17" fmla="*/ 77 h 77"/>
                <a:gd name="T18" fmla="*/ 62 w 157"/>
                <a:gd name="T19" fmla="*/ 75 h 77"/>
                <a:gd name="T20" fmla="*/ 48 w 157"/>
                <a:gd name="T21" fmla="*/ 74 h 77"/>
                <a:gd name="T22" fmla="*/ 33 w 157"/>
                <a:gd name="T23" fmla="*/ 70 h 77"/>
                <a:gd name="T24" fmla="*/ 23 w 157"/>
                <a:gd name="T25" fmla="*/ 66 h 77"/>
                <a:gd name="T26" fmla="*/ 12 w 157"/>
                <a:gd name="T27" fmla="*/ 59 h 77"/>
                <a:gd name="T28" fmla="*/ 5 w 157"/>
                <a:gd name="T29" fmla="*/ 52 h 77"/>
                <a:gd name="T30" fmla="*/ 2 w 157"/>
                <a:gd name="T31" fmla="*/ 46 h 77"/>
                <a:gd name="T32" fmla="*/ 0 w 157"/>
                <a:gd name="T33" fmla="*/ 38 h 77"/>
                <a:gd name="T34" fmla="*/ 2 w 157"/>
                <a:gd name="T35" fmla="*/ 31 h 77"/>
                <a:gd name="T36" fmla="*/ 5 w 157"/>
                <a:gd name="T37" fmla="*/ 23 h 77"/>
                <a:gd name="T38" fmla="*/ 12 w 157"/>
                <a:gd name="T39" fmla="*/ 16 h 77"/>
                <a:gd name="T40" fmla="*/ 23 w 157"/>
                <a:gd name="T41" fmla="*/ 12 h 77"/>
                <a:gd name="T42" fmla="*/ 33 w 157"/>
                <a:gd name="T43" fmla="*/ 7 h 77"/>
                <a:gd name="T44" fmla="*/ 48 w 157"/>
                <a:gd name="T45" fmla="*/ 3 h 77"/>
                <a:gd name="T46" fmla="*/ 62 w 157"/>
                <a:gd name="T47" fmla="*/ 2 h 77"/>
                <a:gd name="T48" fmla="*/ 79 w 157"/>
                <a:gd name="T49" fmla="*/ 0 h 77"/>
                <a:gd name="T50" fmla="*/ 95 w 157"/>
                <a:gd name="T51" fmla="*/ 2 h 77"/>
                <a:gd name="T52" fmla="*/ 109 w 157"/>
                <a:gd name="T53" fmla="*/ 3 h 77"/>
                <a:gd name="T54" fmla="*/ 122 w 157"/>
                <a:gd name="T55" fmla="*/ 7 h 77"/>
                <a:gd name="T56" fmla="*/ 134 w 157"/>
                <a:gd name="T57" fmla="*/ 12 h 77"/>
                <a:gd name="T58" fmla="*/ 143 w 157"/>
                <a:gd name="T59" fmla="*/ 16 h 77"/>
                <a:gd name="T60" fmla="*/ 150 w 157"/>
                <a:gd name="T61" fmla="*/ 23 h 77"/>
                <a:gd name="T62" fmla="*/ 155 w 157"/>
                <a:gd name="T63" fmla="*/ 31 h 77"/>
                <a:gd name="T64" fmla="*/ 157 w 157"/>
                <a:gd name="T6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77">
                  <a:moveTo>
                    <a:pt x="157" y="38"/>
                  </a:moveTo>
                  <a:lnTo>
                    <a:pt x="155" y="46"/>
                  </a:lnTo>
                  <a:lnTo>
                    <a:pt x="150" y="52"/>
                  </a:lnTo>
                  <a:lnTo>
                    <a:pt x="143" y="59"/>
                  </a:lnTo>
                  <a:lnTo>
                    <a:pt x="134" y="66"/>
                  </a:lnTo>
                  <a:lnTo>
                    <a:pt x="122" y="70"/>
                  </a:lnTo>
                  <a:lnTo>
                    <a:pt x="109" y="74"/>
                  </a:lnTo>
                  <a:lnTo>
                    <a:pt x="95" y="75"/>
                  </a:lnTo>
                  <a:lnTo>
                    <a:pt x="79" y="77"/>
                  </a:lnTo>
                  <a:lnTo>
                    <a:pt x="62" y="75"/>
                  </a:lnTo>
                  <a:lnTo>
                    <a:pt x="48" y="74"/>
                  </a:lnTo>
                  <a:lnTo>
                    <a:pt x="33" y="70"/>
                  </a:lnTo>
                  <a:lnTo>
                    <a:pt x="23" y="66"/>
                  </a:lnTo>
                  <a:lnTo>
                    <a:pt x="12" y="59"/>
                  </a:lnTo>
                  <a:lnTo>
                    <a:pt x="5" y="52"/>
                  </a:lnTo>
                  <a:lnTo>
                    <a:pt x="2" y="46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2" y="16"/>
                  </a:lnTo>
                  <a:lnTo>
                    <a:pt x="23" y="12"/>
                  </a:lnTo>
                  <a:lnTo>
                    <a:pt x="33" y="7"/>
                  </a:lnTo>
                  <a:lnTo>
                    <a:pt x="48" y="3"/>
                  </a:lnTo>
                  <a:lnTo>
                    <a:pt x="62" y="2"/>
                  </a:lnTo>
                  <a:lnTo>
                    <a:pt x="79" y="0"/>
                  </a:lnTo>
                  <a:lnTo>
                    <a:pt x="95" y="2"/>
                  </a:lnTo>
                  <a:lnTo>
                    <a:pt x="109" y="3"/>
                  </a:lnTo>
                  <a:lnTo>
                    <a:pt x="122" y="7"/>
                  </a:lnTo>
                  <a:lnTo>
                    <a:pt x="134" y="12"/>
                  </a:lnTo>
                  <a:lnTo>
                    <a:pt x="143" y="16"/>
                  </a:lnTo>
                  <a:lnTo>
                    <a:pt x="150" y="23"/>
                  </a:lnTo>
                  <a:lnTo>
                    <a:pt x="155" y="31"/>
                  </a:lnTo>
                  <a:lnTo>
                    <a:pt x="157" y="38"/>
                  </a:lnTo>
                  <a:close/>
                </a:path>
              </a:pathLst>
            </a:custGeom>
            <a:solidFill>
              <a:srgbClr val="A4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52"/>
            <p:cNvSpPr>
              <a:spLocks noEditPoints="1"/>
            </p:cNvSpPr>
            <p:nvPr/>
          </p:nvSpPr>
          <p:spPr bwMode="auto">
            <a:xfrm>
              <a:off x="876" y="1634"/>
              <a:ext cx="101" cy="59"/>
            </a:xfrm>
            <a:custGeom>
              <a:avLst/>
              <a:gdLst>
                <a:gd name="T0" fmla="*/ 166 w 167"/>
                <a:gd name="T1" fmla="*/ 49 h 82"/>
                <a:gd name="T2" fmla="*/ 153 w 167"/>
                <a:gd name="T3" fmla="*/ 64 h 82"/>
                <a:gd name="T4" fmla="*/ 136 w 167"/>
                <a:gd name="T5" fmla="*/ 65 h 82"/>
                <a:gd name="T6" fmla="*/ 151 w 167"/>
                <a:gd name="T7" fmla="*/ 55 h 82"/>
                <a:gd name="T8" fmla="*/ 157 w 167"/>
                <a:gd name="T9" fmla="*/ 41 h 82"/>
                <a:gd name="T10" fmla="*/ 143 w 167"/>
                <a:gd name="T11" fmla="*/ 70 h 82"/>
                <a:gd name="T12" fmla="*/ 116 w 167"/>
                <a:gd name="T13" fmla="*/ 78 h 82"/>
                <a:gd name="T14" fmla="*/ 84 w 167"/>
                <a:gd name="T15" fmla="*/ 82 h 82"/>
                <a:gd name="T16" fmla="*/ 99 w 167"/>
                <a:gd name="T17" fmla="*/ 75 h 82"/>
                <a:gd name="T18" fmla="*/ 125 w 167"/>
                <a:gd name="T19" fmla="*/ 70 h 82"/>
                <a:gd name="T20" fmla="*/ 143 w 167"/>
                <a:gd name="T21" fmla="*/ 70 h 82"/>
                <a:gd name="T22" fmla="*/ 67 w 167"/>
                <a:gd name="T23" fmla="*/ 82 h 82"/>
                <a:gd name="T24" fmla="*/ 37 w 167"/>
                <a:gd name="T25" fmla="*/ 75 h 82"/>
                <a:gd name="T26" fmla="*/ 31 w 167"/>
                <a:gd name="T27" fmla="*/ 65 h 82"/>
                <a:gd name="T28" fmla="*/ 54 w 167"/>
                <a:gd name="T29" fmla="*/ 73 h 82"/>
                <a:gd name="T30" fmla="*/ 84 w 167"/>
                <a:gd name="T31" fmla="*/ 77 h 82"/>
                <a:gd name="T32" fmla="*/ 24 w 167"/>
                <a:gd name="T33" fmla="*/ 70 h 82"/>
                <a:gd name="T34" fmla="*/ 5 w 167"/>
                <a:gd name="T35" fmla="*/ 57 h 82"/>
                <a:gd name="T36" fmla="*/ 0 w 167"/>
                <a:gd name="T37" fmla="*/ 41 h 82"/>
                <a:gd name="T38" fmla="*/ 12 w 167"/>
                <a:gd name="T39" fmla="*/ 49 h 82"/>
                <a:gd name="T40" fmla="*/ 23 w 167"/>
                <a:gd name="T41" fmla="*/ 60 h 82"/>
                <a:gd name="T42" fmla="*/ 24 w 167"/>
                <a:gd name="T43" fmla="*/ 70 h 82"/>
                <a:gd name="T44" fmla="*/ 1 w 167"/>
                <a:gd name="T45" fmla="*/ 33 h 82"/>
                <a:gd name="T46" fmla="*/ 14 w 167"/>
                <a:gd name="T47" fmla="*/ 18 h 82"/>
                <a:gd name="T48" fmla="*/ 31 w 167"/>
                <a:gd name="T49" fmla="*/ 16 h 82"/>
                <a:gd name="T50" fmla="*/ 15 w 167"/>
                <a:gd name="T51" fmla="*/ 28 h 82"/>
                <a:gd name="T52" fmla="*/ 10 w 167"/>
                <a:gd name="T53" fmla="*/ 41 h 82"/>
                <a:gd name="T54" fmla="*/ 24 w 167"/>
                <a:gd name="T55" fmla="*/ 13 h 82"/>
                <a:gd name="T56" fmla="*/ 51 w 167"/>
                <a:gd name="T57" fmla="*/ 3 h 82"/>
                <a:gd name="T58" fmla="*/ 84 w 167"/>
                <a:gd name="T59" fmla="*/ 0 h 82"/>
                <a:gd name="T60" fmla="*/ 68 w 167"/>
                <a:gd name="T61" fmla="*/ 6 h 82"/>
                <a:gd name="T62" fmla="*/ 42 w 167"/>
                <a:gd name="T63" fmla="*/ 13 h 82"/>
                <a:gd name="T64" fmla="*/ 24 w 167"/>
                <a:gd name="T65" fmla="*/ 13 h 82"/>
                <a:gd name="T66" fmla="*/ 100 w 167"/>
                <a:gd name="T67" fmla="*/ 1 h 82"/>
                <a:gd name="T68" fmla="*/ 130 w 167"/>
                <a:gd name="T69" fmla="*/ 8 h 82"/>
                <a:gd name="T70" fmla="*/ 136 w 167"/>
                <a:gd name="T71" fmla="*/ 16 h 82"/>
                <a:gd name="T72" fmla="*/ 113 w 167"/>
                <a:gd name="T73" fmla="*/ 10 h 82"/>
                <a:gd name="T74" fmla="*/ 84 w 167"/>
                <a:gd name="T75" fmla="*/ 6 h 82"/>
                <a:gd name="T76" fmla="*/ 143 w 167"/>
                <a:gd name="T77" fmla="*/ 13 h 82"/>
                <a:gd name="T78" fmla="*/ 160 w 167"/>
                <a:gd name="T79" fmla="*/ 26 h 82"/>
                <a:gd name="T80" fmla="*/ 167 w 167"/>
                <a:gd name="T81" fmla="*/ 41 h 82"/>
                <a:gd name="T82" fmla="*/ 155 w 167"/>
                <a:gd name="T83" fmla="*/ 34 h 82"/>
                <a:gd name="T84" fmla="*/ 144 w 167"/>
                <a:gd name="T85" fmla="*/ 21 h 82"/>
                <a:gd name="T86" fmla="*/ 143 w 167"/>
                <a:gd name="T87" fmla="*/ 1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7" h="82">
                  <a:moveTo>
                    <a:pt x="167" y="41"/>
                  </a:moveTo>
                  <a:lnTo>
                    <a:pt x="166" y="49"/>
                  </a:lnTo>
                  <a:lnTo>
                    <a:pt x="160" y="57"/>
                  </a:lnTo>
                  <a:lnTo>
                    <a:pt x="153" y="64"/>
                  </a:lnTo>
                  <a:lnTo>
                    <a:pt x="143" y="70"/>
                  </a:lnTo>
                  <a:lnTo>
                    <a:pt x="136" y="65"/>
                  </a:lnTo>
                  <a:lnTo>
                    <a:pt x="144" y="60"/>
                  </a:lnTo>
                  <a:lnTo>
                    <a:pt x="151" y="55"/>
                  </a:lnTo>
                  <a:lnTo>
                    <a:pt x="155" y="49"/>
                  </a:lnTo>
                  <a:lnTo>
                    <a:pt x="157" y="41"/>
                  </a:lnTo>
                  <a:lnTo>
                    <a:pt x="167" y="41"/>
                  </a:lnTo>
                  <a:close/>
                  <a:moveTo>
                    <a:pt x="143" y="70"/>
                  </a:moveTo>
                  <a:lnTo>
                    <a:pt x="130" y="75"/>
                  </a:lnTo>
                  <a:lnTo>
                    <a:pt x="116" y="78"/>
                  </a:lnTo>
                  <a:lnTo>
                    <a:pt x="100" y="82"/>
                  </a:lnTo>
                  <a:lnTo>
                    <a:pt x="84" y="82"/>
                  </a:lnTo>
                  <a:lnTo>
                    <a:pt x="84" y="77"/>
                  </a:lnTo>
                  <a:lnTo>
                    <a:pt x="99" y="75"/>
                  </a:lnTo>
                  <a:lnTo>
                    <a:pt x="113" y="73"/>
                  </a:lnTo>
                  <a:lnTo>
                    <a:pt x="125" y="70"/>
                  </a:lnTo>
                  <a:lnTo>
                    <a:pt x="136" y="65"/>
                  </a:lnTo>
                  <a:lnTo>
                    <a:pt x="143" y="70"/>
                  </a:lnTo>
                  <a:close/>
                  <a:moveTo>
                    <a:pt x="84" y="82"/>
                  </a:moveTo>
                  <a:lnTo>
                    <a:pt x="67" y="82"/>
                  </a:lnTo>
                  <a:lnTo>
                    <a:pt x="51" y="78"/>
                  </a:lnTo>
                  <a:lnTo>
                    <a:pt x="37" y="75"/>
                  </a:lnTo>
                  <a:lnTo>
                    <a:pt x="24" y="70"/>
                  </a:lnTo>
                  <a:lnTo>
                    <a:pt x="31" y="65"/>
                  </a:lnTo>
                  <a:lnTo>
                    <a:pt x="42" y="70"/>
                  </a:lnTo>
                  <a:lnTo>
                    <a:pt x="54" y="73"/>
                  </a:lnTo>
                  <a:lnTo>
                    <a:pt x="68" y="75"/>
                  </a:lnTo>
                  <a:lnTo>
                    <a:pt x="84" y="77"/>
                  </a:lnTo>
                  <a:lnTo>
                    <a:pt x="84" y="82"/>
                  </a:lnTo>
                  <a:close/>
                  <a:moveTo>
                    <a:pt x="24" y="70"/>
                  </a:moveTo>
                  <a:lnTo>
                    <a:pt x="14" y="64"/>
                  </a:lnTo>
                  <a:lnTo>
                    <a:pt x="5" y="57"/>
                  </a:lnTo>
                  <a:lnTo>
                    <a:pt x="1" y="49"/>
                  </a:lnTo>
                  <a:lnTo>
                    <a:pt x="0" y="41"/>
                  </a:lnTo>
                  <a:lnTo>
                    <a:pt x="10" y="41"/>
                  </a:lnTo>
                  <a:lnTo>
                    <a:pt x="12" y="49"/>
                  </a:lnTo>
                  <a:lnTo>
                    <a:pt x="15" y="55"/>
                  </a:lnTo>
                  <a:lnTo>
                    <a:pt x="23" y="60"/>
                  </a:lnTo>
                  <a:lnTo>
                    <a:pt x="31" y="65"/>
                  </a:lnTo>
                  <a:lnTo>
                    <a:pt x="24" y="70"/>
                  </a:lnTo>
                  <a:close/>
                  <a:moveTo>
                    <a:pt x="0" y="41"/>
                  </a:moveTo>
                  <a:lnTo>
                    <a:pt x="1" y="33"/>
                  </a:lnTo>
                  <a:lnTo>
                    <a:pt x="5" y="26"/>
                  </a:lnTo>
                  <a:lnTo>
                    <a:pt x="14" y="18"/>
                  </a:lnTo>
                  <a:lnTo>
                    <a:pt x="24" y="13"/>
                  </a:lnTo>
                  <a:lnTo>
                    <a:pt x="31" y="16"/>
                  </a:lnTo>
                  <a:lnTo>
                    <a:pt x="23" y="21"/>
                  </a:lnTo>
                  <a:lnTo>
                    <a:pt x="15" y="28"/>
                  </a:lnTo>
                  <a:lnTo>
                    <a:pt x="12" y="34"/>
                  </a:lnTo>
                  <a:lnTo>
                    <a:pt x="10" y="41"/>
                  </a:lnTo>
                  <a:lnTo>
                    <a:pt x="0" y="41"/>
                  </a:lnTo>
                  <a:close/>
                  <a:moveTo>
                    <a:pt x="24" y="13"/>
                  </a:moveTo>
                  <a:lnTo>
                    <a:pt x="37" y="8"/>
                  </a:lnTo>
                  <a:lnTo>
                    <a:pt x="51" y="3"/>
                  </a:lnTo>
                  <a:lnTo>
                    <a:pt x="67" y="1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68" y="6"/>
                  </a:lnTo>
                  <a:lnTo>
                    <a:pt x="54" y="10"/>
                  </a:lnTo>
                  <a:lnTo>
                    <a:pt x="42" y="13"/>
                  </a:lnTo>
                  <a:lnTo>
                    <a:pt x="31" y="16"/>
                  </a:lnTo>
                  <a:lnTo>
                    <a:pt x="24" y="13"/>
                  </a:lnTo>
                  <a:close/>
                  <a:moveTo>
                    <a:pt x="84" y="0"/>
                  </a:moveTo>
                  <a:lnTo>
                    <a:pt x="100" y="1"/>
                  </a:lnTo>
                  <a:lnTo>
                    <a:pt x="116" y="3"/>
                  </a:lnTo>
                  <a:lnTo>
                    <a:pt x="130" y="8"/>
                  </a:lnTo>
                  <a:lnTo>
                    <a:pt x="143" y="13"/>
                  </a:lnTo>
                  <a:lnTo>
                    <a:pt x="136" y="16"/>
                  </a:lnTo>
                  <a:lnTo>
                    <a:pt x="125" y="13"/>
                  </a:lnTo>
                  <a:lnTo>
                    <a:pt x="113" y="10"/>
                  </a:lnTo>
                  <a:lnTo>
                    <a:pt x="99" y="6"/>
                  </a:lnTo>
                  <a:lnTo>
                    <a:pt x="84" y="6"/>
                  </a:lnTo>
                  <a:lnTo>
                    <a:pt x="84" y="0"/>
                  </a:lnTo>
                  <a:close/>
                  <a:moveTo>
                    <a:pt x="143" y="13"/>
                  </a:moveTo>
                  <a:lnTo>
                    <a:pt x="153" y="18"/>
                  </a:lnTo>
                  <a:lnTo>
                    <a:pt x="160" y="26"/>
                  </a:lnTo>
                  <a:lnTo>
                    <a:pt x="166" y="33"/>
                  </a:lnTo>
                  <a:lnTo>
                    <a:pt x="167" y="41"/>
                  </a:lnTo>
                  <a:lnTo>
                    <a:pt x="157" y="41"/>
                  </a:lnTo>
                  <a:lnTo>
                    <a:pt x="155" y="34"/>
                  </a:lnTo>
                  <a:lnTo>
                    <a:pt x="151" y="28"/>
                  </a:lnTo>
                  <a:lnTo>
                    <a:pt x="144" y="21"/>
                  </a:lnTo>
                  <a:lnTo>
                    <a:pt x="136" y="16"/>
                  </a:lnTo>
                  <a:lnTo>
                    <a:pt x="143" y="1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53"/>
            <p:cNvSpPr>
              <a:spLocks/>
            </p:cNvSpPr>
            <p:nvPr/>
          </p:nvSpPr>
          <p:spPr bwMode="auto">
            <a:xfrm>
              <a:off x="1141" y="1637"/>
              <a:ext cx="95" cy="55"/>
            </a:xfrm>
            <a:custGeom>
              <a:avLst/>
              <a:gdLst>
                <a:gd name="T0" fmla="*/ 157 w 157"/>
                <a:gd name="T1" fmla="*/ 38 h 77"/>
                <a:gd name="T2" fmla="*/ 155 w 157"/>
                <a:gd name="T3" fmla="*/ 46 h 77"/>
                <a:gd name="T4" fmla="*/ 150 w 157"/>
                <a:gd name="T5" fmla="*/ 52 h 77"/>
                <a:gd name="T6" fmla="*/ 143 w 157"/>
                <a:gd name="T7" fmla="*/ 59 h 77"/>
                <a:gd name="T8" fmla="*/ 134 w 157"/>
                <a:gd name="T9" fmla="*/ 66 h 77"/>
                <a:gd name="T10" fmla="*/ 122 w 157"/>
                <a:gd name="T11" fmla="*/ 70 h 77"/>
                <a:gd name="T12" fmla="*/ 109 w 157"/>
                <a:gd name="T13" fmla="*/ 74 h 77"/>
                <a:gd name="T14" fmla="*/ 93 w 157"/>
                <a:gd name="T15" fmla="*/ 75 h 77"/>
                <a:gd name="T16" fmla="*/ 79 w 157"/>
                <a:gd name="T17" fmla="*/ 77 h 77"/>
                <a:gd name="T18" fmla="*/ 62 w 157"/>
                <a:gd name="T19" fmla="*/ 75 h 77"/>
                <a:gd name="T20" fmla="*/ 48 w 157"/>
                <a:gd name="T21" fmla="*/ 74 h 77"/>
                <a:gd name="T22" fmla="*/ 33 w 157"/>
                <a:gd name="T23" fmla="*/ 70 h 77"/>
                <a:gd name="T24" fmla="*/ 23 w 157"/>
                <a:gd name="T25" fmla="*/ 66 h 77"/>
                <a:gd name="T26" fmla="*/ 12 w 157"/>
                <a:gd name="T27" fmla="*/ 59 h 77"/>
                <a:gd name="T28" fmla="*/ 5 w 157"/>
                <a:gd name="T29" fmla="*/ 52 h 77"/>
                <a:gd name="T30" fmla="*/ 2 w 157"/>
                <a:gd name="T31" fmla="*/ 46 h 77"/>
                <a:gd name="T32" fmla="*/ 0 w 157"/>
                <a:gd name="T33" fmla="*/ 38 h 77"/>
                <a:gd name="T34" fmla="*/ 2 w 157"/>
                <a:gd name="T35" fmla="*/ 31 h 77"/>
                <a:gd name="T36" fmla="*/ 5 w 157"/>
                <a:gd name="T37" fmla="*/ 23 h 77"/>
                <a:gd name="T38" fmla="*/ 12 w 157"/>
                <a:gd name="T39" fmla="*/ 16 h 77"/>
                <a:gd name="T40" fmla="*/ 23 w 157"/>
                <a:gd name="T41" fmla="*/ 12 h 77"/>
                <a:gd name="T42" fmla="*/ 33 w 157"/>
                <a:gd name="T43" fmla="*/ 7 h 77"/>
                <a:gd name="T44" fmla="*/ 48 w 157"/>
                <a:gd name="T45" fmla="*/ 3 h 77"/>
                <a:gd name="T46" fmla="*/ 62 w 157"/>
                <a:gd name="T47" fmla="*/ 2 h 77"/>
                <a:gd name="T48" fmla="*/ 79 w 157"/>
                <a:gd name="T49" fmla="*/ 0 h 77"/>
                <a:gd name="T50" fmla="*/ 93 w 157"/>
                <a:gd name="T51" fmla="*/ 2 h 77"/>
                <a:gd name="T52" fmla="*/ 109 w 157"/>
                <a:gd name="T53" fmla="*/ 3 h 77"/>
                <a:gd name="T54" fmla="*/ 122 w 157"/>
                <a:gd name="T55" fmla="*/ 7 h 77"/>
                <a:gd name="T56" fmla="*/ 134 w 157"/>
                <a:gd name="T57" fmla="*/ 12 h 77"/>
                <a:gd name="T58" fmla="*/ 143 w 157"/>
                <a:gd name="T59" fmla="*/ 16 h 77"/>
                <a:gd name="T60" fmla="*/ 150 w 157"/>
                <a:gd name="T61" fmla="*/ 23 h 77"/>
                <a:gd name="T62" fmla="*/ 155 w 157"/>
                <a:gd name="T63" fmla="*/ 31 h 77"/>
                <a:gd name="T64" fmla="*/ 157 w 157"/>
                <a:gd name="T6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77">
                  <a:moveTo>
                    <a:pt x="157" y="38"/>
                  </a:moveTo>
                  <a:lnTo>
                    <a:pt x="155" y="46"/>
                  </a:lnTo>
                  <a:lnTo>
                    <a:pt x="150" y="52"/>
                  </a:lnTo>
                  <a:lnTo>
                    <a:pt x="143" y="59"/>
                  </a:lnTo>
                  <a:lnTo>
                    <a:pt x="134" y="66"/>
                  </a:lnTo>
                  <a:lnTo>
                    <a:pt x="122" y="70"/>
                  </a:lnTo>
                  <a:lnTo>
                    <a:pt x="109" y="74"/>
                  </a:lnTo>
                  <a:lnTo>
                    <a:pt x="93" y="75"/>
                  </a:lnTo>
                  <a:lnTo>
                    <a:pt x="79" y="77"/>
                  </a:lnTo>
                  <a:lnTo>
                    <a:pt x="62" y="75"/>
                  </a:lnTo>
                  <a:lnTo>
                    <a:pt x="48" y="74"/>
                  </a:lnTo>
                  <a:lnTo>
                    <a:pt x="33" y="70"/>
                  </a:lnTo>
                  <a:lnTo>
                    <a:pt x="23" y="66"/>
                  </a:lnTo>
                  <a:lnTo>
                    <a:pt x="12" y="59"/>
                  </a:lnTo>
                  <a:lnTo>
                    <a:pt x="5" y="52"/>
                  </a:lnTo>
                  <a:lnTo>
                    <a:pt x="2" y="46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2" y="16"/>
                  </a:lnTo>
                  <a:lnTo>
                    <a:pt x="23" y="12"/>
                  </a:lnTo>
                  <a:lnTo>
                    <a:pt x="33" y="7"/>
                  </a:lnTo>
                  <a:lnTo>
                    <a:pt x="48" y="3"/>
                  </a:lnTo>
                  <a:lnTo>
                    <a:pt x="62" y="2"/>
                  </a:lnTo>
                  <a:lnTo>
                    <a:pt x="79" y="0"/>
                  </a:lnTo>
                  <a:lnTo>
                    <a:pt x="93" y="2"/>
                  </a:lnTo>
                  <a:lnTo>
                    <a:pt x="109" y="3"/>
                  </a:lnTo>
                  <a:lnTo>
                    <a:pt x="122" y="7"/>
                  </a:lnTo>
                  <a:lnTo>
                    <a:pt x="134" y="12"/>
                  </a:lnTo>
                  <a:lnTo>
                    <a:pt x="143" y="16"/>
                  </a:lnTo>
                  <a:lnTo>
                    <a:pt x="150" y="23"/>
                  </a:lnTo>
                  <a:lnTo>
                    <a:pt x="155" y="31"/>
                  </a:lnTo>
                  <a:lnTo>
                    <a:pt x="157" y="38"/>
                  </a:lnTo>
                  <a:close/>
                </a:path>
              </a:pathLst>
            </a:custGeom>
            <a:solidFill>
              <a:srgbClr val="A4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54"/>
            <p:cNvSpPr>
              <a:spLocks noEditPoints="1"/>
            </p:cNvSpPr>
            <p:nvPr/>
          </p:nvSpPr>
          <p:spPr bwMode="auto">
            <a:xfrm>
              <a:off x="1137" y="1634"/>
              <a:ext cx="102" cy="59"/>
            </a:xfrm>
            <a:custGeom>
              <a:avLst/>
              <a:gdLst>
                <a:gd name="T0" fmla="*/ 166 w 167"/>
                <a:gd name="T1" fmla="*/ 49 h 82"/>
                <a:gd name="T2" fmla="*/ 153 w 167"/>
                <a:gd name="T3" fmla="*/ 64 h 82"/>
                <a:gd name="T4" fmla="*/ 136 w 167"/>
                <a:gd name="T5" fmla="*/ 65 h 82"/>
                <a:gd name="T6" fmla="*/ 151 w 167"/>
                <a:gd name="T7" fmla="*/ 55 h 82"/>
                <a:gd name="T8" fmla="*/ 157 w 167"/>
                <a:gd name="T9" fmla="*/ 41 h 82"/>
                <a:gd name="T10" fmla="*/ 143 w 167"/>
                <a:gd name="T11" fmla="*/ 70 h 82"/>
                <a:gd name="T12" fmla="*/ 116 w 167"/>
                <a:gd name="T13" fmla="*/ 78 h 82"/>
                <a:gd name="T14" fmla="*/ 84 w 167"/>
                <a:gd name="T15" fmla="*/ 82 h 82"/>
                <a:gd name="T16" fmla="*/ 98 w 167"/>
                <a:gd name="T17" fmla="*/ 75 h 82"/>
                <a:gd name="T18" fmla="*/ 125 w 167"/>
                <a:gd name="T19" fmla="*/ 70 h 82"/>
                <a:gd name="T20" fmla="*/ 143 w 167"/>
                <a:gd name="T21" fmla="*/ 70 h 82"/>
                <a:gd name="T22" fmla="*/ 67 w 167"/>
                <a:gd name="T23" fmla="*/ 82 h 82"/>
                <a:gd name="T24" fmla="*/ 37 w 167"/>
                <a:gd name="T25" fmla="*/ 75 h 82"/>
                <a:gd name="T26" fmla="*/ 31 w 167"/>
                <a:gd name="T27" fmla="*/ 65 h 82"/>
                <a:gd name="T28" fmla="*/ 54 w 167"/>
                <a:gd name="T29" fmla="*/ 73 h 82"/>
                <a:gd name="T30" fmla="*/ 84 w 167"/>
                <a:gd name="T31" fmla="*/ 77 h 82"/>
                <a:gd name="T32" fmla="*/ 24 w 167"/>
                <a:gd name="T33" fmla="*/ 70 h 82"/>
                <a:gd name="T34" fmla="*/ 5 w 167"/>
                <a:gd name="T35" fmla="*/ 57 h 82"/>
                <a:gd name="T36" fmla="*/ 0 w 167"/>
                <a:gd name="T37" fmla="*/ 41 h 82"/>
                <a:gd name="T38" fmla="*/ 12 w 167"/>
                <a:gd name="T39" fmla="*/ 49 h 82"/>
                <a:gd name="T40" fmla="*/ 23 w 167"/>
                <a:gd name="T41" fmla="*/ 60 h 82"/>
                <a:gd name="T42" fmla="*/ 24 w 167"/>
                <a:gd name="T43" fmla="*/ 70 h 82"/>
                <a:gd name="T44" fmla="*/ 1 w 167"/>
                <a:gd name="T45" fmla="*/ 33 h 82"/>
                <a:gd name="T46" fmla="*/ 14 w 167"/>
                <a:gd name="T47" fmla="*/ 18 h 82"/>
                <a:gd name="T48" fmla="*/ 31 w 167"/>
                <a:gd name="T49" fmla="*/ 16 h 82"/>
                <a:gd name="T50" fmla="*/ 15 w 167"/>
                <a:gd name="T51" fmla="*/ 28 h 82"/>
                <a:gd name="T52" fmla="*/ 10 w 167"/>
                <a:gd name="T53" fmla="*/ 41 h 82"/>
                <a:gd name="T54" fmla="*/ 24 w 167"/>
                <a:gd name="T55" fmla="*/ 13 h 82"/>
                <a:gd name="T56" fmla="*/ 51 w 167"/>
                <a:gd name="T57" fmla="*/ 3 h 82"/>
                <a:gd name="T58" fmla="*/ 84 w 167"/>
                <a:gd name="T59" fmla="*/ 0 h 82"/>
                <a:gd name="T60" fmla="*/ 68 w 167"/>
                <a:gd name="T61" fmla="*/ 6 h 82"/>
                <a:gd name="T62" fmla="*/ 42 w 167"/>
                <a:gd name="T63" fmla="*/ 13 h 82"/>
                <a:gd name="T64" fmla="*/ 24 w 167"/>
                <a:gd name="T65" fmla="*/ 13 h 82"/>
                <a:gd name="T66" fmla="*/ 100 w 167"/>
                <a:gd name="T67" fmla="*/ 1 h 82"/>
                <a:gd name="T68" fmla="*/ 130 w 167"/>
                <a:gd name="T69" fmla="*/ 8 h 82"/>
                <a:gd name="T70" fmla="*/ 136 w 167"/>
                <a:gd name="T71" fmla="*/ 16 h 82"/>
                <a:gd name="T72" fmla="*/ 113 w 167"/>
                <a:gd name="T73" fmla="*/ 10 h 82"/>
                <a:gd name="T74" fmla="*/ 84 w 167"/>
                <a:gd name="T75" fmla="*/ 6 h 82"/>
                <a:gd name="T76" fmla="*/ 143 w 167"/>
                <a:gd name="T77" fmla="*/ 13 h 82"/>
                <a:gd name="T78" fmla="*/ 160 w 167"/>
                <a:gd name="T79" fmla="*/ 26 h 82"/>
                <a:gd name="T80" fmla="*/ 167 w 167"/>
                <a:gd name="T81" fmla="*/ 41 h 82"/>
                <a:gd name="T82" fmla="*/ 155 w 167"/>
                <a:gd name="T83" fmla="*/ 34 h 82"/>
                <a:gd name="T84" fmla="*/ 144 w 167"/>
                <a:gd name="T85" fmla="*/ 21 h 82"/>
                <a:gd name="T86" fmla="*/ 143 w 167"/>
                <a:gd name="T87" fmla="*/ 1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7" h="82">
                  <a:moveTo>
                    <a:pt x="167" y="41"/>
                  </a:moveTo>
                  <a:lnTo>
                    <a:pt x="166" y="49"/>
                  </a:lnTo>
                  <a:lnTo>
                    <a:pt x="160" y="57"/>
                  </a:lnTo>
                  <a:lnTo>
                    <a:pt x="153" y="64"/>
                  </a:lnTo>
                  <a:lnTo>
                    <a:pt x="143" y="70"/>
                  </a:lnTo>
                  <a:lnTo>
                    <a:pt x="136" y="65"/>
                  </a:lnTo>
                  <a:lnTo>
                    <a:pt x="144" y="60"/>
                  </a:lnTo>
                  <a:lnTo>
                    <a:pt x="151" y="55"/>
                  </a:lnTo>
                  <a:lnTo>
                    <a:pt x="155" y="49"/>
                  </a:lnTo>
                  <a:lnTo>
                    <a:pt x="157" y="41"/>
                  </a:lnTo>
                  <a:lnTo>
                    <a:pt x="167" y="41"/>
                  </a:lnTo>
                  <a:close/>
                  <a:moveTo>
                    <a:pt x="143" y="70"/>
                  </a:moveTo>
                  <a:lnTo>
                    <a:pt x="130" y="75"/>
                  </a:lnTo>
                  <a:lnTo>
                    <a:pt x="116" y="78"/>
                  </a:lnTo>
                  <a:lnTo>
                    <a:pt x="100" y="82"/>
                  </a:lnTo>
                  <a:lnTo>
                    <a:pt x="84" y="82"/>
                  </a:lnTo>
                  <a:lnTo>
                    <a:pt x="84" y="77"/>
                  </a:lnTo>
                  <a:lnTo>
                    <a:pt x="98" y="75"/>
                  </a:lnTo>
                  <a:lnTo>
                    <a:pt x="113" y="73"/>
                  </a:lnTo>
                  <a:lnTo>
                    <a:pt x="125" y="70"/>
                  </a:lnTo>
                  <a:lnTo>
                    <a:pt x="136" y="65"/>
                  </a:lnTo>
                  <a:lnTo>
                    <a:pt x="143" y="70"/>
                  </a:lnTo>
                  <a:close/>
                  <a:moveTo>
                    <a:pt x="84" y="82"/>
                  </a:moveTo>
                  <a:lnTo>
                    <a:pt x="67" y="82"/>
                  </a:lnTo>
                  <a:lnTo>
                    <a:pt x="51" y="78"/>
                  </a:lnTo>
                  <a:lnTo>
                    <a:pt x="37" y="75"/>
                  </a:lnTo>
                  <a:lnTo>
                    <a:pt x="24" y="70"/>
                  </a:lnTo>
                  <a:lnTo>
                    <a:pt x="31" y="65"/>
                  </a:lnTo>
                  <a:lnTo>
                    <a:pt x="42" y="70"/>
                  </a:lnTo>
                  <a:lnTo>
                    <a:pt x="54" y="73"/>
                  </a:lnTo>
                  <a:lnTo>
                    <a:pt x="68" y="75"/>
                  </a:lnTo>
                  <a:lnTo>
                    <a:pt x="84" y="77"/>
                  </a:lnTo>
                  <a:lnTo>
                    <a:pt x="84" y="82"/>
                  </a:lnTo>
                  <a:close/>
                  <a:moveTo>
                    <a:pt x="24" y="70"/>
                  </a:moveTo>
                  <a:lnTo>
                    <a:pt x="14" y="64"/>
                  </a:lnTo>
                  <a:lnTo>
                    <a:pt x="5" y="57"/>
                  </a:lnTo>
                  <a:lnTo>
                    <a:pt x="1" y="49"/>
                  </a:lnTo>
                  <a:lnTo>
                    <a:pt x="0" y="41"/>
                  </a:lnTo>
                  <a:lnTo>
                    <a:pt x="10" y="41"/>
                  </a:lnTo>
                  <a:lnTo>
                    <a:pt x="12" y="49"/>
                  </a:lnTo>
                  <a:lnTo>
                    <a:pt x="15" y="55"/>
                  </a:lnTo>
                  <a:lnTo>
                    <a:pt x="23" y="60"/>
                  </a:lnTo>
                  <a:lnTo>
                    <a:pt x="31" y="65"/>
                  </a:lnTo>
                  <a:lnTo>
                    <a:pt x="24" y="70"/>
                  </a:lnTo>
                  <a:close/>
                  <a:moveTo>
                    <a:pt x="0" y="41"/>
                  </a:moveTo>
                  <a:lnTo>
                    <a:pt x="1" y="33"/>
                  </a:lnTo>
                  <a:lnTo>
                    <a:pt x="5" y="26"/>
                  </a:lnTo>
                  <a:lnTo>
                    <a:pt x="14" y="18"/>
                  </a:lnTo>
                  <a:lnTo>
                    <a:pt x="24" y="13"/>
                  </a:lnTo>
                  <a:lnTo>
                    <a:pt x="31" y="16"/>
                  </a:lnTo>
                  <a:lnTo>
                    <a:pt x="23" y="21"/>
                  </a:lnTo>
                  <a:lnTo>
                    <a:pt x="15" y="28"/>
                  </a:lnTo>
                  <a:lnTo>
                    <a:pt x="12" y="34"/>
                  </a:lnTo>
                  <a:lnTo>
                    <a:pt x="10" y="41"/>
                  </a:lnTo>
                  <a:lnTo>
                    <a:pt x="0" y="41"/>
                  </a:lnTo>
                  <a:close/>
                  <a:moveTo>
                    <a:pt x="24" y="13"/>
                  </a:moveTo>
                  <a:lnTo>
                    <a:pt x="37" y="8"/>
                  </a:lnTo>
                  <a:lnTo>
                    <a:pt x="51" y="3"/>
                  </a:lnTo>
                  <a:lnTo>
                    <a:pt x="67" y="1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68" y="6"/>
                  </a:lnTo>
                  <a:lnTo>
                    <a:pt x="54" y="10"/>
                  </a:lnTo>
                  <a:lnTo>
                    <a:pt x="42" y="13"/>
                  </a:lnTo>
                  <a:lnTo>
                    <a:pt x="31" y="16"/>
                  </a:lnTo>
                  <a:lnTo>
                    <a:pt x="24" y="13"/>
                  </a:lnTo>
                  <a:close/>
                  <a:moveTo>
                    <a:pt x="84" y="0"/>
                  </a:moveTo>
                  <a:lnTo>
                    <a:pt x="100" y="1"/>
                  </a:lnTo>
                  <a:lnTo>
                    <a:pt x="116" y="3"/>
                  </a:lnTo>
                  <a:lnTo>
                    <a:pt x="130" y="8"/>
                  </a:lnTo>
                  <a:lnTo>
                    <a:pt x="143" y="13"/>
                  </a:lnTo>
                  <a:lnTo>
                    <a:pt x="136" y="16"/>
                  </a:lnTo>
                  <a:lnTo>
                    <a:pt x="125" y="13"/>
                  </a:lnTo>
                  <a:lnTo>
                    <a:pt x="113" y="10"/>
                  </a:lnTo>
                  <a:lnTo>
                    <a:pt x="98" y="6"/>
                  </a:lnTo>
                  <a:lnTo>
                    <a:pt x="84" y="6"/>
                  </a:lnTo>
                  <a:lnTo>
                    <a:pt x="84" y="0"/>
                  </a:lnTo>
                  <a:close/>
                  <a:moveTo>
                    <a:pt x="143" y="13"/>
                  </a:moveTo>
                  <a:lnTo>
                    <a:pt x="153" y="18"/>
                  </a:lnTo>
                  <a:lnTo>
                    <a:pt x="160" y="26"/>
                  </a:lnTo>
                  <a:lnTo>
                    <a:pt x="166" y="33"/>
                  </a:lnTo>
                  <a:lnTo>
                    <a:pt x="167" y="41"/>
                  </a:lnTo>
                  <a:lnTo>
                    <a:pt x="157" y="41"/>
                  </a:lnTo>
                  <a:lnTo>
                    <a:pt x="155" y="34"/>
                  </a:lnTo>
                  <a:lnTo>
                    <a:pt x="151" y="28"/>
                  </a:lnTo>
                  <a:lnTo>
                    <a:pt x="144" y="21"/>
                  </a:lnTo>
                  <a:lnTo>
                    <a:pt x="136" y="16"/>
                  </a:lnTo>
                  <a:lnTo>
                    <a:pt x="143" y="1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55"/>
            <p:cNvSpPr>
              <a:spLocks/>
            </p:cNvSpPr>
            <p:nvPr/>
          </p:nvSpPr>
          <p:spPr bwMode="auto">
            <a:xfrm>
              <a:off x="1382" y="1637"/>
              <a:ext cx="95" cy="55"/>
            </a:xfrm>
            <a:custGeom>
              <a:avLst/>
              <a:gdLst>
                <a:gd name="T0" fmla="*/ 157 w 157"/>
                <a:gd name="T1" fmla="*/ 38 h 77"/>
                <a:gd name="T2" fmla="*/ 156 w 157"/>
                <a:gd name="T3" fmla="*/ 46 h 77"/>
                <a:gd name="T4" fmla="*/ 152 w 157"/>
                <a:gd name="T5" fmla="*/ 52 h 77"/>
                <a:gd name="T6" fmla="*/ 143 w 157"/>
                <a:gd name="T7" fmla="*/ 59 h 77"/>
                <a:gd name="T8" fmla="*/ 134 w 157"/>
                <a:gd name="T9" fmla="*/ 66 h 77"/>
                <a:gd name="T10" fmla="*/ 122 w 157"/>
                <a:gd name="T11" fmla="*/ 70 h 77"/>
                <a:gd name="T12" fmla="*/ 110 w 157"/>
                <a:gd name="T13" fmla="*/ 74 h 77"/>
                <a:gd name="T14" fmla="*/ 96 w 157"/>
                <a:gd name="T15" fmla="*/ 75 h 77"/>
                <a:gd name="T16" fmla="*/ 80 w 157"/>
                <a:gd name="T17" fmla="*/ 77 h 77"/>
                <a:gd name="T18" fmla="*/ 64 w 157"/>
                <a:gd name="T19" fmla="*/ 75 h 77"/>
                <a:gd name="T20" fmla="*/ 48 w 157"/>
                <a:gd name="T21" fmla="*/ 74 h 77"/>
                <a:gd name="T22" fmla="*/ 36 w 157"/>
                <a:gd name="T23" fmla="*/ 70 h 77"/>
                <a:gd name="T24" fmla="*/ 23 w 157"/>
                <a:gd name="T25" fmla="*/ 66 h 77"/>
                <a:gd name="T26" fmla="*/ 13 w 157"/>
                <a:gd name="T27" fmla="*/ 59 h 77"/>
                <a:gd name="T28" fmla="*/ 6 w 157"/>
                <a:gd name="T29" fmla="*/ 52 h 77"/>
                <a:gd name="T30" fmla="*/ 2 w 157"/>
                <a:gd name="T31" fmla="*/ 46 h 77"/>
                <a:gd name="T32" fmla="*/ 0 w 157"/>
                <a:gd name="T33" fmla="*/ 38 h 77"/>
                <a:gd name="T34" fmla="*/ 2 w 157"/>
                <a:gd name="T35" fmla="*/ 31 h 77"/>
                <a:gd name="T36" fmla="*/ 6 w 157"/>
                <a:gd name="T37" fmla="*/ 23 h 77"/>
                <a:gd name="T38" fmla="*/ 13 w 157"/>
                <a:gd name="T39" fmla="*/ 16 h 77"/>
                <a:gd name="T40" fmla="*/ 23 w 157"/>
                <a:gd name="T41" fmla="*/ 12 h 77"/>
                <a:gd name="T42" fmla="*/ 36 w 157"/>
                <a:gd name="T43" fmla="*/ 7 h 77"/>
                <a:gd name="T44" fmla="*/ 48 w 157"/>
                <a:gd name="T45" fmla="*/ 3 h 77"/>
                <a:gd name="T46" fmla="*/ 64 w 157"/>
                <a:gd name="T47" fmla="*/ 2 h 77"/>
                <a:gd name="T48" fmla="*/ 80 w 157"/>
                <a:gd name="T49" fmla="*/ 0 h 77"/>
                <a:gd name="T50" fmla="*/ 96 w 157"/>
                <a:gd name="T51" fmla="*/ 2 h 77"/>
                <a:gd name="T52" fmla="*/ 110 w 157"/>
                <a:gd name="T53" fmla="*/ 3 h 77"/>
                <a:gd name="T54" fmla="*/ 122 w 157"/>
                <a:gd name="T55" fmla="*/ 7 h 77"/>
                <a:gd name="T56" fmla="*/ 134 w 157"/>
                <a:gd name="T57" fmla="*/ 12 h 77"/>
                <a:gd name="T58" fmla="*/ 143 w 157"/>
                <a:gd name="T59" fmla="*/ 16 h 77"/>
                <a:gd name="T60" fmla="*/ 152 w 157"/>
                <a:gd name="T61" fmla="*/ 23 h 77"/>
                <a:gd name="T62" fmla="*/ 156 w 157"/>
                <a:gd name="T63" fmla="*/ 31 h 77"/>
                <a:gd name="T64" fmla="*/ 157 w 157"/>
                <a:gd name="T6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77">
                  <a:moveTo>
                    <a:pt x="157" y="38"/>
                  </a:moveTo>
                  <a:lnTo>
                    <a:pt x="156" y="46"/>
                  </a:lnTo>
                  <a:lnTo>
                    <a:pt x="152" y="52"/>
                  </a:lnTo>
                  <a:lnTo>
                    <a:pt x="143" y="59"/>
                  </a:lnTo>
                  <a:lnTo>
                    <a:pt x="134" y="66"/>
                  </a:lnTo>
                  <a:lnTo>
                    <a:pt x="122" y="70"/>
                  </a:lnTo>
                  <a:lnTo>
                    <a:pt x="110" y="74"/>
                  </a:lnTo>
                  <a:lnTo>
                    <a:pt x="96" y="75"/>
                  </a:lnTo>
                  <a:lnTo>
                    <a:pt x="80" y="77"/>
                  </a:lnTo>
                  <a:lnTo>
                    <a:pt x="64" y="75"/>
                  </a:lnTo>
                  <a:lnTo>
                    <a:pt x="48" y="74"/>
                  </a:lnTo>
                  <a:lnTo>
                    <a:pt x="36" y="70"/>
                  </a:lnTo>
                  <a:lnTo>
                    <a:pt x="23" y="66"/>
                  </a:lnTo>
                  <a:lnTo>
                    <a:pt x="13" y="59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6" y="23"/>
                  </a:lnTo>
                  <a:lnTo>
                    <a:pt x="13" y="16"/>
                  </a:lnTo>
                  <a:lnTo>
                    <a:pt x="23" y="12"/>
                  </a:lnTo>
                  <a:lnTo>
                    <a:pt x="36" y="7"/>
                  </a:lnTo>
                  <a:lnTo>
                    <a:pt x="48" y="3"/>
                  </a:lnTo>
                  <a:lnTo>
                    <a:pt x="64" y="2"/>
                  </a:lnTo>
                  <a:lnTo>
                    <a:pt x="80" y="0"/>
                  </a:lnTo>
                  <a:lnTo>
                    <a:pt x="96" y="2"/>
                  </a:lnTo>
                  <a:lnTo>
                    <a:pt x="110" y="3"/>
                  </a:lnTo>
                  <a:lnTo>
                    <a:pt x="122" y="7"/>
                  </a:lnTo>
                  <a:lnTo>
                    <a:pt x="134" y="12"/>
                  </a:lnTo>
                  <a:lnTo>
                    <a:pt x="143" y="16"/>
                  </a:lnTo>
                  <a:lnTo>
                    <a:pt x="152" y="23"/>
                  </a:lnTo>
                  <a:lnTo>
                    <a:pt x="156" y="31"/>
                  </a:lnTo>
                  <a:lnTo>
                    <a:pt x="157" y="38"/>
                  </a:lnTo>
                  <a:close/>
                </a:path>
              </a:pathLst>
            </a:custGeom>
            <a:solidFill>
              <a:srgbClr val="A4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56"/>
            <p:cNvSpPr>
              <a:spLocks noEditPoints="1"/>
            </p:cNvSpPr>
            <p:nvPr/>
          </p:nvSpPr>
          <p:spPr bwMode="auto">
            <a:xfrm>
              <a:off x="1379" y="1634"/>
              <a:ext cx="102" cy="59"/>
            </a:xfrm>
            <a:custGeom>
              <a:avLst/>
              <a:gdLst>
                <a:gd name="T0" fmla="*/ 166 w 168"/>
                <a:gd name="T1" fmla="*/ 49 h 82"/>
                <a:gd name="T2" fmla="*/ 154 w 168"/>
                <a:gd name="T3" fmla="*/ 64 h 82"/>
                <a:gd name="T4" fmla="*/ 136 w 168"/>
                <a:gd name="T5" fmla="*/ 65 h 82"/>
                <a:gd name="T6" fmla="*/ 152 w 168"/>
                <a:gd name="T7" fmla="*/ 55 h 82"/>
                <a:gd name="T8" fmla="*/ 157 w 168"/>
                <a:gd name="T9" fmla="*/ 41 h 82"/>
                <a:gd name="T10" fmla="*/ 143 w 168"/>
                <a:gd name="T11" fmla="*/ 70 h 82"/>
                <a:gd name="T12" fmla="*/ 117 w 168"/>
                <a:gd name="T13" fmla="*/ 78 h 82"/>
                <a:gd name="T14" fmla="*/ 85 w 168"/>
                <a:gd name="T15" fmla="*/ 82 h 82"/>
                <a:gd name="T16" fmla="*/ 99 w 168"/>
                <a:gd name="T17" fmla="*/ 75 h 82"/>
                <a:gd name="T18" fmla="*/ 125 w 168"/>
                <a:gd name="T19" fmla="*/ 70 h 82"/>
                <a:gd name="T20" fmla="*/ 143 w 168"/>
                <a:gd name="T21" fmla="*/ 70 h 82"/>
                <a:gd name="T22" fmla="*/ 67 w 168"/>
                <a:gd name="T23" fmla="*/ 82 h 82"/>
                <a:gd name="T24" fmla="*/ 37 w 168"/>
                <a:gd name="T25" fmla="*/ 75 h 82"/>
                <a:gd name="T26" fmla="*/ 32 w 168"/>
                <a:gd name="T27" fmla="*/ 65 h 82"/>
                <a:gd name="T28" fmla="*/ 55 w 168"/>
                <a:gd name="T29" fmla="*/ 73 h 82"/>
                <a:gd name="T30" fmla="*/ 85 w 168"/>
                <a:gd name="T31" fmla="*/ 77 h 82"/>
                <a:gd name="T32" fmla="*/ 25 w 168"/>
                <a:gd name="T33" fmla="*/ 70 h 82"/>
                <a:gd name="T34" fmla="*/ 5 w 168"/>
                <a:gd name="T35" fmla="*/ 57 h 82"/>
                <a:gd name="T36" fmla="*/ 0 w 168"/>
                <a:gd name="T37" fmla="*/ 41 h 82"/>
                <a:gd name="T38" fmla="*/ 12 w 168"/>
                <a:gd name="T39" fmla="*/ 49 h 82"/>
                <a:gd name="T40" fmla="*/ 23 w 168"/>
                <a:gd name="T41" fmla="*/ 60 h 82"/>
                <a:gd name="T42" fmla="*/ 25 w 168"/>
                <a:gd name="T43" fmla="*/ 70 h 82"/>
                <a:gd name="T44" fmla="*/ 2 w 168"/>
                <a:gd name="T45" fmla="*/ 33 h 82"/>
                <a:gd name="T46" fmla="*/ 14 w 168"/>
                <a:gd name="T47" fmla="*/ 18 h 82"/>
                <a:gd name="T48" fmla="*/ 32 w 168"/>
                <a:gd name="T49" fmla="*/ 16 h 82"/>
                <a:gd name="T50" fmla="*/ 16 w 168"/>
                <a:gd name="T51" fmla="*/ 28 h 82"/>
                <a:gd name="T52" fmla="*/ 11 w 168"/>
                <a:gd name="T53" fmla="*/ 41 h 82"/>
                <a:gd name="T54" fmla="*/ 25 w 168"/>
                <a:gd name="T55" fmla="*/ 13 h 82"/>
                <a:gd name="T56" fmla="*/ 51 w 168"/>
                <a:gd name="T57" fmla="*/ 3 h 82"/>
                <a:gd name="T58" fmla="*/ 85 w 168"/>
                <a:gd name="T59" fmla="*/ 0 h 82"/>
                <a:gd name="T60" fmla="*/ 69 w 168"/>
                <a:gd name="T61" fmla="*/ 6 h 82"/>
                <a:gd name="T62" fmla="*/ 42 w 168"/>
                <a:gd name="T63" fmla="*/ 13 h 82"/>
                <a:gd name="T64" fmla="*/ 25 w 168"/>
                <a:gd name="T65" fmla="*/ 13 h 82"/>
                <a:gd name="T66" fmla="*/ 101 w 168"/>
                <a:gd name="T67" fmla="*/ 1 h 82"/>
                <a:gd name="T68" fmla="*/ 131 w 168"/>
                <a:gd name="T69" fmla="*/ 8 h 82"/>
                <a:gd name="T70" fmla="*/ 136 w 168"/>
                <a:gd name="T71" fmla="*/ 16 h 82"/>
                <a:gd name="T72" fmla="*/ 113 w 168"/>
                <a:gd name="T73" fmla="*/ 10 h 82"/>
                <a:gd name="T74" fmla="*/ 85 w 168"/>
                <a:gd name="T75" fmla="*/ 6 h 82"/>
                <a:gd name="T76" fmla="*/ 143 w 168"/>
                <a:gd name="T77" fmla="*/ 13 h 82"/>
                <a:gd name="T78" fmla="*/ 161 w 168"/>
                <a:gd name="T79" fmla="*/ 26 h 82"/>
                <a:gd name="T80" fmla="*/ 168 w 168"/>
                <a:gd name="T81" fmla="*/ 41 h 82"/>
                <a:gd name="T82" fmla="*/ 155 w 168"/>
                <a:gd name="T83" fmla="*/ 34 h 82"/>
                <a:gd name="T84" fmla="*/ 145 w 168"/>
                <a:gd name="T85" fmla="*/ 21 h 82"/>
                <a:gd name="T86" fmla="*/ 143 w 168"/>
                <a:gd name="T87" fmla="*/ 1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8" h="82">
                  <a:moveTo>
                    <a:pt x="168" y="41"/>
                  </a:moveTo>
                  <a:lnTo>
                    <a:pt x="166" y="49"/>
                  </a:lnTo>
                  <a:lnTo>
                    <a:pt x="161" y="57"/>
                  </a:lnTo>
                  <a:lnTo>
                    <a:pt x="154" y="64"/>
                  </a:lnTo>
                  <a:lnTo>
                    <a:pt x="143" y="70"/>
                  </a:lnTo>
                  <a:lnTo>
                    <a:pt x="136" y="65"/>
                  </a:lnTo>
                  <a:lnTo>
                    <a:pt x="145" y="60"/>
                  </a:lnTo>
                  <a:lnTo>
                    <a:pt x="152" y="55"/>
                  </a:lnTo>
                  <a:lnTo>
                    <a:pt x="155" y="49"/>
                  </a:lnTo>
                  <a:lnTo>
                    <a:pt x="157" y="41"/>
                  </a:lnTo>
                  <a:lnTo>
                    <a:pt x="168" y="41"/>
                  </a:lnTo>
                  <a:close/>
                  <a:moveTo>
                    <a:pt x="143" y="70"/>
                  </a:moveTo>
                  <a:lnTo>
                    <a:pt x="131" y="75"/>
                  </a:lnTo>
                  <a:lnTo>
                    <a:pt x="117" y="78"/>
                  </a:lnTo>
                  <a:lnTo>
                    <a:pt x="101" y="82"/>
                  </a:lnTo>
                  <a:lnTo>
                    <a:pt x="85" y="82"/>
                  </a:lnTo>
                  <a:lnTo>
                    <a:pt x="85" y="77"/>
                  </a:lnTo>
                  <a:lnTo>
                    <a:pt x="99" y="75"/>
                  </a:lnTo>
                  <a:lnTo>
                    <a:pt x="113" y="73"/>
                  </a:lnTo>
                  <a:lnTo>
                    <a:pt x="125" y="70"/>
                  </a:lnTo>
                  <a:lnTo>
                    <a:pt x="136" y="65"/>
                  </a:lnTo>
                  <a:lnTo>
                    <a:pt x="143" y="70"/>
                  </a:lnTo>
                  <a:close/>
                  <a:moveTo>
                    <a:pt x="85" y="82"/>
                  </a:moveTo>
                  <a:lnTo>
                    <a:pt x="67" y="82"/>
                  </a:lnTo>
                  <a:lnTo>
                    <a:pt x="51" y="78"/>
                  </a:lnTo>
                  <a:lnTo>
                    <a:pt x="37" y="75"/>
                  </a:lnTo>
                  <a:lnTo>
                    <a:pt x="25" y="70"/>
                  </a:lnTo>
                  <a:lnTo>
                    <a:pt x="32" y="65"/>
                  </a:lnTo>
                  <a:lnTo>
                    <a:pt x="42" y="70"/>
                  </a:lnTo>
                  <a:lnTo>
                    <a:pt x="55" y="73"/>
                  </a:lnTo>
                  <a:lnTo>
                    <a:pt x="69" y="75"/>
                  </a:lnTo>
                  <a:lnTo>
                    <a:pt x="85" y="77"/>
                  </a:lnTo>
                  <a:lnTo>
                    <a:pt x="85" y="82"/>
                  </a:lnTo>
                  <a:close/>
                  <a:moveTo>
                    <a:pt x="25" y="70"/>
                  </a:moveTo>
                  <a:lnTo>
                    <a:pt x="14" y="64"/>
                  </a:lnTo>
                  <a:lnTo>
                    <a:pt x="5" y="57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11" y="41"/>
                  </a:lnTo>
                  <a:lnTo>
                    <a:pt x="12" y="49"/>
                  </a:lnTo>
                  <a:lnTo>
                    <a:pt x="16" y="55"/>
                  </a:lnTo>
                  <a:lnTo>
                    <a:pt x="23" y="60"/>
                  </a:lnTo>
                  <a:lnTo>
                    <a:pt x="32" y="65"/>
                  </a:lnTo>
                  <a:lnTo>
                    <a:pt x="25" y="70"/>
                  </a:lnTo>
                  <a:close/>
                  <a:moveTo>
                    <a:pt x="0" y="41"/>
                  </a:moveTo>
                  <a:lnTo>
                    <a:pt x="2" y="33"/>
                  </a:lnTo>
                  <a:lnTo>
                    <a:pt x="5" y="26"/>
                  </a:lnTo>
                  <a:lnTo>
                    <a:pt x="14" y="18"/>
                  </a:lnTo>
                  <a:lnTo>
                    <a:pt x="25" y="13"/>
                  </a:lnTo>
                  <a:lnTo>
                    <a:pt x="32" y="16"/>
                  </a:lnTo>
                  <a:lnTo>
                    <a:pt x="23" y="21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11" y="41"/>
                  </a:lnTo>
                  <a:lnTo>
                    <a:pt x="0" y="41"/>
                  </a:lnTo>
                  <a:close/>
                  <a:moveTo>
                    <a:pt x="25" y="13"/>
                  </a:moveTo>
                  <a:lnTo>
                    <a:pt x="37" y="8"/>
                  </a:lnTo>
                  <a:lnTo>
                    <a:pt x="51" y="3"/>
                  </a:lnTo>
                  <a:lnTo>
                    <a:pt x="67" y="1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69" y="6"/>
                  </a:lnTo>
                  <a:lnTo>
                    <a:pt x="55" y="10"/>
                  </a:lnTo>
                  <a:lnTo>
                    <a:pt x="42" y="13"/>
                  </a:lnTo>
                  <a:lnTo>
                    <a:pt x="32" y="16"/>
                  </a:lnTo>
                  <a:lnTo>
                    <a:pt x="25" y="13"/>
                  </a:lnTo>
                  <a:close/>
                  <a:moveTo>
                    <a:pt x="85" y="0"/>
                  </a:moveTo>
                  <a:lnTo>
                    <a:pt x="101" y="1"/>
                  </a:lnTo>
                  <a:lnTo>
                    <a:pt x="117" y="3"/>
                  </a:lnTo>
                  <a:lnTo>
                    <a:pt x="131" y="8"/>
                  </a:lnTo>
                  <a:lnTo>
                    <a:pt x="143" y="13"/>
                  </a:lnTo>
                  <a:lnTo>
                    <a:pt x="136" y="16"/>
                  </a:lnTo>
                  <a:lnTo>
                    <a:pt x="125" y="13"/>
                  </a:lnTo>
                  <a:lnTo>
                    <a:pt x="113" y="10"/>
                  </a:lnTo>
                  <a:lnTo>
                    <a:pt x="99" y="6"/>
                  </a:lnTo>
                  <a:lnTo>
                    <a:pt x="85" y="6"/>
                  </a:lnTo>
                  <a:lnTo>
                    <a:pt x="85" y="0"/>
                  </a:lnTo>
                  <a:close/>
                  <a:moveTo>
                    <a:pt x="143" y="13"/>
                  </a:moveTo>
                  <a:lnTo>
                    <a:pt x="154" y="18"/>
                  </a:lnTo>
                  <a:lnTo>
                    <a:pt x="161" y="26"/>
                  </a:lnTo>
                  <a:lnTo>
                    <a:pt x="166" y="33"/>
                  </a:lnTo>
                  <a:lnTo>
                    <a:pt x="168" y="41"/>
                  </a:lnTo>
                  <a:lnTo>
                    <a:pt x="157" y="41"/>
                  </a:lnTo>
                  <a:lnTo>
                    <a:pt x="155" y="34"/>
                  </a:lnTo>
                  <a:lnTo>
                    <a:pt x="152" y="28"/>
                  </a:lnTo>
                  <a:lnTo>
                    <a:pt x="145" y="21"/>
                  </a:lnTo>
                  <a:lnTo>
                    <a:pt x="136" y="16"/>
                  </a:lnTo>
                  <a:lnTo>
                    <a:pt x="143" y="1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57"/>
            <p:cNvSpPr>
              <a:spLocks/>
            </p:cNvSpPr>
            <p:nvPr/>
          </p:nvSpPr>
          <p:spPr bwMode="auto">
            <a:xfrm>
              <a:off x="1624" y="1637"/>
              <a:ext cx="95" cy="55"/>
            </a:xfrm>
            <a:custGeom>
              <a:avLst/>
              <a:gdLst>
                <a:gd name="T0" fmla="*/ 157 w 157"/>
                <a:gd name="T1" fmla="*/ 38 h 77"/>
                <a:gd name="T2" fmla="*/ 155 w 157"/>
                <a:gd name="T3" fmla="*/ 46 h 77"/>
                <a:gd name="T4" fmla="*/ 152 w 157"/>
                <a:gd name="T5" fmla="*/ 52 h 77"/>
                <a:gd name="T6" fmla="*/ 144 w 157"/>
                <a:gd name="T7" fmla="*/ 59 h 77"/>
                <a:gd name="T8" fmla="*/ 134 w 157"/>
                <a:gd name="T9" fmla="*/ 66 h 77"/>
                <a:gd name="T10" fmla="*/ 123 w 157"/>
                <a:gd name="T11" fmla="*/ 70 h 77"/>
                <a:gd name="T12" fmla="*/ 109 w 157"/>
                <a:gd name="T13" fmla="*/ 74 h 77"/>
                <a:gd name="T14" fmla="*/ 95 w 157"/>
                <a:gd name="T15" fmla="*/ 75 h 77"/>
                <a:gd name="T16" fmla="*/ 79 w 157"/>
                <a:gd name="T17" fmla="*/ 77 h 77"/>
                <a:gd name="T18" fmla="*/ 63 w 157"/>
                <a:gd name="T19" fmla="*/ 75 h 77"/>
                <a:gd name="T20" fmla="*/ 47 w 157"/>
                <a:gd name="T21" fmla="*/ 74 h 77"/>
                <a:gd name="T22" fmla="*/ 35 w 157"/>
                <a:gd name="T23" fmla="*/ 70 h 77"/>
                <a:gd name="T24" fmla="*/ 23 w 157"/>
                <a:gd name="T25" fmla="*/ 66 h 77"/>
                <a:gd name="T26" fmla="*/ 14 w 157"/>
                <a:gd name="T27" fmla="*/ 59 h 77"/>
                <a:gd name="T28" fmla="*/ 7 w 157"/>
                <a:gd name="T29" fmla="*/ 52 h 77"/>
                <a:gd name="T30" fmla="*/ 1 w 157"/>
                <a:gd name="T31" fmla="*/ 46 h 77"/>
                <a:gd name="T32" fmla="*/ 0 w 157"/>
                <a:gd name="T33" fmla="*/ 38 h 77"/>
                <a:gd name="T34" fmla="*/ 1 w 157"/>
                <a:gd name="T35" fmla="*/ 31 h 77"/>
                <a:gd name="T36" fmla="*/ 7 w 157"/>
                <a:gd name="T37" fmla="*/ 23 h 77"/>
                <a:gd name="T38" fmla="*/ 14 w 157"/>
                <a:gd name="T39" fmla="*/ 16 h 77"/>
                <a:gd name="T40" fmla="*/ 23 w 157"/>
                <a:gd name="T41" fmla="*/ 12 h 77"/>
                <a:gd name="T42" fmla="*/ 35 w 157"/>
                <a:gd name="T43" fmla="*/ 7 h 77"/>
                <a:gd name="T44" fmla="*/ 47 w 157"/>
                <a:gd name="T45" fmla="*/ 3 h 77"/>
                <a:gd name="T46" fmla="*/ 63 w 157"/>
                <a:gd name="T47" fmla="*/ 2 h 77"/>
                <a:gd name="T48" fmla="*/ 79 w 157"/>
                <a:gd name="T49" fmla="*/ 0 h 77"/>
                <a:gd name="T50" fmla="*/ 95 w 157"/>
                <a:gd name="T51" fmla="*/ 2 h 77"/>
                <a:gd name="T52" fmla="*/ 109 w 157"/>
                <a:gd name="T53" fmla="*/ 3 h 77"/>
                <a:gd name="T54" fmla="*/ 123 w 157"/>
                <a:gd name="T55" fmla="*/ 7 h 77"/>
                <a:gd name="T56" fmla="*/ 134 w 157"/>
                <a:gd name="T57" fmla="*/ 12 h 77"/>
                <a:gd name="T58" fmla="*/ 144 w 157"/>
                <a:gd name="T59" fmla="*/ 16 h 77"/>
                <a:gd name="T60" fmla="*/ 152 w 157"/>
                <a:gd name="T61" fmla="*/ 23 h 77"/>
                <a:gd name="T62" fmla="*/ 155 w 157"/>
                <a:gd name="T63" fmla="*/ 31 h 77"/>
                <a:gd name="T64" fmla="*/ 157 w 157"/>
                <a:gd name="T6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77">
                  <a:moveTo>
                    <a:pt x="157" y="38"/>
                  </a:moveTo>
                  <a:lnTo>
                    <a:pt x="155" y="46"/>
                  </a:lnTo>
                  <a:lnTo>
                    <a:pt x="152" y="52"/>
                  </a:lnTo>
                  <a:lnTo>
                    <a:pt x="144" y="59"/>
                  </a:lnTo>
                  <a:lnTo>
                    <a:pt x="134" y="66"/>
                  </a:lnTo>
                  <a:lnTo>
                    <a:pt x="123" y="70"/>
                  </a:lnTo>
                  <a:lnTo>
                    <a:pt x="109" y="74"/>
                  </a:lnTo>
                  <a:lnTo>
                    <a:pt x="95" y="75"/>
                  </a:lnTo>
                  <a:lnTo>
                    <a:pt x="79" y="77"/>
                  </a:lnTo>
                  <a:lnTo>
                    <a:pt x="63" y="75"/>
                  </a:lnTo>
                  <a:lnTo>
                    <a:pt x="47" y="74"/>
                  </a:lnTo>
                  <a:lnTo>
                    <a:pt x="35" y="70"/>
                  </a:lnTo>
                  <a:lnTo>
                    <a:pt x="23" y="66"/>
                  </a:lnTo>
                  <a:lnTo>
                    <a:pt x="14" y="59"/>
                  </a:lnTo>
                  <a:lnTo>
                    <a:pt x="7" y="52"/>
                  </a:lnTo>
                  <a:lnTo>
                    <a:pt x="1" y="46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7" y="23"/>
                  </a:lnTo>
                  <a:lnTo>
                    <a:pt x="14" y="16"/>
                  </a:lnTo>
                  <a:lnTo>
                    <a:pt x="23" y="12"/>
                  </a:lnTo>
                  <a:lnTo>
                    <a:pt x="35" y="7"/>
                  </a:lnTo>
                  <a:lnTo>
                    <a:pt x="47" y="3"/>
                  </a:lnTo>
                  <a:lnTo>
                    <a:pt x="63" y="2"/>
                  </a:lnTo>
                  <a:lnTo>
                    <a:pt x="79" y="0"/>
                  </a:lnTo>
                  <a:lnTo>
                    <a:pt x="95" y="2"/>
                  </a:lnTo>
                  <a:lnTo>
                    <a:pt x="109" y="3"/>
                  </a:lnTo>
                  <a:lnTo>
                    <a:pt x="123" y="7"/>
                  </a:lnTo>
                  <a:lnTo>
                    <a:pt x="134" y="12"/>
                  </a:lnTo>
                  <a:lnTo>
                    <a:pt x="144" y="16"/>
                  </a:lnTo>
                  <a:lnTo>
                    <a:pt x="152" y="23"/>
                  </a:lnTo>
                  <a:lnTo>
                    <a:pt x="155" y="31"/>
                  </a:lnTo>
                  <a:lnTo>
                    <a:pt x="157" y="38"/>
                  </a:lnTo>
                  <a:close/>
                </a:path>
              </a:pathLst>
            </a:custGeom>
            <a:solidFill>
              <a:srgbClr val="A4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58"/>
            <p:cNvSpPr>
              <a:spLocks noEditPoints="1"/>
            </p:cNvSpPr>
            <p:nvPr/>
          </p:nvSpPr>
          <p:spPr bwMode="auto">
            <a:xfrm>
              <a:off x="1620" y="1634"/>
              <a:ext cx="102" cy="59"/>
            </a:xfrm>
            <a:custGeom>
              <a:avLst/>
              <a:gdLst>
                <a:gd name="T0" fmla="*/ 166 w 168"/>
                <a:gd name="T1" fmla="*/ 49 h 82"/>
                <a:gd name="T2" fmla="*/ 154 w 168"/>
                <a:gd name="T3" fmla="*/ 64 h 82"/>
                <a:gd name="T4" fmla="*/ 136 w 168"/>
                <a:gd name="T5" fmla="*/ 65 h 82"/>
                <a:gd name="T6" fmla="*/ 152 w 168"/>
                <a:gd name="T7" fmla="*/ 55 h 82"/>
                <a:gd name="T8" fmla="*/ 158 w 168"/>
                <a:gd name="T9" fmla="*/ 41 h 82"/>
                <a:gd name="T10" fmla="*/ 143 w 168"/>
                <a:gd name="T11" fmla="*/ 70 h 82"/>
                <a:gd name="T12" fmla="*/ 117 w 168"/>
                <a:gd name="T13" fmla="*/ 78 h 82"/>
                <a:gd name="T14" fmla="*/ 85 w 168"/>
                <a:gd name="T15" fmla="*/ 82 h 82"/>
                <a:gd name="T16" fmla="*/ 99 w 168"/>
                <a:gd name="T17" fmla="*/ 75 h 82"/>
                <a:gd name="T18" fmla="*/ 126 w 168"/>
                <a:gd name="T19" fmla="*/ 70 h 82"/>
                <a:gd name="T20" fmla="*/ 143 w 168"/>
                <a:gd name="T21" fmla="*/ 70 h 82"/>
                <a:gd name="T22" fmla="*/ 67 w 168"/>
                <a:gd name="T23" fmla="*/ 82 h 82"/>
                <a:gd name="T24" fmla="*/ 37 w 168"/>
                <a:gd name="T25" fmla="*/ 75 h 82"/>
                <a:gd name="T26" fmla="*/ 32 w 168"/>
                <a:gd name="T27" fmla="*/ 65 h 82"/>
                <a:gd name="T28" fmla="*/ 55 w 168"/>
                <a:gd name="T29" fmla="*/ 73 h 82"/>
                <a:gd name="T30" fmla="*/ 85 w 168"/>
                <a:gd name="T31" fmla="*/ 77 h 82"/>
                <a:gd name="T32" fmla="*/ 25 w 168"/>
                <a:gd name="T33" fmla="*/ 70 h 82"/>
                <a:gd name="T34" fmla="*/ 7 w 168"/>
                <a:gd name="T35" fmla="*/ 57 h 82"/>
                <a:gd name="T36" fmla="*/ 0 w 168"/>
                <a:gd name="T37" fmla="*/ 41 h 82"/>
                <a:gd name="T38" fmla="*/ 13 w 168"/>
                <a:gd name="T39" fmla="*/ 49 h 82"/>
                <a:gd name="T40" fmla="*/ 23 w 168"/>
                <a:gd name="T41" fmla="*/ 60 h 82"/>
                <a:gd name="T42" fmla="*/ 25 w 168"/>
                <a:gd name="T43" fmla="*/ 70 h 82"/>
                <a:gd name="T44" fmla="*/ 2 w 168"/>
                <a:gd name="T45" fmla="*/ 33 h 82"/>
                <a:gd name="T46" fmla="*/ 14 w 168"/>
                <a:gd name="T47" fmla="*/ 18 h 82"/>
                <a:gd name="T48" fmla="*/ 32 w 168"/>
                <a:gd name="T49" fmla="*/ 16 h 82"/>
                <a:gd name="T50" fmla="*/ 16 w 168"/>
                <a:gd name="T51" fmla="*/ 28 h 82"/>
                <a:gd name="T52" fmla="*/ 11 w 168"/>
                <a:gd name="T53" fmla="*/ 41 h 82"/>
                <a:gd name="T54" fmla="*/ 25 w 168"/>
                <a:gd name="T55" fmla="*/ 13 h 82"/>
                <a:gd name="T56" fmla="*/ 52 w 168"/>
                <a:gd name="T57" fmla="*/ 3 h 82"/>
                <a:gd name="T58" fmla="*/ 85 w 168"/>
                <a:gd name="T59" fmla="*/ 0 h 82"/>
                <a:gd name="T60" fmla="*/ 69 w 168"/>
                <a:gd name="T61" fmla="*/ 6 h 82"/>
                <a:gd name="T62" fmla="*/ 43 w 168"/>
                <a:gd name="T63" fmla="*/ 13 h 82"/>
                <a:gd name="T64" fmla="*/ 25 w 168"/>
                <a:gd name="T65" fmla="*/ 13 h 82"/>
                <a:gd name="T66" fmla="*/ 101 w 168"/>
                <a:gd name="T67" fmla="*/ 1 h 82"/>
                <a:gd name="T68" fmla="*/ 131 w 168"/>
                <a:gd name="T69" fmla="*/ 8 h 82"/>
                <a:gd name="T70" fmla="*/ 136 w 168"/>
                <a:gd name="T71" fmla="*/ 16 h 82"/>
                <a:gd name="T72" fmla="*/ 113 w 168"/>
                <a:gd name="T73" fmla="*/ 10 h 82"/>
                <a:gd name="T74" fmla="*/ 85 w 168"/>
                <a:gd name="T75" fmla="*/ 6 h 82"/>
                <a:gd name="T76" fmla="*/ 143 w 168"/>
                <a:gd name="T77" fmla="*/ 13 h 82"/>
                <a:gd name="T78" fmla="*/ 163 w 168"/>
                <a:gd name="T79" fmla="*/ 26 h 82"/>
                <a:gd name="T80" fmla="*/ 168 w 168"/>
                <a:gd name="T81" fmla="*/ 41 h 82"/>
                <a:gd name="T82" fmla="*/ 156 w 168"/>
                <a:gd name="T83" fmla="*/ 34 h 82"/>
                <a:gd name="T84" fmla="*/ 145 w 168"/>
                <a:gd name="T85" fmla="*/ 21 h 82"/>
                <a:gd name="T86" fmla="*/ 143 w 168"/>
                <a:gd name="T87" fmla="*/ 1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8" h="82">
                  <a:moveTo>
                    <a:pt x="168" y="41"/>
                  </a:moveTo>
                  <a:lnTo>
                    <a:pt x="166" y="49"/>
                  </a:lnTo>
                  <a:lnTo>
                    <a:pt x="163" y="57"/>
                  </a:lnTo>
                  <a:lnTo>
                    <a:pt x="154" y="64"/>
                  </a:lnTo>
                  <a:lnTo>
                    <a:pt x="143" y="70"/>
                  </a:lnTo>
                  <a:lnTo>
                    <a:pt x="136" y="65"/>
                  </a:lnTo>
                  <a:lnTo>
                    <a:pt x="145" y="60"/>
                  </a:lnTo>
                  <a:lnTo>
                    <a:pt x="152" y="55"/>
                  </a:lnTo>
                  <a:lnTo>
                    <a:pt x="156" y="49"/>
                  </a:lnTo>
                  <a:lnTo>
                    <a:pt x="158" y="41"/>
                  </a:lnTo>
                  <a:lnTo>
                    <a:pt x="168" y="41"/>
                  </a:lnTo>
                  <a:close/>
                  <a:moveTo>
                    <a:pt x="143" y="70"/>
                  </a:moveTo>
                  <a:lnTo>
                    <a:pt x="131" y="75"/>
                  </a:lnTo>
                  <a:lnTo>
                    <a:pt x="117" y="78"/>
                  </a:lnTo>
                  <a:lnTo>
                    <a:pt x="101" y="82"/>
                  </a:lnTo>
                  <a:lnTo>
                    <a:pt x="85" y="82"/>
                  </a:lnTo>
                  <a:lnTo>
                    <a:pt x="85" y="77"/>
                  </a:lnTo>
                  <a:lnTo>
                    <a:pt x="99" y="75"/>
                  </a:lnTo>
                  <a:lnTo>
                    <a:pt x="113" y="73"/>
                  </a:lnTo>
                  <a:lnTo>
                    <a:pt x="126" y="70"/>
                  </a:lnTo>
                  <a:lnTo>
                    <a:pt x="136" y="65"/>
                  </a:lnTo>
                  <a:lnTo>
                    <a:pt x="143" y="70"/>
                  </a:lnTo>
                  <a:close/>
                  <a:moveTo>
                    <a:pt x="85" y="82"/>
                  </a:moveTo>
                  <a:lnTo>
                    <a:pt x="67" y="82"/>
                  </a:lnTo>
                  <a:lnTo>
                    <a:pt x="52" y="78"/>
                  </a:lnTo>
                  <a:lnTo>
                    <a:pt x="37" y="75"/>
                  </a:lnTo>
                  <a:lnTo>
                    <a:pt x="25" y="70"/>
                  </a:lnTo>
                  <a:lnTo>
                    <a:pt x="32" y="65"/>
                  </a:lnTo>
                  <a:lnTo>
                    <a:pt x="43" y="70"/>
                  </a:lnTo>
                  <a:lnTo>
                    <a:pt x="55" y="73"/>
                  </a:lnTo>
                  <a:lnTo>
                    <a:pt x="69" y="75"/>
                  </a:lnTo>
                  <a:lnTo>
                    <a:pt x="85" y="77"/>
                  </a:lnTo>
                  <a:lnTo>
                    <a:pt x="85" y="82"/>
                  </a:lnTo>
                  <a:close/>
                  <a:moveTo>
                    <a:pt x="25" y="70"/>
                  </a:moveTo>
                  <a:lnTo>
                    <a:pt x="14" y="64"/>
                  </a:lnTo>
                  <a:lnTo>
                    <a:pt x="7" y="57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11" y="41"/>
                  </a:lnTo>
                  <a:lnTo>
                    <a:pt x="13" y="49"/>
                  </a:lnTo>
                  <a:lnTo>
                    <a:pt x="16" y="55"/>
                  </a:lnTo>
                  <a:lnTo>
                    <a:pt x="23" y="60"/>
                  </a:lnTo>
                  <a:lnTo>
                    <a:pt x="32" y="65"/>
                  </a:lnTo>
                  <a:lnTo>
                    <a:pt x="25" y="70"/>
                  </a:lnTo>
                  <a:close/>
                  <a:moveTo>
                    <a:pt x="0" y="41"/>
                  </a:moveTo>
                  <a:lnTo>
                    <a:pt x="2" y="33"/>
                  </a:lnTo>
                  <a:lnTo>
                    <a:pt x="7" y="26"/>
                  </a:lnTo>
                  <a:lnTo>
                    <a:pt x="14" y="18"/>
                  </a:lnTo>
                  <a:lnTo>
                    <a:pt x="25" y="13"/>
                  </a:lnTo>
                  <a:lnTo>
                    <a:pt x="32" y="16"/>
                  </a:lnTo>
                  <a:lnTo>
                    <a:pt x="23" y="21"/>
                  </a:lnTo>
                  <a:lnTo>
                    <a:pt x="16" y="28"/>
                  </a:lnTo>
                  <a:lnTo>
                    <a:pt x="13" y="34"/>
                  </a:lnTo>
                  <a:lnTo>
                    <a:pt x="11" y="41"/>
                  </a:lnTo>
                  <a:lnTo>
                    <a:pt x="0" y="41"/>
                  </a:lnTo>
                  <a:close/>
                  <a:moveTo>
                    <a:pt x="25" y="13"/>
                  </a:moveTo>
                  <a:lnTo>
                    <a:pt x="37" y="8"/>
                  </a:lnTo>
                  <a:lnTo>
                    <a:pt x="52" y="3"/>
                  </a:lnTo>
                  <a:lnTo>
                    <a:pt x="67" y="1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69" y="6"/>
                  </a:lnTo>
                  <a:lnTo>
                    <a:pt x="55" y="10"/>
                  </a:lnTo>
                  <a:lnTo>
                    <a:pt x="43" y="13"/>
                  </a:lnTo>
                  <a:lnTo>
                    <a:pt x="32" y="16"/>
                  </a:lnTo>
                  <a:lnTo>
                    <a:pt x="25" y="13"/>
                  </a:lnTo>
                  <a:close/>
                  <a:moveTo>
                    <a:pt x="85" y="0"/>
                  </a:moveTo>
                  <a:lnTo>
                    <a:pt x="101" y="1"/>
                  </a:lnTo>
                  <a:lnTo>
                    <a:pt x="117" y="3"/>
                  </a:lnTo>
                  <a:lnTo>
                    <a:pt x="131" y="8"/>
                  </a:lnTo>
                  <a:lnTo>
                    <a:pt x="143" y="13"/>
                  </a:lnTo>
                  <a:lnTo>
                    <a:pt x="136" y="16"/>
                  </a:lnTo>
                  <a:lnTo>
                    <a:pt x="126" y="13"/>
                  </a:lnTo>
                  <a:lnTo>
                    <a:pt x="113" y="10"/>
                  </a:lnTo>
                  <a:lnTo>
                    <a:pt x="99" y="6"/>
                  </a:lnTo>
                  <a:lnTo>
                    <a:pt x="85" y="6"/>
                  </a:lnTo>
                  <a:lnTo>
                    <a:pt x="85" y="0"/>
                  </a:lnTo>
                  <a:close/>
                  <a:moveTo>
                    <a:pt x="143" y="13"/>
                  </a:moveTo>
                  <a:lnTo>
                    <a:pt x="154" y="18"/>
                  </a:lnTo>
                  <a:lnTo>
                    <a:pt x="163" y="26"/>
                  </a:lnTo>
                  <a:lnTo>
                    <a:pt x="166" y="33"/>
                  </a:lnTo>
                  <a:lnTo>
                    <a:pt x="168" y="41"/>
                  </a:lnTo>
                  <a:lnTo>
                    <a:pt x="158" y="41"/>
                  </a:lnTo>
                  <a:lnTo>
                    <a:pt x="156" y="34"/>
                  </a:lnTo>
                  <a:lnTo>
                    <a:pt x="152" y="28"/>
                  </a:lnTo>
                  <a:lnTo>
                    <a:pt x="145" y="21"/>
                  </a:lnTo>
                  <a:lnTo>
                    <a:pt x="136" y="16"/>
                  </a:lnTo>
                  <a:lnTo>
                    <a:pt x="143" y="1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59"/>
            <p:cNvSpPr>
              <a:spLocks/>
            </p:cNvSpPr>
            <p:nvPr/>
          </p:nvSpPr>
          <p:spPr bwMode="auto">
            <a:xfrm>
              <a:off x="1865" y="1637"/>
              <a:ext cx="95" cy="55"/>
            </a:xfrm>
            <a:custGeom>
              <a:avLst/>
              <a:gdLst>
                <a:gd name="T0" fmla="*/ 157 w 157"/>
                <a:gd name="T1" fmla="*/ 38 h 77"/>
                <a:gd name="T2" fmla="*/ 155 w 157"/>
                <a:gd name="T3" fmla="*/ 46 h 77"/>
                <a:gd name="T4" fmla="*/ 152 w 157"/>
                <a:gd name="T5" fmla="*/ 52 h 77"/>
                <a:gd name="T6" fmla="*/ 145 w 157"/>
                <a:gd name="T7" fmla="*/ 59 h 77"/>
                <a:gd name="T8" fmla="*/ 134 w 157"/>
                <a:gd name="T9" fmla="*/ 66 h 77"/>
                <a:gd name="T10" fmla="*/ 124 w 157"/>
                <a:gd name="T11" fmla="*/ 70 h 77"/>
                <a:gd name="T12" fmla="*/ 110 w 157"/>
                <a:gd name="T13" fmla="*/ 74 h 77"/>
                <a:gd name="T14" fmla="*/ 95 w 157"/>
                <a:gd name="T15" fmla="*/ 75 h 77"/>
                <a:gd name="T16" fmla="*/ 80 w 157"/>
                <a:gd name="T17" fmla="*/ 77 h 77"/>
                <a:gd name="T18" fmla="*/ 64 w 157"/>
                <a:gd name="T19" fmla="*/ 75 h 77"/>
                <a:gd name="T20" fmla="*/ 48 w 157"/>
                <a:gd name="T21" fmla="*/ 74 h 77"/>
                <a:gd name="T22" fmla="*/ 35 w 157"/>
                <a:gd name="T23" fmla="*/ 70 h 77"/>
                <a:gd name="T24" fmla="*/ 23 w 157"/>
                <a:gd name="T25" fmla="*/ 66 h 77"/>
                <a:gd name="T26" fmla="*/ 14 w 157"/>
                <a:gd name="T27" fmla="*/ 59 h 77"/>
                <a:gd name="T28" fmla="*/ 7 w 157"/>
                <a:gd name="T29" fmla="*/ 52 h 77"/>
                <a:gd name="T30" fmla="*/ 2 w 157"/>
                <a:gd name="T31" fmla="*/ 46 h 77"/>
                <a:gd name="T32" fmla="*/ 0 w 157"/>
                <a:gd name="T33" fmla="*/ 38 h 77"/>
                <a:gd name="T34" fmla="*/ 2 w 157"/>
                <a:gd name="T35" fmla="*/ 31 h 77"/>
                <a:gd name="T36" fmla="*/ 7 w 157"/>
                <a:gd name="T37" fmla="*/ 23 h 77"/>
                <a:gd name="T38" fmla="*/ 14 w 157"/>
                <a:gd name="T39" fmla="*/ 16 h 77"/>
                <a:gd name="T40" fmla="*/ 23 w 157"/>
                <a:gd name="T41" fmla="*/ 12 h 77"/>
                <a:gd name="T42" fmla="*/ 35 w 157"/>
                <a:gd name="T43" fmla="*/ 7 h 77"/>
                <a:gd name="T44" fmla="*/ 48 w 157"/>
                <a:gd name="T45" fmla="*/ 3 h 77"/>
                <a:gd name="T46" fmla="*/ 64 w 157"/>
                <a:gd name="T47" fmla="*/ 2 h 77"/>
                <a:gd name="T48" fmla="*/ 80 w 157"/>
                <a:gd name="T49" fmla="*/ 0 h 77"/>
                <a:gd name="T50" fmla="*/ 95 w 157"/>
                <a:gd name="T51" fmla="*/ 2 h 77"/>
                <a:gd name="T52" fmla="*/ 110 w 157"/>
                <a:gd name="T53" fmla="*/ 3 h 77"/>
                <a:gd name="T54" fmla="*/ 124 w 157"/>
                <a:gd name="T55" fmla="*/ 7 h 77"/>
                <a:gd name="T56" fmla="*/ 134 w 157"/>
                <a:gd name="T57" fmla="*/ 12 h 77"/>
                <a:gd name="T58" fmla="*/ 145 w 157"/>
                <a:gd name="T59" fmla="*/ 16 h 77"/>
                <a:gd name="T60" fmla="*/ 152 w 157"/>
                <a:gd name="T61" fmla="*/ 23 h 77"/>
                <a:gd name="T62" fmla="*/ 155 w 157"/>
                <a:gd name="T63" fmla="*/ 31 h 77"/>
                <a:gd name="T64" fmla="*/ 157 w 157"/>
                <a:gd name="T6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77">
                  <a:moveTo>
                    <a:pt x="157" y="38"/>
                  </a:moveTo>
                  <a:lnTo>
                    <a:pt x="155" y="46"/>
                  </a:lnTo>
                  <a:lnTo>
                    <a:pt x="152" y="52"/>
                  </a:lnTo>
                  <a:lnTo>
                    <a:pt x="145" y="59"/>
                  </a:lnTo>
                  <a:lnTo>
                    <a:pt x="134" y="66"/>
                  </a:lnTo>
                  <a:lnTo>
                    <a:pt x="124" y="70"/>
                  </a:lnTo>
                  <a:lnTo>
                    <a:pt x="110" y="74"/>
                  </a:lnTo>
                  <a:lnTo>
                    <a:pt x="95" y="75"/>
                  </a:lnTo>
                  <a:lnTo>
                    <a:pt x="80" y="77"/>
                  </a:lnTo>
                  <a:lnTo>
                    <a:pt x="64" y="75"/>
                  </a:lnTo>
                  <a:lnTo>
                    <a:pt x="48" y="74"/>
                  </a:lnTo>
                  <a:lnTo>
                    <a:pt x="35" y="70"/>
                  </a:lnTo>
                  <a:lnTo>
                    <a:pt x="23" y="66"/>
                  </a:lnTo>
                  <a:lnTo>
                    <a:pt x="14" y="59"/>
                  </a:lnTo>
                  <a:lnTo>
                    <a:pt x="7" y="52"/>
                  </a:lnTo>
                  <a:lnTo>
                    <a:pt x="2" y="46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7" y="23"/>
                  </a:lnTo>
                  <a:lnTo>
                    <a:pt x="14" y="16"/>
                  </a:lnTo>
                  <a:lnTo>
                    <a:pt x="23" y="12"/>
                  </a:lnTo>
                  <a:lnTo>
                    <a:pt x="35" y="7"/>
                  </a:lnTo>
                  <a:lnTo>
                    <a:pt x="48" y="3"/>
                  </a:lnTo>
                  <a:lnTo>
                    <a:pt x="64" y="2"/>
                  </a:lnTo>
                  <a:lnTo>
                    <a:pt x="80" y="0"/>
                  </a:lnTo>
                  <a:lnTo>
                    <a:pt x="95" y="2"/>
                  </a:lnTo>
                  <a:lnTo>
                    <a:pt x="110" y="3"/>
                  </a:lnTo>
                  <a:lnTo>
                    <a:pt x="124" y="7"/>
                  </a:lnTo>
                  <a:lnTo>
                    <a:pt x="134" y="12"/>
                  </a:lnTo>
                  <a:lnTo>
                    <a:pt x="145" y="16"/>
                  </a:lnTo>
                  <a:lnTo>
                    <a:pt x="152" y="23"/>
                  </a:lnTo>
                  <a:lnTo>
                    <a:pt x="155" y="31"/>
                  </a:lnTo>
                  <a:lnTo>
                    <a:pt x="157" y="38"/>
                  </a:lnTo>
                  <a:close/>
                </a:path>
              </a:pathLst>
            </a:custGeom>
            <a:solidFill>
              <a:srgbClr val="A4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60"/>
            <p:cNvSpPr>
              <a:spLocks noEditPoints="1"/>
            </p:cNvSpPr>
            <p:nvPr/>
          </p:nvSpPr>
          <p:spPr bwMode="auto">
            <a:xfrm>
              <a:off x="1862" y="1634"/>
              <a:ext cx="102" cy="59"/>
            </a:xfrm>
            <a:custGeom>
              <a:avLst/>
              <a:gdLst>
                <a:gd name="T0" fmla="*/ 166 w 168"/>
                <a:gd name="T1" fmla="*/ 49 h 82"/>
                <a:gd name="T2" fmla="*/ 153 w 168"/>
                <a:gd name="T3" fmla="*/ 64 h 82"/>
                <a:gd name="T4" fmla="*/ 136 w 168"/>
                <a:gd name="T5" fmla="*/ 65 h 82"/>
                <a:gd name="T6" fmla="*/ 152 w 168"/>
                <a:gd name="T7" fmla="*/ 55 h 82"/>
                <a:gd name="T8" fmla="*/ 157 w 168"/>
                <a:gd name="T9" fmla="*/ 41 h 82"/>
                <a:gd name="T10" fmla="*/ 145 w 168"/>
                <a:gd name="T11" fmla="*/ 70 h 82"/>
                <a:gd name="T12" fmla="*/ 116 w 168"/>
                <a:gd name="T13" fmla="*/ 78 h 82"/>
                <a:gd name="T14" fmla="*/ 85 w 168"/>
                <a:gd name="T15" fmla="*/ 82 h 82"/>
                <a:gd name="T16" fmla="*/ 99 w 168"/>
                <a:gd name="T17" fmla="*/ 75 h 82"/>
                <a:gd name="T18" fmla="*/ 125 w 168"/>
                <a:gd name="T19" fmla="*/ 70 h 82"/>
                <a:gd name="T20" fmla="*/ 145 w 168"/>
                <a:gd name="T21" fmla="*/ 70 h 82"/>
                <a:gd name="T22" fmla="*/ 67 w 168"/>
                <a:gd name="T23" fmla="*/ 82 h 82"/>
                <a:gd name="T24" fmla="*/ 37 w 168"/>
                <a:gd name="T25" fmla="*/ 75 h 82"/>
                <a:gd name="T26" fmla="*/ 32 w 168"/>
                <a:gd name="T27" fmla="*/ 65 h 82"/>
                <a:gd name="T28" fmla="*/ 56 w 168"/>
                <a:gd name="T29" fmla="*/ 73 h 82"/>
                <a:gd name="T30" fmla="*/ 85 w 168"/>
                <a:gd name="T31" fmla="*/ 77 h 82"/>
                <a:gd name="T32" fmla="*/ 24 w 168"/>
                <a:gd name="T33" fmla="*/ 70 h 82"/>
                <a:gd name="T34" fmla="*/ 7 w 168"/>
                <a:gd name="T35" fmla="*/ 57 h 82"/>
                <a:gd name="T36" fmla="*/ 0 w 168"/>
                <a:gd name="T37" fmla="*/ 41 h 82"/>
                <a:gd name="T38" fmla="*/ 12 w 168"/>
                <a:gd name="T39" fmla="*/ 49 h 82"/>
                <a:gd name="T40" fmla="*/ 23 w 168"/>
                <a:gd name="T41" fmla="*/ 60 h 82"/>
                <a:gd name="T42" fmla="*/ 24 w 168"/>
                <a:gd name="T43" fmla="*/ 70 h 82"/>
                <a:gd name="T44" fmla="*/ 1 w 168"/>
                <a:gd name="T45" fmla="*/ 33 h 82"/>
                <a:gd name="T46" fmla="*/ 14 w 168"/>
                <a:gd name="T47" fmla="*/ 18 h 82"/>
                <a:gd name="T48" fmla="*/ 32 w 168"/>
                <a:gd name="T49" fmla="*/ 16 h 82"/>
                <a:gd name="T50" fmla="*/ 17 w 168"/>
                <a:gd name="T51" fmla="*/ 28 h 82"/>
                <a:gd name="T52" fmla="*/ 10 w 168"/>
                <a:gd name="T53" fmla="*/ 41 h 82"/>
                <a:gd name="T54" fmla="*/ 24 w 168"/>
                <a:gd name="T55" fmla="*/ 13 h 82"/>
                <a:gd name="T56" fmla="*/ 51 w 168"/>
                <a:gd name="T57" fmla="*/ 3 h 82"/>
                <a:gd name="T58" fmla="*/ 85 w 168"/>
                <a:gd name="T59" fmla="*/ 0 h 82"/>
                <a:gd name="T60" fmla="*/ 70 w 168"/>
                <a:gd name="T61" fmla="*/ 6 h 82"/>
                <a:gd name="T62" fmla="*/ 44 w 168"/>
                <a:gd name="T63" fmla="*/ 13 h 82"/>
                <a:gd name="T64" fmla="*/ 24 w 168"/>
                <a:gd name="T65" fmla="*/ 13 h 82"/>
                <a:gd name="T66" fmla="*/ 102 w 168"/>
                <a:gd name="T67" fmla="*/ 1 h 82"/>
                <a:gd name="T68" fmla="*/ 132 w 168"/>
                <a:gd name="T69" fmla="*/ 8 h 82"/>
                <a:gd name="T70" fmla="*/ 136 w 168"/>
                <a:gd name="T71" fmla="*/ 16 h 82"/>
                <a:gd name="T72" fmla="*/ 113 w 168"/>
                <a:gd name="T73" fmla="*/ 10 h 82"/>
                <a:gd name="T74" fmla="*/ 85 w 168"/>
                <a:gd name="T75" fmla="*/ 6 h 82"/>
                <a:gd name="T76" fmla="*/ 145 w 168"/>
                <a:gd name="T77" fmla="*/ 13 h 82"/>
                <a:gd name="T78" fmla="*/ 162 w 168"/>
                <a:gd name="T79" fmla="*/ 26 h 82"/>
                <a:gd name="T80" fmla="*/ 168 w 168"/>
                <a:gd name="T81" fmla="*/ 41 h 82"/>
                <a:gd name="T82" fmla="*/ 155 w 168"/>
                <a:gd name="T83" fmla="*/ 34 h 82"/>
                <a:gd name="T84" fmla="*/ 145 w 168"/>
                <a:gd name="T85" fmla="*/ 21 h 82"/>
                <a:gd name="T86" fmla="*/ 145 w 168"/>
                <a:gd name="T87" fmla="*/ 1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8" h="82">
                  <a:moveTo>
                    <a:pt x="168" y="41"/>
                  </a:moveTo>
                  <a:lnTo>
                    <a:pt x="166" y="49"/>
                  </a:lnTo>
                  <a:lnTo>
                    <a:pt x="162" y="57"/>
                  </a:lnTo>
                  <a:lnTo>
                    <a:pt x="153" y="64"/>
                  </a:lnTo>
                  <a:lnTo>
                    <a:pt x="145" y="70"/>
                  </a:lnTo>
                  <a:lnTo>
                    <a:pt x="136" y="65"/>
                  </a:lnTo>
                  <a:lnTo>
                    <a:pt x="145" y="60"/>
                  </a:lnTo>
                  <a:lnTo>
                    <a:pt x="152" y="55"/>
                  </a:lnTo>
                  <a:lnTo>
                    <a:pt x="155" y="49"/>
                  </a:lnTo>
                  <a:lnTo>
                    <a:pt x="157" y="41"/>
                  </a:lnTo>
                  <a:lnTo>
                    <a:pt x="168" y="41"/>
                  </a:lnTo>
                  <a:close/>
                  <a:moveTo>
                    <a:pt x="145" y="70"/>
                  </a:moveTo>
                  <a:lnTo>
                    <a:pt x="132" y="75"/>
                  </a:lnTo>
                  <a:lnTo>
                    <a:pt x="116" y="78"/>
                  </a:lnTo>
                  <a:lnTo>
                    <a:pt x="102" y="82"/>
                  </a:lnTo>
                  <a:lnTo>
                    <a:pt x="85" y="82"/>
                  </a:lnTo>
                  <a:lnTo>
                    <a:pt x="85" y="77"/>
                  </a:lnTo>
                  <a:lnTo>
                    <a:pt x="99" y="75"/>
                  </a:lnTo>
                  <a:lnTo>
                    <a:pt x="113" y="73"/>
                  </a:lnTo>
                  <a:lnTo>
                    <a:pt x="125" y="70"/>
                  </a:lnTo>
                  <a:lnTo>
                    <a:pt x="136" y="65"/>
                  </a:lnTo>
                  <a:lnTo>
                    <a:pt x="145" y="70"/>
                  </a:lnTo>
                  <a:close/>
                  <a:moveTo>
                    <a:pt x="85" y="82"/>
                  </a:moveTo>
                  <a:lnTo>
                    <a:pt x="67" y="82"/>
                  </a:lnTo>
                  <a:lnTo>
                    <a:pt x="51" y="78"/>
                  </a:lnTo>
                  <a:lnTo>
                    <a:pt x="37" y="75"/>
                  </a:lnTo>
                  <a:lnTo>
                    <a:pt x="24" y="70"/>
                  </a:lnTo>
                  <a:lnTo>
                    <a:pt x="32" y="65"/>
                  </a:lnTo>
                  <a:lnTo>
                    <a:pt x="44" y="70"/>
                  </a:lnTo>
                  <a:lnTo>
                    <a:pt x="56" y="73"/>
                  </a:lnTo>
                  <a:lnTo>
                    <a:pt x="70" y="75"/>
                  </a:lnTo>
                  <a:lnTo>
                    <a:pt x="85" y="77"/>
                  </a:lnTo>
                  <a:lnTo>
                    <a:pt x="85" y="82"/>
                  </a:lnTo>
                  <a:close/>
                  <a:moveTo>
                    <a:pt x="24" y="70"/>
                  </a:moveTo>
                  <a:lnTo>
                    <a:pt x="14" y="64"/>
                  </a:lnTo>
                  <a:lnTo>
                    <a:pt x="7" y="57"/>
                  </a:lnTo>
                  <a:lnTo>
                    <a:pt x="1" y="49"/>
                  </a:lnTo>
                  <a:lnTo>
                    <a:pt x="0" y="41"/>
                  </a:lnTo>
                  <a:lnTo>
                    <a:pt x="10" y="41"/>
                  </a:lnTo>
                  <a:lnTo>
                    <a:pt x="12" y="49"/>
                  </a:lnTo>
                  <a:lnTo>
                    <a:pt x="17" y="55"/>
                  </a:lnTo>
                  <a:lnTo>
                    <a:pt x="23" y="60"/>
                  </a:lnTo>
                  <a:lnTo>
                    <a:pt x="32" y="65"/>
                  </a:lnTo>
                  <a:lnTo>
                    <a:pt x="24" y="70"/>
                  </a:lnTo>
                  <a:close/>
                  <a:moveTo>
                    <a:pt x="0" y="41"/>
                  </a:moveTo>
                  <a:lnTo>
                    <a:pt x="1" y="33"/>
                  </a:lnTo>
                  <a:lnTo>
                    <a:pt x="7" y="26"/>
                  </a:lnTo>
                  <a:lnTo>
                    <a:pt x="14" y="18"/>
                  </a:lnTo>
                  <a:lnTo>
                    <a:pt x="24" y="13"/>
                  </a:lnTo>
                  <a:lnTo>
                    <a:pt x="32" y="16"/>
                  </a:lnTo>
                  <a:lnTo>
                    <a:pt x="23" y="21"/>
                  </a:lnTo>
                  <a:lnTo>
                    <a:pt x="17" y="28"/>
                  </a:lnTo>
                  <a:lnTo>
                    <a:pt x="12" y="34"/>
                  </a:lnTo>
                  <a:lnTo>
                    <a:pt x="10" y="41"/>
                  </a:lnTo>
                  <a:lnTo>
                    <a:pt x="0" y="41"/>
                  </a:lnTo>
                  <a:close/>
                  <a:moveTo>
                    <a:pt x="24" y="13"/>
                  </a:moveTo>
                  <a:lnTo>
                    <a:pt x="37" y="8"/>
                  </a:lnTo>
                  <a:lnTo>
                    <a:pt x="51" y="3"/>
                  </a:lnTo>
                  <a:lnTo>
                    <a:pt x="67" y="1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70" y="6"/>
                  </a:lnTo>
                  <a:lnTo>
                    <a:pt x="56" y="10"/>
                  </a:lnTo>
                  <a:lnTo>
                    <a:pt x="44" y="13"/>
                  </a:lnTo>
                  <a:lnTo>
                    <a:pt x="32" y="16"/>
                  </a:lnTo>
                  <a:lnTo>
                    <a:pt x="24" y="13"/>
                  </a:lnTo>
                  <a:close/>
                  <a:moveTo>
                    <a:pt x="85" y="0"/>
                  </a:moveTo>
                  <a:lnTo>
                    <a:pt x="102" y="1"/>
                  </a:lnTo>
                  <a:lnTo>
                    <a:pt x="116" y="3"/>
                  </a:lnTo>
                  <a:lnTo>
                    <a:pt x="132" y="8"/>
                  </a:lnTo>
                  <a:lnTo>
                    <a:pt x="145" y="13"/>
                  </a:lnTo>
                  <a:lnTo>
                    <a:pt x="136" y="16"/>
                  </a:lnTo>
                  <a:lnTo>
                    <a:pt x="125" y="13"/>
                  </a:lnTo>
                  <a:lnTo>
                    <a:pt x="113" y="10"/>
                  </a:lnTo>
                  <a:lnTo>
                    <a:pt x="99" y="6"/>
                  </a:lnTo>
                  <a:lnTo>
                    <a:pt x="85" y="6"/>
                  </a:lnTo>
                  <a:lnTo>
                    <a:pt x="85" y="0"/>
                  </a:lnTo>
                  <a:close/>
                  <a:moveTo>
                    <a:pt x="145" y="13"/>
                  </a:moveTo>
                  <a:lnTo>
                    <a:pt x="153" y="18"/>
                  </a:lnTo>
                  <a:lnTo>
                    <a:pt x="162" y="26"/>
                  </a:lnTo>
                  <a:lnTo>
                    <a:pt x="166" y="33"/>
                  </a:lnTo>
                  <a:lnTo>
                    <a:pt x="168" y="41"/>
                  </a:lnTo>
                  <a:lnTo>
                    <a:pt x="157" y="41"/>
                  </a:lnTo>
                  <a:lnTo>
                    <a:pt x="155" y="34"/>
                  </a:lnTo>
                  <a:lnTo>
                    <a:pt x="152" y="28"/>
                  </a:lnTo>
                  <a:lnTo>
                    <a:pt x="145" y="21"/>
                  </a:lnTo>
                  <a:lnTo>
                    <a:pt x="136" y="16"/>
                  </a:lnTo>
                  <a:lnTo>
                    <a:pt x="145" y="1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61"/>
            <p:cNvSpPr>
              <a:spLocks/>
            </p:cNvSpPr>
            <p:nvPr/>
          </p:nvSpPr>
          <p:spPr bwMode="auto">
            <a:xfrm>
              <a:off x="2108" y="1637"/>
              <a:ext cx="96" cy="55"/>
            </a:xfrm>
            <a:custGeom>
              <a:avLst/>
              <a:gdLst>
                <a:gd name="T0" fmla="*/ 159 w 159"/>
                <a:gd name="T1" fmla="*/ 38 h 77"/>
                <a:gd name="T2" fmla="*/ 157 w 159"/>
                <a:gd name="T3" fmla="*/ 46 h 77"/>
                <a:gd name="T4" fmla="*/ 152 w 159"/>
                <a:gd name="T5" fmla="*/ 52 h 77"/>
                <a:gd name="T6" fmla="*/ 145 w 159"/>
                <a:gd name="T7" fmla="*/ 59 h 77"/>
                <a:gd name="T8" fmla="*/ 136 w 159"/>
                <a:gd name="T9" fmla="*/ 66 h 77"/>
                <a:gd name="T10" fmla="*/ 124 w 159"/>
                <a:gd name="T11" fmla="*/ 70 h 77"/>
                <a:gd name="T12" fmla="*/ 110 w 159"/>
                <a:gd name="T13" fmla="*/ 74 h 77"/>
                <a:gd name="T14" fmla="*/ 96 w 159"/>
                <a:gd name="T15" fmla="*/ 75 h 77"/>
                <a:gd name="T16" fmla="*/ 80 w 159"/>
                <a:gd name="T17" fmla="*/ 77 h 77"/>
                <a:gd name="T18" fmla="*/ 64 w 159"/>
                <a:gd name="T19" fmla="*/ 75 h 77"/>
                <a:gd name="T20" fmla="*/ 50 w 159"/>
                <a:gd name="T21" fmla="*/ 74 h 77"/>
                <a:gd name="T22" fmla="*/ 36 w 159"/>
                <a:gd name="T23" fmla="*/ 70 h 77"/>
                <a:gd name="T24" fmla="*/ 23 w 159"/>
                <a:gd name="T25" fmla="*/ 66 h 77"/>
                <a:gd name="T26" fmla="*/ 14 w 159"/>
                <a:gd name="T27" fmla="*/ 59 h 77"/>
                <a:gd name="T28" fmla="*/ 7 w 159"/>
                <a:gd name="T29" fmla="*/ 52 h 77"/>
                <a:gd name="T30" fmla="*/ 2 w 159"/>
                <a:gd name="T31" fmla="*/ 46 h 77"/>
                <a:gd name="T32" fmla="*/ 0 w 159"/>
                <a:gd name="T33" fmla="*/ 38 h 77"/>
                <a:gd name="T34" fmla="*/ 2 w 159"/>
                <a:gd name="T35" fmla="*/ 31 h 77"/>
                <a:gd name="T36" fmla="*/ 7 w 159"/>
                <a:gd name="T37" fmla="*/ 23 h 77"/>
                <a:gd name="T38" fmla="*/ 14 w 159"/>
                <a:gd name="T39" fmla="*/ 16 h 77"/>
                <a:gd name="T40" fmla="*/ 23 w 159"/>
                <a:gd name="T41" fmla="*/ 12 h 77"/>
                <a:gd name="T42" fmla="*/ 36 w 159"/>
                <a:gd name="T43" fmla="*/ 7 h 77"/>
                <a:gd name="T44" fmla="*/ 50 w 159"/>
                <a:gd name="T45" fmla="*/ 3 h 77"/>
                <a:gd name="T46" fmla="*/ 64 w 159"/>
                <a:gd name="T47" fmla="*/ 2 h 77"/>
                <a:gd name="T48" fmla="*/ 80 w 159"/>
                <a:gd name="T49" fmla="*/ 0 h 77"/>
                <a:gd name="T50" fmla="*/ 96 w 159"/>
                <a:gd name="T51" fmla="*/ 2 h 77"/>
                <a:gd name="T52" fmla="*/ 110 w 159"/>
                <a:gd name="T53" fmla="*/ 3 h 77"/>
                <a:gd name="T54" fmla="*/ 124 w 159"/>
                <a:gd name="T55" fmla="*/ 7 h 77"/>
                <a:gd name="T56" fmla="*/ 136 w 159"/>
                <a:gd name="T57" fmla="*/ 12 h 77"/>
                <a:gd name="T58" fmla="*/ 145 w 159"/>
                <a:gd name="T59" fmla="*/ 16 h 77"/>
                <a:gd name="T60" fmla="*/ 152 w 159"/>
                <a:gd name="T61" fmla="*/ 23 h 77"/>
                <a:gd name="T62" fmla="*/ 157 w 159"/>
                <a:gd name="T63" fmla="*/ 31 h 77"/>
                <a:gd name="T64" fmla="*/ 159 w 159"/>
                <a:gd name="T6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" h="77">
                  <a:moveTo>
                    <a:pt x="159" y="38"/>
                  </a:moveTo>
                  <a:lnTo>
                    <a:pt x="157" y="46"/>
                  </a:lnTo>
                  <a:lnTo>
                    <a:pt x="152" y="52"/>
                  </a:lnTo>
                  <a:lnTo>
                    <a:pt x="145" y="59"/>
                  </a:lnTo>
                  <a:lnTo>
                    <a:pt x="136" y="66"/>
                  </a:lnTo>
                  <a:lnTo>
                    <a:pt x="124" y="70"/>
                  </a:lnTo>
                  <a:lnTo>
                    <a:pt x="110" y="74"/>
                  </a:lnTo>
                  <a:lnTo>
                    <a:pt x="96" y="75"/>
                  </a:lnTo>
                  <a:lnTo>
                    <a:pt x="80" y="77"/>
                  </a:lnTo>
                  <a:lnTo>
                    <a:pt x="64" y="75"/>
                  </a:lnTo>
                  <a:lnTo>
                    <a:pt x="50" y="74"/>
                  </a:lnTo>
                  <a:lnTo>
                    <a:pt x="36" y="70"/>
                  </a:lnTo>
                  <a:lnTo>
                    <a:pt x="23" y="66"/>
                  </a:lnTo>
                  <a:lnTo>
                    <a:pt x="14" y="59"/>
                  </a:lnTo>
                  <a:lnTo>
                    <a:pt x="7" y="52"/>
                  </a:lnTo>
                  <a:lnTo>
                    <a:pt x="2" y="46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7" y="23"/>
                  </a:lnTo>
                  <a:lnTo>
                    <a:pt x="14" y="16"/>
                  </a:lnTo>
                  <a:lnTo>
                    <a:pt x="23" y="12"/>
                  </a:lnTo>
                  <a:lnTo>
                    <a:pt x="36" y="7"/>
                  </a:lnTo>
                  <a:lnTo>
                    <a:pt x="50" y="3"/>
                  </a:lnTo>
                  <a:lnTo>
                    <a:pt x="64" y="2"/>
                  </a:lnTo>
                  <a:lnTo>
                    <a:pt x="80" y="0"/>
                  </a:lnTo>
                  <a:lnTo>
                    <a:pt x="96" y="2"/>
                  </a:lnTo>
                  <a:lnTo>
                    <a:pt x="110" y="3"/>
                  </a:lnTo>
                  <a:lnTo>
                    <a:pt x="124" y="7"/>
                  </a:lnTo>
                  <a:lnTo>
                    <a:pt x="136" y="12"/>
                  </a:lnTo>
                  <a:lnTo>
                    <a:pt x="145" y="16"/>
                  </a:lnTo>
                  <a:lnTo>
                    <a:pt x="152" y="23"/>
                  </a:lnTo>
                  <a:lnTo>
                    <a:pt x="157" y="31"/>
                  </a:lnTo>
                  <a:lnTo>
                    <a:pt x="159" y="38"/>
                  </a:lnTo>
                  <a:close/>
                </a:path>
              </a:pathLst>
            </a:custGeom>
            <a:solidFill>
              <a:srgbClr val="A4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62"/>
            <p:cNvSpPr>
              <a:spLocks noEditPoints="1"/>
            </p:cNvSpPr>
            <p:nvPr/>
          </p:nvSpPr>
          <p:spPr bwMode="auto">
            <a:xfrm>
              <a:off x="2105" y="1634"/>
              <a:ext cx="102" cy="59"/>
            </a:xfrm>
            <a:custGeom>
              <a:avLst/>
              <a:gdLst>
                <a:gd name="T0" fmla="*/ 168 w 169"/>
                <a:gd name="T1" fmla="*/ 49 h 82"/>
                <a:gd name="T2" fmla="*/ 155 w 169"/>
                <a:gd name="T3" fmla="*/ 64 h 82"/>
                <a:gd name="T4" fmla="*/ 136 w 169"/>
                <a:gd name="T5" fmla="*/ 65 h 82"/>
                <a:gd name="T6" fmla="*/ 152 w 169"/>
                <a:gd name="T7" fmla="*/ 55 h 82"/>
                <a:gd name="T8" fmla="*/ 157 w 169"/>
                <a:gd name="T9" fmla="*/ 41 h 82"/>
                <a:gd name="T10" fmla="*/ 145 w 169"/>
                <a:gd name="T11" fmla="*/ 70 h 82"/>
                <a:gd name="T12" fmla="*/ 118 w 169"/>
                <a:gd name="T13" fmla="*/ 78 h 82"/>
                <a:gd name="T14" fmla="*/ 85 w 169"/>
                <a:gd name="T15" fmla="*/ 82 h 82"/>
                <a:gd name="T16" fmla="*/ 101 w 169"/>
                <a:gd name="T17" fmla="*/ 75 h 82"/>
                <a:gd name="T18" fmla="*/ 125 w 169"/>
                <a:gd name="T19" fmla="*/ 70 h 82"/>
                <a:gd name="T20" fmla="*/ 145 w 169"/>
                <a:gd name="T21" fmla="*/ 70 h 82"/>
                <a:gd name="T22" fmla="*/ 69 w 169"/>
                <a:gd name="T23" fmla="*/ 82 h 82"/>
                <a:gd name="T24" fmla="*/ 37 w 169"/>
                <a:gd name="T25" fmla="*/ 75 h 82"/>
                <a:gd name="T26" fmla="*/ 33 w 169"/>
                <a:gd name="T27" fmla="*/ 65 h 82"/>
                <a:gd name="T28" fmla="*/ 56 w 169"/>
                <a:gd name="T29" fmla="*/ 73 h 82"/>
                <a:gd name="T30" fmla="*/ 85 w 169"/>
                <a:gd name="T31" fmla="*/ 77 h 82"/>
                <a:gd name="T32" fmla="*/ 25 w 169"/>
                <a:gd name="T33" fmla="*/ 70 h 82"/>
                <a:gd name="T34" fmla="*/ 7 w 169"/>
                <a:gd name="T35" fmla="*/ 57 h 82"/>
                <a:gd name="T36" fmla="*/ 0 w 169"/>
                <a:gd name="T37" fmla="*/ 41 h 82"/>
                <a:gd name="T38" fmla="*/ 12 w 169"/>
                <a:gd name="T39" fmla="*/ 49 h 82"/>
                <a:gd name="T40" fmla="*/ 25 w 169"/>
                <a:gd name="T41" fmla="*/ 60 h 82"/>
                <a:gd name="T42" fmla="*/ 25 w 169"/>
                <a:gd name="T43" fmla="*/ 70 h 82"/>
                <a:gd name="T44" fmla="*/ 2 w 169"/>
                <a:gd name="T45" fmla="*/ 33 h 82"/>
                <a:gd name="T46" fmla="*/ 14 w 169"/>
                <a:gd name="T47" fmla="*/ 18 h 82"/>
                <a:gd name="T48" fmla="*/ 33 w 169"/>
                <a:gd name="T49" fmla="*/ 16 h 82"/>
                <a:gd name="T50" fmla="*/ 18 w 169"/>
                <a:gd name="T51" fmla="*/ 28 h 82"/>
                <a:gd name="T52" fmla="*/ 12 w 169"/>
                <a:gd name="T53" fmla="*/ 41 h 82"/>
                <a:gd name="T54" fmla="*/ 25 w 169"/>
                <a:gd name="T55" fmla="*/ 13 h 82"/>
                <a:gd name="T56" fmla="*/ 53 w 169"/>
                <a:gd name="T57" fmla="*/ 3 h 82"/>
                <a:gd name="T58" fmla="*/ 85 w 169"/>
                <a:gd name="T59" fmla="*/ 0 h 82"/>
                <a:gd name="T60" fmla="*/ 71 w 169"/>
                <a:gd name="T61" fmla="*/ 6 h 82"/>
                <a:gd name="T62" fmla="*/ 44 w 169"/>
                <a:gd name="T63" fmla="*/ 13 h 82"/>
                <a:gd name="T64" fmla="*/ 25 w 169"/>
                <a:gd name="T65" fmla="*/ 13 h 82"/>
                <a:gd name="T66" fmla="*/ 102 w 169"/>
                <a:gd name="T67" fmla="*/ 1 h 82"/>
                <a:gd name="T68" fmla="*/ 132 w 169"/>
                <a:gd name="T69" fmla="*/ 8 h 82"/>
                <a:gd name="T70" fmla="*/ 136 w 169"/>
                <a:gd name="T71" fmla="*/ 16 h 82"/>
                <a:gd name="T72" fmla="*/ 113 w 169"/>
                <a:gd name="T73" fmla="*/ 10 h 82"/>
                <a:gd name="T74" fmla="*/ 85 w 169"/>
                <a:gd name="T75" fmla="*/ 6 h 82"/>
                <a:gd name="T76" fmla="*/ 145 w 169"/>
                <a:gd name="T77" fmla="*/ 13 h 82"/>
                <a:gd name="T78" fmla="*/ 162 w 169"/>
                <a:gd name="T79" fmla="*/ 26 h 82"/>
                <a:gd name="T80" fmla="*/ 169 w 169"/>
                <a:gd name="T81" fmla="*/ 41 h 82"/>
                <a:gd name="T82" fmla="*/ 157 w 169"/>
                <a:gd name="T83" fmla="*/ 34 h 82"/>
                <a:gd name="T84" fmla="*/ 145 w 169"/>
                <a:gd name="T85" fmla="*/ 21 h 82"/>
                <a:gd name="T86" fmla="*/ 145 w 169"/>
                <a:gd name="T87" fmla="*/ 1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82">
                  <a:moveTo>
                    <a:pt x="169" y="41"/>
                  </a:moveTo>
                  <a:lnTo>
                    <a:pt x="168" y="49"/>
                  </a:lnTo>
                  <a:lnTo>
                    <a:pt x="162" y="57"/>
                  </a:lnTo>
                  <a:lnTo>
                    <a:pt x="155" y="64"/>
                  </a:lnTo>
                  <a:lnTo>
                    <a:pt x="145" y="70"/>
                  </a:lnTo>
                  <a:lnTo>
                    <a:pt x="136" y="65"/>
                  </a:lnTo>
                  <a:lnTo>
                    <a:pt x="145" y="60"/>
                  </a:lnTo>
                  <a:lnTo>
                    <a:pt x="152" y="55"/>
                  </a:lnTo>
                  <a:lnTo>
                    <a:pt x="157" y="49"/>
                  </a:lnTo>
                  <a:lnTo>
                    <a:pt x="157" y="41"/>
                  </a:lnTo>
                  <a:lnTo>
                    <a:pt x="169" y="41"/>
                  </a:lnTo>
                  <a:close/>
                  <a:moveTo>
                    <a:pt x="145" y="70"/>
                  </a:moveTo>
                  <a:lnTo>
                    <a:pt x="132" y="75"/>
                  </a:lnTo>
                  <a:lnTo>
                    <a:pt x="118" y="78"/>
                  </a:lnTo>
                  <a:lnTo>
                    <a:pt x="102" y="82"/>
                  </a:lnTo>
                  <a:lnTo>
                    <a:pt x="85" y="82"/>
                  </a:lnTo>
                  <a:lnTo>
                    <a:pt x="85" y="77"/>
                  </a:lnTo>
                  <a:lnTo>
                    <a:pt x="101" y="75"/>
                  </a:lnTo>
                  <a:lnTo>
                    <a:pt x="113" y="73"/>
                  </a:lnTo>
                  <a:lnTo>
                    <a:pt x="125" y="70"/>
                  </a:lnTo>
                  <a:lnTo>
                    <a:pt x="136" y="65"/>
                  </a:lnTo>
                  <a:lnTo>
                    <a:pt x="145" y="70"/>
                  </a:lnTo>
                  <a:close/>
                  <a:moveTo>
                    <a:pt x="85" y="82"/>
                  </a:moveTo>
                  <a:lnTo>
                    <a:pt x="69" y="82"/>
                  </a:lnTo>
                  <a:lnTo>
                    <a:pt x="53" y="78"/>
                  </a:lnTo>
                  <a:lnTo>
                    <a:pt x="37" y="75"/>
                  </a:lnTo>
                  <a:lnTo>
                    <a:pt x="25" y="70"/>
                  </a:lnTo>
                  <a:lnTo>
                    <a:pt x="33" y="65"/>
                  </a:lnTo>
                  <a:lnTo>
                    <a:pt x="44" y="70"/>
                  </a:lnTo>
                  <a:lnTo>
                    <a:pt x="56" y="73"/>
                  </a:lnTo>
                  <a:lnTo>
                    <a:pt x="71" y="75"/>
                  </a:lnTo>
                  <a:lnTo>
                    <a:pt x="85" y="77"/>
                  </a:lnTo>
                  <a:lnTo>
                    <a:pt x="85" y="82"/>
                  </a:lnTo>
                  <a:close/>
                  <a:moveTo>
                    <a:pt x="25" y="70"/>
                  </a:moveTo>
                  <a:lnTo>
                    <a:pt x="14" y="64"/>
                  </a:lnTo>
                  <a:lnTo>
                    <a:pt x="7" y="57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12" y="41"/>
                  </a:lnTo>
                  <a:lnTo>
                    <a:pt x="12" y="49"/>
                  </a:lnTo>
                  <a:lnTo>
                    <a:pt x="18" y="55"/>
                  </a:lnTo>
                  <a:lnTo>
                    <a:pt x="25" y="60"/>
                  </a:lnTo>
                  <a:lnTo>
                    <a:pt x="33" y="65"/>
                  </a:lnTo>
                  <a:lnTo>
                    <a:pt x="25" y="70"/>
                  </a:lnTo>
                  <a:close/>
                  <a:moveTo>
                    <a:pt x="0" y="41"/>
                  </a:moveTo>
                  <a:lnTo>
                    <a:pt x="2" y="33"/>
                  </a:lnTo>
                  <a:lnTo>
                    <a:pt x="7" y="26"/>
                  </a:lnTo>
                  <a:lnTo>
                    <a:pt x="14" y="18"/>
                  </a:lnTo>
                  <a:lnTo>
                    <a:pt x="25" y="13"/>
                  </a:lnTo>
                  <a:lnTo>
                    <a:pt x="33" y="16"/>
                  </a:lnTo>
                  <a:lnTo>
                    <a:pt x="25" y="21"/>
                  </a:lnTo>
                  <a:lnTo>
                    <a:pt x="18" y="28"/>
                  </a:lnTo>
                  <a:lnTo>
                    <a:pt x="12" y="34"/>
                  </a:lnTo>
                  <a:lnTo>
                    <a:pt x="12" y="41"/>
                  </a:lnTo>
                  <a:lnTo>
                    <a:pt x="0" y="41"/>
                  </a:lnTo>
                  <a:close/>
                  <a:moveTo>
                    <a:pt x="25" y="13"/>
                  </a:moveTo>
                  <a:lnTo>
                    <a:pt x="37" y="8"/>
                  </a:lnTo>
                  <a:lnTo>
                    <a:pt x="53" y="3"/>
                  </a:lnTo>
                  <a:lnTo>
                    <a:pt x="69" y="1"/>
                  </a:lnTo>
                  <a:lnTo>
                    <a:pt x="85" y="0"/>
                  </a:lnTo>
                  <a:lnTo>
                    <a:pt x="85" y="6"/>
                  </a:lnTo>
                  <a:lnTo>
                    <a:pt x="71" y="6"/>
                  </a:lnTo>
                  <a:lnTo>
                    <a:pt x="56" y="10"/>
                  </a:lnTo>
                  <a:lnTo>
                    <a:pt x="44" y="13"/>
                  </a:lnTo>
                  <a:lnTo>
                    <a:pt x="33" y="16"/>
                  </a:lnTo>
                  <a:lnTo>
                    <a:pt x="25" y="13"/>
                  </a:lnTo>
                  <a:close/>
                  <a:moveTo>
                    <a:pt x="85" y="0"/>
                  </a:moveTo>
                  <a:lnTo>
                    <a:pt x="102" y="1"/>
                  </a:lnTo>
                  <a:lnTo>
                    <a:pt x="118" y="3"/>
                  </a:lnTo>
                  <a:lnTo>
                    <a:pt x="132" y="8"/>
                  </a:lnTo>
                  <a:lnTo>
                    <a:pt x="145" y="13"/>
                  </a:lnTo>
                  <a:lnTo>
                    <a:pt x="136" y="16"/>
                  </a:lnTo>
                  <a:lnTo>
                    <a:pt x="125" y="13"/>
                  </a:lnTo>
                  <a:lnTo>
                    <a:pt x="113" y="10"/>
                  </a:lnTo>
                  <a:lnTo>
                    <a:pt x="101" y="6"/>
                  </a:lnTo>
                  <a:lnTo>
                    <a:pt x="85" y="6"/>
                  </a:lnTo>
                  <a:lnTo>
                    <a:pt x="85" y="0"/>
                  </a:lnTo>
                  <a:close/>
                  <a:moveTo>
                    <a:pt x="145" y="13"/>
                  </a:moveTo>
                  <a:lnTo>
                    <a:pt x="155" y="18"/>
                  </a:lnTo>
                  <a:lnTo>
                    <a:pt x="162" y="26"/>
                  </a:lnTo>
                  <a:lnTo>
                    <a:pt x="168" y="33"/>
                  </a:lnTo>
                  <a:lnTo>
                    <a:pt x="169" y="41"/>
                  </a:lnTo>
                  <a:lnTo>
                    <a:pt x="157" y="41"/>
                  </a:lnTo>
                  <a:lnTo>
                    <a:pt x="157" y="34"/>
                  </a:lnTo>
                  <a:lnTo>
                    <a:pt x="152" y="28"/>
                  </a:lnTo>
                  <a:lnTo>
                    <a:pt x="145" y="21"/>
                  </a:lnTo>
                  <a:lnTo>
                    <a:pt x="136" y="16"/>
                  </a:lnTo>
                  <a:lnTo>
                    <a:pt x="145" y="1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63"/>
            <p:cNvSpPr>
              <a:spLocks/>
            </p:cNvSpPr>
            <p:nvPr/>
          </p:nvSpPr>
          <p:spPr bwMode="auto">
            <a:xfrm>
              <a:off x="2380" y="1637"/>
              <a:ext cx="96" cy="55"/>
            </a:xfrm>
            <a:custGeom>
              <a:avLst/>
              <a:gdLst>
                <a:gd name="T0" fmla="*/ 157 w 157"/>
                <a:gd name="T1" fmla="*/ 38 h 77"/>
                <a:gd name="T2" fmla="*/ 155 w 157"/>
                <a:gd name="T3" fmla="*/ 46 h 77"/>
                <a:gd name="T4" fmla="*/ 150 w 157"/>
                <a:gd name="T5" fmla="*/ 52 h 77"/>
                <a:gd name="T6" fmla="*/ 143 w 157"/>
                <a:gd name="T7" fmla="*/ 59 h 77"/>
                <a:gd name="T8" fmla="*/ 134 w 157"/>
                <a:gd name="T9" fmla="*/ 66 h 77"/>
                <a:gd name="T10" fmla="*/ 122 w 157"/>
                <a:gd name="T11" fmla="*/ 70 h 77"/>
                <a:gd name="T12" fmla="*/ 109 w 157"/>
                <a:gd name="T13" fmla="*/ 74 h 77"/>
                <a:gd name="T14" fmla="*/ 93 w 157"/>
                <a:gd name="T15" fmla="*/ 75 h 77"/>
                <a:gd name="T16" fmla="*/ 79 w 157"/>
                <a:gd name="T17" fmla="*/ 77 h 77"/>
                <a:gd name="T18" fmla="*/ 62 w 157"/>
                <a:gd name="T19" fmla="*/ 75 h 77"/>
                <a:gd name="T20" fmla="*/ 47 w 157"/>
                <a:gd name="T21" fmla="*/ 74 h 77"/>
                <a:gd name="T22" fmla="*/ 33 w 157"/>
                <a:gd name="T23" fmla="*/ 70 h 77"/>
                <a:gd name="T24" fmla="*/ 23 w 157"/>
                <a:gd name="T25" fmla="*/ 66 h 77"/>
                <a:gd name="T26" fmla="*/ 12 w 157"/>
                <a:gd name="T27" fmla="*/ 59 h 77"/>
                <a:gd name="T28" fmla="*/ 5 w 157"/>
                <a:gd name="T29" fmla="*/ 52 h 77"/>
                <a:gd name="T30" fmla="*/ 2 w 157"/>
                <a:gd name="T31" fmla="*/ 46 h 77"/>
                <a:gd name="T32" fmla="*/ 0 w 157"/>
                <a:gd name="T33" fmla="*/ 38 h 77"/>
                <a:gd name="T34" fmla="*/ 2 w 157"/>
                <a:gd name="T35" fmla="*/ 31 h 77"/>
                <a:gd name="T36" fmla="*/ 5 w 157"/>
                <a:gd name="T37" fmla="*/ 23 h 77"/>
                <a:gd name="T38" fmla="*/ 12 w 157"/>
                <a:gd name="T39" fmla="*/ 16 h 77"/>
                <a:gd name="T40" fmla="*/ 23 w 157"/>
                <a:gd name="T41" fmla="*/ 12 h 77"/>
                <a:gd name="T42" fmla="*/ 33 w 157"/>
                <a:gd name="T43" fmla="*/ 7 h 77"/>
                <a:gd name="T44" fmla="*/ 47 w 157"/>
                <a:gd name="T45" fmla="*/ 3 h 77"/>
                <a:gd name="T46" fmla="*/ 62 w 157"/>
                <a:gd name="T47" fmla="*/ 2 h 77"/>
                <a:gd name="T48" fmla="*/ 79 w 157"/>
                <a:gd name="T49" fmla="*/ 0 h 77"/>
                <a:gd name="T50" fmla="*/ 93 w 157"/>
                <a:gd name="T51" fmla="*/ 2 h 77"/>
                <a:gd name="T52" fmla="*/ 109 w 157"/>
                <a:gd name="T53" fmla="*/ 3 h 77"/>
                <a:gd name="T54" fmla="*/ 122 w 157"/>
                <a:gd name="T55" fmla="*/ 7 h 77"/>
                <a:gd name="T56" fmla="*/ 134 w 157"/>
                <a:gd name="T57" fmla="*/ 12 h 77"/>
                <a:gd name="T58" fmla="*/ 143 w 157"/>
                <a:gd name="T59" fmla="*/ 16 h 77"/>
                <a:gd name="T60" fmla="*/ 150 w 157"/>
                <a:gd name="T61" fmla="*/ 23 h 77"/>
                <a:gd name="T62" fmla="*/ 155 w 157"/>
                <a:gd name="T63" fmla="*/ 31 h 77"/>
                <a:gd name="T64" fmla="*/ 157 w 157"/>
                <a:gd name="T6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77">
                  <a:moveTo>
                    <a:pt x="157" y="38"/>
                  </a:moveTo>
                  <a:lnTo>
                    <a:pt x="155" y="46"/>
                  </a:lnTo>
                  <a:lnTo>
                    <a:pt x="150" y="52"/>
                  </a:lnTo>
                  <a:lnTo>
                    <a:pt x="143" y="59"/>
                  </a:lnTo>
                  <a:lnTo>
                    <a:pt x="134" y="66"/>
                  </a:lnTo>
                  <a:lnTo>
                    <a:pt x="122" y="70"/>
                  </a:lnTo>
                  <a:lnTo>
                    <a:pt x="109" y="74"/>
                  </a:lnTo>
                  <a:lnTo>
                    <a:pt x="93" y="75"/>
                  </a:lnTo>
                  <a:lnTo>
                    <a:pt x="79" y="77"/>
                  </a:lnTo>
                  <a:lnTo>
                    <a:pt x="62" y="75"/>
                  </a:lnTo>
                  <a:lnTo>
                    <a:pt x="47" y="74"/>
                  </a:lnTo>
                  <a:lnTo>
                    <a:pt x="33" y="70"/>
                  </a:lnTo>
                  <a:lnTo>
                    <a:pt x="23" y="66"/>
                  </a:lnTo>
                  <a:lnTo>
                    <a:pt x="12" y="59"/>
                  </a:lnTo>
                  <a:lnTo>
                    <a:pt x="5" y="52"/>
                  </a:lnTo>
                  <a:lnTo>
                    <a:pt x="2" y="46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2" y="16"/>
                  </a:lnTo>
                  <a:lnTo>
                    <a:pt x="23" y="12"/>
                  </a:lnTo>
                  <a:lnTo>
                    <a:pt x="33" y="7"/>
                  </a:lnTo>
                  <a:lnTo>
                    <a:pt x="47" y="3"/>
                  </a:lnTo>
                  <a:lnTo>
                    <a:pt x="62" y="2"/>
                  </a:lnTo>
                  <a:lnTo>
                    <a:pt x="79" y="0"/>
                  </a:lnTo>
                  <a:lnTo>
                    <a:pt x="93" y="2"/>
                  </a:lnTo>
                  <a:lnTo>
                    <a:pt x="109" y="3"/>
                  </a:lnTo>
                  <a:lnTo>
                    <a:pt x="122" y="7"/>
                  </a:lnTo>
                  <a:lnTo>
                    <a:pt x="134" y="12"/>
                  </a:lnTo>
                  <a:lnTo>
                    <a:pt x="143" y="16"/>
                  </a:lnTo>
                  <a:lnTo>
                    <a:pt x="150" y="23"/>
                  </a:lnTo>
                  <a:lnTo>
                    <a:pt x="155" y="31"/>
                  </a:lnTo>
                  <a:lnTo>
                    <a:pt x="157" y="38"/>
                  </a:lnTo>
                  <a:close/>
                </a:path>
              </a:pathLst>
            </a:custGeom>
            <a:solidFill>
              <a:srgbClr val="A43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64"/>
            <p:cNvSpPr>
              <a:spLocks noEditPoints="1"/>
            </p:cNvSpPr>
            <p:nvPr/>
          </p:nvSpPr>
          <p:spPr bwMode="auto">
            <a:xfrm>
              <a:off x="2377" y="1634"/>
              <a:ext cx="102" cy="59"/>
            </a:xfrm>
            <a:custGeom>
              <a:avLst/>
              <a:gdLst>
                <a:gd name="T0" fmla="*/ 166 w 167"/>
                <a:gd name="T1" fmla="*/ 49 h 82"/>
                <a:gd name="T2" fmla="*/ 153 w 167"/>
                <a:gd name="T3" fmla="*/ 64 h 82"/>
                <a:gd name="T4" fmla="*/ 136 w 167"/>
                <a:gd name="T5" fmla="*/ 65 h 82"/>
                <a:gd name="T6" fmla="*/ 151 w 167"/>
                <a:gd name="T7" fmla="*/ 55 h 82"/>
                <a:gd name="T8" fmla="*/ 157 w 167"/>
                <a:gd name="T9" fmla="*/ 41 h 82"/>
                <a:gd name="T10" fmla="*/ 143 w 167"/>
                <a:gd name="T11" fmla="*/ 70 h 82"/>
                <a:gd name="T12" fmla="*/ 116 w 167"/>
                <a:gd name="T13" fmla="*/ 78 h 82"/>
                <a:gd name="T14" fmla="*/ 84 w 167"/>
                <a:gd name="T15" fmla="*/ 82 h 82"/>
                <a:gd name="T16" fmla="*/ 98 w 167"/>
                <a:gd name="T17" fmla="*/ 75 h 82"/>
                <a:gd name="T18" fmla="*/ 125 w 167"/>
                <a:gd name="T19" fmla="*/ 70 h 82"/>
                <a:gd name="T20" fmla="*/ 143 w 167"/>
                <a:gd name="T21" fmla="*/ 70 h 82"/>
                <a:gd name="T22" fmla="*/ 67 w 167"/>
                <a:gd name="T23" fmla="*/ 82 h 82"/>
                <a:gd name="T24" fmla="*/ 37 w 167"/>
                <a:gd name="T25" fmla="*/ 75 h 82"/>
                <a:gd name="T26" fmla="*/ 31 w 167"/>
                <a:gd name="T27" fmla="*/ 65 h 82"/>
                <a:gd name="T28" fmla="*/ 54 w 167"/>
                <a:gd name="T29" fmla="*/ 73 h 82"/>
                <a:gd name="T30" fmla="*/ 84 w 167"/>
                <a:gd name="T31" fmla="*/ 77 h 82"/>
                <a:gd name="T32" fmla="*/ 24 w 167"/>
                <a:gd name="T33" fmla="*/ 70 h 82"/>
                <a:gd name="T34" fmla="*/ 5 w 167"/>
                <a:gd name="T35" fmla="*/ 57 h 82"/>
                <a:gd name="T36" fmla="*/ 0 w 167"/>
                <a:gd name="T37" fmla="*/ 41 h 82"/>
                <a:gd name="T38" fmla="*/ 12 w 167"/>
                <a:gd name="T39" fmla="*/ 49 h 82"/>
                <a:gd name="T40" fmla="*/ 22 w 167"/>
                <a:gd name="T41" fmla="*/ 60 h 82"/>
                <a:gd name="T42" fmla="*/ 24 w 167"/>
                <a:gd name="T43" fmla="*/ 70 h 82"/>
                <a:gd name="T44" fmla="*/ 1 w 167"/>
                <a:gd name="T45" fmla="*/ 33 h 82"/>
                <a:gd name="T46" fmla="*/ 14 w 167"/>
                <a:gd name="T47" fmla="*/ 18 h 82"/>
                <a:gd name="T48" fmla="*/ 31 w 167"/>
                <a:gd name="T49" fmla="*/ 16 h 82"/>
                <a:gd name="T50" fmla="*/ 15 w 167"/>
                <a:gd name="T51" fmla="*/ 28 h 82"/>
                <a:gd name="T52" fmla="*/ 10 w 167"/>
                <a:gd name="T53" fmla="*/ 41 h 82"/>
                <a:gd name="T54" fmla="*/ 24 w 167"/>
                <a:gd name="T55" fmla="*/ 13 h 82"/>
                <a:gd name="T56" fmla="*/ 51 w 167"/>
                <a:gd name="T57" fmla="*/ 3 h 82"/>
                <a:gd name="T58" fmla="*/ 84 w 167"/>
                <a:gd name="T59" fmla="*/ 0 h 82"/>
                <a:gd name="T60" fmla="*/ 68 w 167"/>
                <a:gd name="T61" fmla="*/ 6 h 82"/>
                <a:gd name="T62" fmla="*/ 42 w 167"/>
                <a:gd name="T63" fmla="*/ 13 h 82"/>
                <a:gd name="T64" fmla="*/ 24 w 167"/>
                <a:gd name="T65" fmla="*/ 13 h 82"/>
                <a:gd name="T66" fmla="*/ 100 w 167"/>
                <a:gd name="T67" fmla="*/ 1 h 82"/>
                <a:gd name="T68" fmla="*/ 130 w 167"/>
                <a:gd name="T69" fmla="*/ 8 h 82"/>
                <a:gd name="T70" fmla="*/ 136 w 167"/>
                <a:gd name="T71" fmla="*/ 16 h 82"/>
                <a:gd name="T72" fmla="*/ 113 w 167"/>
                <a:gd name="T73" fmla="*/ 10 h 82"/>
                <a:gd name="T74" fmla="*/ 84 w 167"/>
                <a:gd name="T75" fmla="*/ 6 h 82"/>
                <a:gd name="T76" fmla="*/ 143 w 167"/>
                <a:gd name="T77" fmla="*/ 13 h 82"/>
                <a:gd name="T78" fmla="*/ 160 w 167"/>
                <a:gd name="T79" fmla="*/ 26 h 82"/>
                <a:gd name="T80" fmla="*/ 167 w 167"/>
                <a:gd name="T81" fmla="*/ 41 h 82"/>
                <a:gd name="T82" fmla="*/ 155 w 167"/>
                <a:gd name="T83" fmla="*/ 34 h 82"/>
                <a:gd name="T84" fmla="*/ 144 w 167"/>
                <a:gd name="T85" fmla="*/ 21 h 82"/>
                <a:gd name="T86" fmla="*/ 143 w 167"/>
                <a:gd name="T87" fmla="*/ 1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7" h="82">
                  <a:moveTo>
                    <a:pt x="167" y="41"/>
                  </a:moveTo>
                  <a:lnTo>
                    <a:pt x="166" y="49"/>
                  </a:lnTo>
                  <a:lnTo>
                    <a:pt x="160" y="57"/>
                  </a:lnTo>
                  <a:lnTo>
                    <a:pt x="153" y="64"/>
                  </a:lnTo>
                  <a:lnTo>
                    <a:pt x="143" y="70"/>
                  </a:lnTo>
                  <a:lnTo>
                    <a:pt x="136" y="65"/>
                  </a:lnTo>
                  <a:lnTo>
                    <a:pt x="144" y="60"/>
                  </a:lnTo>
                  <a:lnTo>
                    <a:pt x="151" y="55"/>
                  </a:lnTo>
                  <a:lnTo>
                    <a:pt x="155" y="49"/>
                  </a:lnTo>
                  <a:lnTo>
                    <a:pt x="157" y="41"/>
                  </a:lnTo>
                  <a:lnTo>
                    <a:pt x="167" y="41"/>
                  </a:lnTo>
                  <a:close/>
                  <a:moveTo>
                    <a:pt x="143" y="70"/>
                  </a:moveTo>
                  <a:lnTo>
                    <a:pt x="130" y="75"/>
                  </a:lnTo>
                  <a:lnTo>
                    <a:pt x="116" y="78"/>
                  </a:lnTo>
                  <a:lnTo>
                    <a:pt x="100" y="82"/>
                  </a:lnTo>
                  <a:lnTo>
                    <a:pt x="84" y="82"/>
                  </a:lnTo>
                  <a:lnTo>
                    <a:pt x="84" y="77"/>
                  </a:lnTo>
                  <a:lnTo>
                    <a:pt x="98" y="75"/>
                  </a:lnTo>
                  <a:lnTo>
                    <a:pt x="113" y="73"/>
                  </a:lnTo>
                  <a:lnTo>
                    <a:pt x="125" y="70"/>
                  </a:lnTo>
                  <a:lnTo>
                    <a:pt x="136" y="65"/>
                  </a:lnTo>
                  <a:lnTo>
                    <a:pt x="143" y="70"/>
                  </a:lnTo>
                  <a:close/>
                  <a:moveTo>
                    <a:pt x="84" y="82"/>
                  </a:moveTo>
                  <a:lnTo>
                    <a:pt x="67" y="82"/>
                  </a:lnTo>
                  <a:lnTo>
                    <a:pt x="51" y="78"/>
                  </a:lnTo>
                  <a:lnTo>
                    <a:pt x="37" y="75"/>
                  </a:lnTo>
                  <a:lnTo>
                    <a:pt x="24" y="70"/>
                  </a:lnTo>
                  <a:lnTo>
                    <a:pt x="31" y="65"/>
                  </a:lnTo>
                  <a:lnTo>
                    <a:pt x="42" y="70"/>
                  </a:lnTo>
                  <a:lnTo>
                    <a:pt x="54" y="73"/>
                  </a:lnTo>
                  <a:lnTo>
                    <a:pt x="68" y="75"/>
                  </a:lnTo>
                  <a:lnTo>
                    <a:pt x="84" y="77"/>
                  </a:lnTo>
                  <a:lnTo>
                    <a:pt x="84" y="82"/>
                  </a:lnTo>
                  <a:close/>
                  <a:moveTo>
                    <a:pt x="24" y="70"/>
                  </a:moveTo>
                  <a:lnTo>
                    <a:pt x="14" y="64"/>
                  </a:lnTo>
                  <a:lnTo>
                    <a:pt x="5" y="57"/>
                  </a:lnTo>
                  <a:lnTo>
                    <a:pt x="1" y="49"/>
                  </a:lnTo>
                  <a:lnTo>
                    <a:pt x="0" y="41"/>
                  </a:lnTo>
                  <a:lnTo>
                    <a:pt x="10" y="41"/>
                  </a:lnTo>
                  <a:lnTo>
                    <a:pt x="12" y="49"/>
                  </a:lnTo>
                  <a:lnTo>
                    <a:pt x="15" y="55"/>
                  </a:lnTo>
                  <a:lnTo>
                    <a:pt x="22" y="60"/>
                  </a:lnTo>
                  <a:lnTo>
                    <a:pt x="31" y="65"/>
                  </a:lnTo>
                  <a:lnTo>
                    <a:pt x="24" y="70"/>
                  </a:lnTo>
                  <a:close/>
                  <a:moveTo>
                    <a:pt x="0" y="41"/>
                  </a:moveTo>
                  <a:lnTo>
                    <a:pt x="1" y="33"/>
                  </a:lnTo>
                  <a:lnTo>
                    <a:pt x="5" y="26"/>
                  </a:lnTo>
                  <a:lnTo>
                    <a:pt x="14" y="18"/>
                  </a:lnTo>
                  <a:lnTo>
                    <a:pt x="24" y="13"/>
                  </a:lnTo>
                  <a:lnTo>
                    <a:pt x="31" y="16"/>
                  </a:lnTo>
                  <a:lnTo>
                    <a:pt x="22" y="21"/>
                  </a:lnTo>
                  <a:lnTo>
                    <a:pt x="15" y="28"/>
                  </a:lnTo>
                  <a:lnTo>
                    <a:pt x="12" y="34"/>
                  </a:lnTo>
                  <a:lnTo>
                    <a:pt x="10" y="41"/>
                  </a:lnTo>
                  <a:lnTo>
                    <a:pt x="0" y="41"/>
                  </a:lnTo>
                  <a:close/>
                  <a:moveTo>
                    <a:pt x="24" y="13"/>
                  </a:moveTo>
                  <a:lnTo>
                    <a:pt x="37" y="8"/>
                  </a:lnTo>
                  <a:lnTo>
                    <a:pt x="51" y="3"/>
                  </a:lnTo>
                  <a:lnTo>
                    <a:pt x="67" y="1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68" y="6"/>
                  </a:lnTo>
                  <a:lnTo>
                    <a:pt x="54" y="10"/>
                  </a:lnTo>
                  <a:lnTo>
                    <a:pt x="42" y="13"/>
                  </a:lnTo>
                  <a:lnTo>
                    <a:pt x="31" y="16"/>
                  </a:lnTo>
                  <a:lnTo>
                    <a:pt x="24" y="13"/>
                  </a:lnTo>
                  <a:close/>
                  <a:moveTo>
                    <a:pt x="84" y="0"/>
                  </a:moveTo>
                  <a:lnTo>
                    <a:pt x="100" y="1"/>
                  </a:lnTo>
                  <a:lnTo>
                    <a:pt x="116" y="3"/>
                  </a:lnTo>
                  <a:lnTo>
                    <a:pt x="130" y="8"/>
                  </a:lnTo>
                  <a:lnTo>
                    <a:pt x="143" y="13"/>
                  </a:lnTo>
                  <a:lnTo>
                    <a:pt x="136" y="16"/>
                  </a:lnTo>
                  <a:lnTo>
                    <a:pt x="125" y="13"/>
                  </a:lnTo>
                  <a:lnTo>
                    <a:pt x="113" y="10"/>
                  </a:lnTo>
                  <a:lnTo>
                    <a:pt x="98" y="6"/>
                  </a:lnTo>
                  <a:lnTo>
                    <a:pt x="84" y="6"/>
                  </a:lnTo>
                  <a:lnTo>
                    <a:pt x="84" y="0"/>
                  </a:lnTo>
                  <a:close/>
                  <a:moveTo>
                    <a:pt x="143" y="13"/>
                  </a:moveTo>
                  <a:lnTo>
                    <a:pt x="153" y="18"/>
                  </a:lnTo>
                  <a:lnTo>
                    <a:pt x="160" y="26"/>
                  </a:lnTo>
                  <a:lnTo>
                    <a:pt x="166" y="33"/>
                  </a:lnTo>
                  <a:lnTo>
                    <a:pt x="167" y="41"/>
                  </a:lnTo>
                  <a:lnTo>
                    <a:pt x="157" y="41"/>
                  </a:lnTo>
                  <a:lnTo>
                    <a:pt x="155" y="34"/>
                  </a:lnTo>
                  <a:lnTo>
                    <a:pt x="151" y="28"/>
                  </a:lnTo>
                  <a:lnTo>
                    <a:pt x="144" y="21"/>
                  </a:lnTo>
                  <a:lnTo>
                    <a:pt x="136" y="16"/>
                  </a:lnTo>
                  <a:lnTo>
                    <a:pt x="143" y="1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aphicFrame>
          <p:nvGraphicFramePr>
            <p:cNvPr id="105" name="Object 65"/>
            <p:cNvGraphicFramePr>
              <a:graphicFrameLocks noChangeAspect="1"/>
            </p:cNvGraphicFramePr>
            <p:nvPr/>
          </p:nvGraphicFramePr>
          <p:xfrm>
            <a:off x="656" y="1205"/>
            <a:ext cx="50" cy="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79" r:id="rId3" imgW="126890" imgH="241091" progId="Equation.3">
                    <p:embed/>
                  </p:oleObj>
                </mc:Choice>
                <mc:Fallback>
                  <p:oleObj r:id="rId3" imgW="126890" imgH="24109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6" y="1205"/>
                          <a:ext cx="50" cy="10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6" name="Arc 66"/>
            <p:cNvSpPr>
              <a:spLocks/>
            </p:cNvSpPr>
            <p:nvPr/>
          </p:nvSpPr>
          <p:spPr bwMode="auto">
            <a:xfrm>
              <a:off x="668" y="1340"/>
              <a:ext cx="204" cy="1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43200"/>
                <a:gd name="T1" fmla="*/ 21768 h 22560"/>
                <a:gd name="T2" fmla="*/ 43179 w 43200"/>
                <a:gd name="T3" fmla="*/ 22560 h 22560"/>
                <a:gd name="T4" fmla="*/ 21600 w 43200"/>
                <a:gd name="T5" fmla="*/ 21600 h 22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60" fill="none" extrusionOk="0">
                  <a:moveTo>
                    <a:pt x="0" y="21768"/>
                  </a:moveTo>
                  <a:cubicBezTo>
                    <a:pt x="0" y="21712"/>
                    <a:pt x="0" y="2165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920"/>
                    <a:pt x="43192" y="22240"/>
                    <a:pt x="43178" y="22559"/>
                  </a:cubicBezTo>
                </a:path>
                <a:path w="43200" h="22560" stroke="0" extrusionOk="0">
                  <a:moveTo>
                    <a:pt x="0" y="21768"/>
                  </a:moveTo>
                  <a:cubicBezTo>
                    <a:pt x="0" y="21712"/>
                    <a:pt x="0" y="2165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920"/>
                    <a:pt x="43192" y="22240"/>
                    <a:pt x="43178" y="2255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88900" cap="rnd">
              <a:solidFill>
                <a:srgbClr val="FF6600"/>
              </a:solidFill>
              <a:prstDash val="sysDot"/>
              <a:round/>
              <a:headEnd type="stealth" w="sm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tint val="45490"/>
                          <a:invGamma/>
                        </a:schemeClr>
                      </a:gs>
                    </a:gsLst>
                    <a:path path="rect">
                      <a:fillToRect t="100000" r="10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Arc 67"/>
            <p:cNvSpPr>
              <a:spLocks/>
            </p:cNvSpPr>
            <p:nvPr/>
          </p:nvSpPr>
          <p:spPr bwMode="auto">
            <a:xfrm>
              <a:off x="1164" y="864"/>
              <a:ext cx="729" cy="11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86 w 43200"/>
                <a:gd name="T1" fmla="*/ 24432 h 24432"/>
                <a:gd name="T2" fmla="*/ 43200 w 43200"/>
                <a:gd name="T3" fmla="*/ 21741 h 24432"/>
                <a:gd name="T4" fmla="*/ 21600 w 43200"/>
                <a:gd name="T5" fmla="*/ 21600 h 24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4432" fill="none" extrusionOk="0">
                  <a:moveTo>
                    <a:pt x="186" y="24431"/>
                  </a:moveTo>
                  <a:cubicBezTo>
                    <a:pt x="62" y="23493"/>
                    <a:pt x="0" y="2254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646"/>
                    <a:pt x="43199" y="21693"/>
                    <a:pt x="43199" y="21740"/>
                  </a:cubicBezTo>
                </a:path>
                <a:path w="43200" h="24432" stroke="0" extrusionOk="0">
                  <a:moveTo>
                    <a:pt x="186" y="24431"/>
                  </a:moveTo>
                  <a:cubicBezTo>
                    <a:pt x="62" y="23493"/>
                    <a:pt x="0" y="2254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646"/>
                    <a:pt x="43199" y="21693"/>
                    <a:pt x="43199" y="2174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0800" cap="rnd">
              <a:solidFill>
                <a:srgbClr val="FF6600"/>
              </a:solidFill>
              <a:prstDash val="sysDot"/>
              <a:round/>
              <a:headEnd type="stealth" w="sm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tint val="45490"/>
                          <a:invGamma/>
                        </a:schemeClr>
                      </a:gs>
                    </a:gsLst>
                    <a:path path="rect">
                      <a:fillToRect t="100000" r="10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Arc 68"/>
            <p:cNvSpPr>
              <a:spLocks/>
            </p:cNvSpPr>
            <p:nvPr/>
          </p:nvSpPr>
          <p:spPr bwMode="auto">
            <a:xfrm>
              <a:off x="794" y="1103"/>
              <a:ext cx="467" cy="13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1 w 43200"/>
                <a:gd name="T1" fmla="*/ 26703 h 26976"/>
                <a:gd name="T2" fmla="*/ 42520 w 43200"/>
                <a:gd name="T3" fmla="*/ 26976 h 26976"/>
                <a:gd name="T4" fmla="*/ 21600 w 43200"/>
                <a:gd name="T5" fmla="*/ 21600 h 26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6976" fill="none" extrusionOk="0">
                  <a:moveTo>
                    <a:pt x="611" y="26702"/>
                  </a:moveTo>
                  <a:cubicBezTo>
                    <a:pt x="205" y="25032"/>
                    <a:pt x="0" y="2331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413"/>
                    <a:pt x="42971" y="25219"/>
                    <a:pt x="42520" y="26976"/>
                  </a:cubicBezTo>
                </a:path>
                <a:path w="43200" h="26976" stroke="0" extrusionOk="0">
                  <a:moveTo>
                    <a:pt x="611" y="26702"/>
                  </a:moveTo>
                  <a:cubicBezTo>
                    <a:pt x="205" y="25032"/>
                    <a:pt x="0" y="2331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413"/>
                    <a:pt x="42971" y="25219"/>
                    <a:pt x="42520" y="2697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69850" cap="rnd">
              <a:solidFill>
                <a:srgbClr val="FF6600"/>
              </a:solidFill>
              <a:prstDash val="sysDot"/>
              <a:round/>
              <a:headEnd type="stealth" w="sm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tint val="45490"/>
                          <a:invGamma/>
                        </a:schemeClr>
                      </a:gs>
                    </a:gsLst>
                    <a:path path="rect">
                      <a:fillToRect t="100000" r="10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Text Box 69"/>
            <p:cNvSpPr txBox="1">
              <a:spLocks noChangeArrowheads="1"/>
            </p:cNvSpPr>
            <p:nvPr/>
          </p:nvSpPr>
          <p:spPr bwMode="auto">
            <a:xfrm>
              <a:off x="535" y="1764"/>
              <a:ext cx="300" cy="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</a:t>
              </a:r>
              <a:r>
                <a:rPr kumimoji="0" lang="en-US" sz="16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0</a:t>
              </a:r>
              <a:endPara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Text Box 70"/>
            <p:cNvSpPr txBox="1">
              <a:spLocks noChangeArrowheads="1"/>
            </p:cNvSpPr>
            <p:nvPr/>
          </p:nvSpPr>
          <p:spPr bwMode="auto">
            <a:xfrm>
              <a:off x="834" y="2016"/>
              <a:ext cx="300" cy="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</a:t>
              </a:r>
              <a:r>
                <a:rPr kumimoji="0" lang="en-US" sz="16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</a:t>
              </a:r>
              <a:endPara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Text Box 71"/>
            <p:cNvSpPr txBox="1">
              <a:spLocks noChangeArrowheads="1"/>
            </p:cNvSpPr>
            <p:nvPr/>
          </p:nvSpPr>
          <p:spPr bwMode="auto">
            <a:xfrm>
              <a:off x="1270" y="2426"/>
              <a:ext cx="300" cy="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</a:t>
              </a:r>
              <a:r>
                <a:rPr kumimoji="0" lang="en-US" sz="16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3</a:t>
              </a:r>
              <a:endPara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Text Box 72"/>
            <p:cNvSpPr txBox="1">
              <a:spLocks noChangeArrowheads="1"/>
            </p:cNvSpPr>
            <p:nvPr/>
          </p:nvSpPr>
          <p:spPr bwMode="auto">
            <a:xfrm rot="3486475">
              <a:off x="262" y="2065"/>
              <a:ext cx="1260" cy="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kern="0" noProof="0" dirty="0">
                  <a:solidFill>
                    <a:srgbClr val="CC3300"/>
                  </a:solidFill>
                </a:rPr>
                <a:t>у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</a:rPr>
                <a:t>льтраметрическое расстояние </a:t>
              </a:r>
            </a:p>
          </p:txBody>
        </p:sp>
      </p:grpSp>
      <p:sp>
        <p:nvSpPr>
          <p:cNvPr id="114" name="AutoShape 78"/>
          <p:cNvSpPr>
            <a:spLocks noChangeArrowheads="1"/>
          </p:cNvSpPr>
          <p:nvPr/>
        </p:nvSpPr>
        <p:spPr bwMode="auto">
          <a:xfrm>
            <a:off x="827584" y="3074812"/>
            <a:ext cx="381000" cy="1506316"/>
          </a:xfrm>
          <a:prstGeom prst="downArrow">
            <a:avLst>
              <a:gd name="adj1" fmla="val 50000"/>
              <a:gd name="adj2" fmla="val 105000"/>
            </a:avLst>
          </a:prstGeom>
          <a:solidFill>
            <a:srgbClr val="FF00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aphicFrame>
        <p:nvGraphicFramePr>
          <p:cNvPr id="115" name="Объект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051436"/>
              </p:ext>
            </p:extLst>
          </p:nvPr>
        </p:nvGraphicFramePr>
        <p:xfrm>
          <a:off x="611560" y="2275854"/>
          <a:ext cx="317023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0" name="Equation" r:id="rId5" imgW="2361960" imgH="507960" progId="Equation.DSMT4">
                  <p:embed/>
                </p:oleObj>
              </mc:Choice>
              <mc:Fallback>
                <p:oleObj name="Equation" r:id="rId5" imgW="236196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275854"/>
                        <a:ext cx="3170237" cy="682625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1403648" y="3427813"/>
                <a:ext cx="3771908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𝒘</m:t>
                      </m:r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𝒙</m:t>
                              </m:r>
                              <m: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−</m:t>
                              </m:r>
                              <m: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𝒚</m:t>
                              </m:r>
                            </m:e>
                          </m:d>
                        </m:e>
                        <m:sub>
                          <m: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)</m:t>
                      </m:r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~</m:t>
                      </m:r>
                      <m:r>
                        <a:rPr kumimoji="0" lang="en-US" sz="1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𝐞𝐱𝐩</m:t>
                      </m:r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⁡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  <m: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800" b="1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  <m:r>
                                    <a:rPr kumimoji="0" lang="en-US" sz="1800" b="1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  <m:r>
                                    <a:rPr kumimoji="0" lang="en-US" sz="1800" b="1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kumimoji="0" lang="en-US" sz="1800" b="1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  <m:r>
                                    <a:rPr kumimoji="0" lang="en-US" sz="1800" b="1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</a:rPr>
                                    <m:t>𝒑</m:t>
                                  </m:r>
                                </m:sub>
                              </m:sSub>
                              <m: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𝒌𝑻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427813"/>
                <a:ext cx="3771908" cy="71019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TextBox 116"/>
          <p:cNvSpPr txBox="1"/>
          <p:nvPr/>
        </p:nvSpPr>
        <p:spPr>
          <a:xfrm>
            <a:off x="7361164" y="2204864"/>
            <a:ext cx="153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Энергетический ландшафт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77172" y="1647026"/>
            <a:ext cx="4775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Случайное блуждание по вложенным друг в друга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бассейнам состояний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</p:txBody>
      </p:sp>
      <p:graphicFrame>
        <p:nvGraphicFramePr>
          <p:cNvPr id="5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747170"/>
              </p:ext>
            </p:extLst>
          </p:nvPr>
        </p:nvGraphicFramePr>
        <p:xfrm>
          <a:off x="177172" y="4967780"/>
          <a:ext cx="5519271" cy="788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1" name="Equation" r:id="rId10" imgW="3060360" imgH="469800" progId="Equation.DSMT4">
                  <p:embed/>
                </p:oleObj>
              </mc:Choice>
              <mc:Fallback>
                <p:oleObj name="Equation" r:id="rId10" imgW="30603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72" y="4967780"/>
                        <a:ext cx="5519271" cy="78868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 flipH="1">
            <a:off x="2771800" y="4027495"/>
            <a:ext cx="144016" cy="10776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4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991800" cy="990600"/>
          </a:xfrm>
        </p:spPr>
        <p:txBody>
          <a:bodyPr/>
          <a:lstStyle/>
          <a:p>
            <a:r>
              <a:rPr lang="ru-RU" sz="2800" b="1" dirty="0"/>
              <a:t>д</a:t>
            </a:r>
            <a:r>
              <a:rPr lang="ru-RU" sz="2800" b="1" dirty="0" smtClean="0"/>
              <a:t>инамика и функция белков от 300</a:t>
            </a:r>
            <a:r>
              <a:rPr lang="en-US" sz="2800" b="1" dirty="0" smtClean="0"/>
              <a:t>K </a:t>
            </a:r>
            <a:r>
              <a:rPr lang="ru-RU" sz="2800" b="1" dirty="0" smtClean="0"/>
              <a:t>до 4</a:t>
            </a:r>
            <a:r>
              <a:rPr lang="en-US" sz="2800" b="1" dirty="0" smtClean="0"/>
              <a:t>K</a:t>
            </a:r>
            <a:r>
              <a:rPr lang="ru-RU" sz="2800" b="1" dirty="0" smtClean="0"/>
              <a:t>:</a:t>
            </a:r>
            <a:br>
              <a:rPr lang="ru-RU" sz="2800" b="1" dirty="0" smtClean="0"/>
            </a:br>
            <a:r>
              <a:rPr lang="ru-RU" sz="1800" b="1" dirty="0" smtClean="0"/>
              <a:t>кинетика связывания СО миоглобином, спектральная диффузия в белках</a:t>
            </a:r>
            <a:endParaRPr lang="ru-RU" sz="1800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7345"/>
            <a:ext cx="3059129" cy="127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46883"/>
            <a:ext cx="3671093" cy="153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1446"/>
            <a:ext cx="4230138" cy="152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50" y="3310826"/>
            <a:ext cx="3456384" cy="140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50" y="1617345"/>
            <a:ext cx="3744416" cy="142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06" y="5007469"/>
            <a:ext cx="4023760" cy="109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4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4967464" cy="990600"/>
          </a:xfrm>
        </p:spPr>
        <p:txBody>
          <a:bodyPr/>
          <a:lstStyle/>
          <a:p>
            <a:r>
              <a:rPr lang="ru-RU" sz="2800" b="1" dirty="0" smtClean="0"/>
              <a:t>эксперименты:</a:t>
            </a:r>
            <a:endParaRPr lang="ru-RU" sz="2400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611560" y="1832236"/>
            <a:ext cx="7959828" cy="4261060"/>
            <a:chOff x="428596" y="1320354"/>
            <a:chExt cx="8450274" cy="4857538"/>
          </a:xfrm>
        </p:grpSpPr>
        <p:pic>
          <p:nvPicPr>
            <p:cNvPr id="5" name="Рисунок 4" descr="fig1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48" y="1714488"/>
              <a:ext cx="2500298" cy="1372115"/>
            </a:xfrm>
            <a:prstGeom prst="rect">
              <a:avLst/>
            </a:prstGeom>
          </p:spPr>
        </p:pic>
        <p:pic>
          <p:nvPicPr>
            <p:cNvPr id="6" name="Рисунок 5" descr="fig1b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596" y="3500438"/>
              <a:ext cx="2143140" cy="1393912"/>
            </a:xfrm>
            <a:prstGeom prst="rect">
              <a:avLst/>
            </a:prstGeom>
          </p:spPr>
        </p:pic>
        <p:pic>
          <p:nvPicPr>
            <p:cNvPr id="7" name="Рисунок 6" descr="fig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4497" y="4932983"/>
              <a:ext cx="1707880" cy="1126938"/>
            </a:xfrm>
            <a:prstGeom prst="rect">
              <a:avLst/>
            </a:prstGeom>
          </p:spPr>
        </p:pic>
        <p:pic>
          <p:nvPicPr>
            <p:cNvPr id="8" name="Рисунок 1" descr="Mb-Vandervaal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33570" y="1709537"/>
              <a:ext cx="965013" cy="92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Frauenfeld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50110" y="1320354"/>
              <a:ext cx="1428760" cy="1899780"/>
            </a:xfrm>
            <a:prstGeom prst="rect">
              <a:avLst/>
            </a:prstGeom>
            <a:noFill/>
          </p:spPr>
        </p:pic>
        <p:graphicFrame>
          <p:nvGraphicFramePr>
            <p:cNvPr id="1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003319"/>
                </p:ext>
              </p:extLst>
            </p:nvPr>
          </p:nvGraphicFramePr>
          <p:xfrm>
            <a:off x="3003550" y="3421063"/>
            <a:ext cx="3962400" cy="608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50" name="Equation" r:id="rId8" imgW="3060360" imgH="469800" progId="Equation.DSMT4">
                    <p:embed/>
                  </p:oleObj>
                </mc:Choice>
                <mc:Fallback>
                  <p:oleObj name="Equation" r:id="rId8" imgW="3060360" imgH="469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03550" y="3421063"/>
                          <a:ext cx="3962400" cy="60801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Picture 12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9748" y="1797624"/>
              <a:ext cx="1831975" cy="1566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2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8695" y="3437559"/>
              <a:ext cx="1400175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4" descr="Cytochrome-P450-2C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377193" y="1806556"/>
              <a:ext cx="942725" cy="927375"/>
            </a:xfrm>
            <a:prstGeom prst="rect">
              <a:avLst/>
            </a:prstGeom>
            <a:noFill/>
          </p:spPr>
        </p:pic>
        <p:pic>
          <p:nvPicPr>
            <p:cNvPr id="14" name="Picture 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023481" y="4197394"/>
              <a:ext cx="1684786" cy="1980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4084" y="4208615"/>
              <a:ext cx="2099030" cy="1448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74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207824" cy="990600"/>
          </a:xfrm>
        </p:spPr>
        <p:txBody>
          <a:bodyPr/>
          <a:lstStyle/>
          <a:p>
            <a:r>
              <a:rPr lang="ru-RU" sz="2400" b="1" dirty="0" smtClean="0"/>
              <a:t>Построив ультраметрическое описание динамики белка удалось понять, </a:t>
            </a:r>
            <a:r>
              <a:rPr lang="ru-RU" sz="2400" b="1" dirty="0" smtClean="0"/>
              <a:t>что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61879" y="1988840"/>
            <a:ext cx="743827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kern="0" dirty="0" smtClean="0">
                <a:solidFill>
                  <a:srgbClr val="C00000"/>
                </a:solidFill>
              </a:rPr>
              <a:t>х</a:t>
            </a:r>
            <a:r>
              <a:rPr lang="ru-RU" sz="2800" b="1" kern="0" dirty="0" smtClean="0">
                <a:solidFill>
                  <a:srgbClr val="C00000"/>
                </a:solidFill>
              </a:rPr>
              <a:t>арактер </a:t>
            </a:r>
            <a:r>
              <a:rPr lang="ru-RU" sz="2800" b="1" kern="0" dirty="0" smtClean="0">
                <a:solidFill>
                  <a:srgbClr val="C00000"/>
                </a:solidFill>
              </a:rPr>
              <a:t>белковой динамики не меняется во всей области температур от 300 К до 4 К</a:t>
            </a:r>
            <a:r>
              <a:rPr kumimoji="0" lang="ru-RU" sz="28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 </a:t>
            </a:r>
          </a:p>
          <a:p>
            <a:pPr lvl="0"/>
            <a:endParaRPr kumimoji="0" lang="ru-RU" sz="2800" b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kern="0" dirty="0" smtClean="0">
                <a:solidFill>
                  <a:srgbClr val="0070C0"/>
                </a:solidFill>
              </a:rPr>
              <a:t>Энергетический ландшафт </a:t>
            </a:r>
            <a:r>
              <a:rPr lang="ru-RU" sz="2000" b="1" kern="0" dirty="0">
                <a:solidFill>
                  <a:srgbClr val="0070C0"/>
                </a:solidFill>
              </a:rPr>
              <a:t>б</a:t>
            </a:r>
            <a:r>
              <a:rPr lang="ru-RU" sz="2000" b="1" kern="0" dirty="0" smtClean="0">
                <a:solidFill>
                  <a:srgbClr val="0070C0"/>
                </a:solidFill>
              </a:rPr>
              <a:t>елка устроен иерархически и </a:t>
            </a:r>
            <a:r>
              <a:rPr lang="ru-RU" sz="2000" b="1" kern="0" dirty="0" err="1" smtClean="0">
                <a:solidFill>
                  <a:srgbClr val="0070C0"/>
                </a:solidFill>
              </a:rPr>
              <a:t>самоподобно</a:t>
            </a:r>
            <a:r>
              <a:rPr lang="ru-RU" sz="2000" b="1" kern="0" dirty="0" smtClean="0">
                <a:solidFill>
                  <a:srgbClr val="0070C0"/>
                </a:solidFill>
              </a:rPr>
              <a:t>;</a:t>
            </a:r>
          </a:p>
          <a:p>
            <a:pPr lvl="0"/>
            <a:endParaRPr lang="ru-RU" sz="2000" b="1" kern="0" dirty="0" smtClean="0">
              <a:solidFill>
                <a:srgbClr val="0070C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kern="0" dirty="0" smtClean="0">
                <a:solidFill>
                  <a:srgbClr val="0070C0"/>
                </a:solidFill>
              </a:rPr>
              <a:t>Структура белка должна </a:t>
            </a:r>
            <a:r>
              <a:rPr lang="ru-RU" sz="2000" b="1" kern="0" dirty="0" smtClean="0">
                <a:solidFill>
                  <a:srgbClr val="0070C0"/>
                </a:solidFill>
              </a:rPr>
              <a:t>быть, </a:t>
            </a:r>
            <a:r>
              <a:rPr lang="ru-RU" sz="2000" b="1" kern="0" dirty="0" smtClean="0">
                <a:solidFill>
                  <a:srgbClr val="0070C0"/>
                </a:solidFill>
              </a:rPr>
              <a:t>в каком-то </a:t>
            </a:r>
            <a:r>
              <a:rPr lang="ru-RU" sz="2000" b="1" kern="0" dirty="0" smtClean="0">
                <a:solidFill>
                  <a:srgbClr val="0070C0"/>
                </a:solidFill>
              </a:rPr>
              <a:t>смысле, </a:t>
            </a:r>
            <a:r>
              <a:rPr lang="ru-RU" sz="2000" b="1" kern="0" dirty="0" smtClean="0">
                <a:solidFill>
                  <a:srgbClr val="0070C0"/>
                </a:solidFill>
              </a:rPr>
              <a:t>тоже  иерархической и </a:t>
            </a:r>
            <a:r>
              <a:rPr lang="ru-RU" sz="2000" b="1" kern="0" dirty="0" err="1" smtClean="0">
                <a:solidFill>
                  <a:srgbClr val="0070C0"/>
                </a:solidFill>
              </a:rPr>
              <a:t>самоподобной</a:t>
            </a:r>
            <a:r>
              <a:rPr lang="ru-RU" sz="2000" b="1" kern="0" dirty="0" smtClean="0">
                <a:solidFill>
                  <a:srgbClr val="0070C0"/>
                </a:solidFill>
              </a:rPr>
              <a:t>.</a:t>
            </a:r>
            <a:endParaRPr lang="ru-RU" sz="2000" b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27704" cy="990600"/>
          </a:xfrm>
        </p:spPr>
        <p:txBody>
          <a:bodyPr/>
          <a:lstStyle/>
          <a:p>
            <a:r>
              <a:rPr lang="ru-RU" sz="2800" b="1" dirty="0" smtClean="0"/>
              <a:t>Конструирование искусственных молекулярных машин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492896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kern="0" dirty="0" smtClean="0">
                <a:solidFill>
                  <a:srgbClr val="0070C0"/>
                </a:solidFill>
              </a:rPr>
              <a:t> </a:t>
            </a:r>
            <a:r>
              <a:rPr lang="ru-RU" sz="3600" b="1" kern="0" dirty="0" smtClean="0"/>
              <a:t>Основное направление  – полимерные глобулы с иерархически </a:t>
            </a:r>
            <a:r>
              <a:rPr lang="ru-RU" sz="3600" b="1" kern="0" dirty="0" err="1" smtClean="0"/>
              <a:t>самоподобной</a:t>
            </a:r>
            <a:r>
              <a:rPr lang="ru-RU" sz="3600" b="1" kern="0" dirty="0" smtClean="0"/>
              <a:t> структурой.</a:t>
            </a:r>
            <a:endParaRPr lang="ru-RU" sz="3600" b="1" kern="0" dirty="0"/>
          </a:p>
        </p:txBody>
      </p:sp>
    </p:spTree>
    <p:extLst>
      <p:ext uri="{BB962C8B-B14F-4D97-AF65-F5344CB8AC3E}">
        <p14:creationId xmlns:p14="http://schemas.microsoft.com/office/powerpoint/2010/main" val="9572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393" y="1876419"/>
            <a:ext cx="2629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Белок: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>
                <a:solidFill>
                  <a:srgbClr val="C00000"/>
                </a:solidFill>
              </a:rPr>
              <a:t>иерархия вложенных друг в друга </a:t>
            </a:r>
            <a:r>
              <a:rPr lang="ru-RU" sz="1600" b="1" dirty="0" smtClean="0">
                <a:solidFill>
                  <a:srgbClr val="C00000"/>
                </a:solidFill>
              </a:rPr>
              <a:t>бассейнов </a:t>
            </a:r>
            <a:r>
              <a:rPr lang="ru-RU" sz="1600" b="1" dirty="0">
                <a:solidFill>
                  <a:srgbClr val="C00000"/>
                </a:solidFill>
              </a:rPr>
              <a:t>локальных минимумов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0187" y="177358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Фрактальная глобула: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иерархия вложенных друг в друга складок  </a:t>
            </a:r>
          </a:p>
        </p:txBody>
      </p:sp>
      <p:grpSp>
        <p:nvGrpSpPr>
          <p:cNvPr id="14" name="Группа 99"/>
          <p:cNvGrpSpPr/>
          <p:nvPr/>
        </p:nvGrpSpPr>
        <p:grpSpPr>
          <a:xfrm>
            <a:off x="5364088" y="4581127"/>
            <a:ext cx="2088232" cy="1807367"/>
            <a:chOff x="1071538" y="3786189"/>
            <a:chExt cx="1790700" cy="182880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133443" y="4738699"/>
              <a:ext cx="785818" cy="809633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000232" y="3824287"/>
              <a:ext cx="785818" cy="809633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000239" y="5191142"/>
              <a:ext cx="357190" cy="35719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428860" y="4738699"/>
              <a:ext cx="357190" cy="35719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142976" y="4276730"/>
              <a:ext cx="357190" cy="35719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571604" y="3829050"/>
              <a:ext cx="357190" cy="35719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</a:endParaRPr>
            </a:p>
          </p:txBody>
        </p:sp>
        <p:graphicFrame>
          <p:nvGraphicFramePr>
            <p:cNvPr id="21" name="Object 6"/>
            <p:cNvGraphicFramePr>
              <a:graphicFrameLocks noChangeAspect="1"/>
            </p:cNvGraphicFramePr>
            <p:nvPr/>
          </p:nvGraphicFramePr>
          <p:xfrm>
            <a:off x="1071538" y="3786189"/>
            <a:ext cx="1790700" cy="182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0" name="Equation" r:id="rId3" imgW="1790640" imgH="1828800" progId="Equation.DSMT4">
                    <p:embed/>
                  </p:oleObj>
                </mc:Choice>
                <mc:Fallback>
                  <p:oleObj name="Equation" r:id="rId3" imgW="1790640" imgH="1828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1538" y="3786189"/>
                          <a:ext cx="1790700" cy="1828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2" name="Прямая соединительная линия 21"/>
            <p:cNvCxnSpPr/>
            <p:nvPr/>
          </p:nvCxnSpPr>
          <p:spPr>
            <a:xfrm rot="5400000">
              <a:off x="1073916" y="4679165"/>
              <a:ext cx="1785950" cy="158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71554" y="4691069"/>
              <a:ext cx="1571636" cy="158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24" name="Прямая соединительная линия 23"/>
            <p:cNvCxnSpPr/>
            <p:nvPr/>
          </p:nvCxnSpPr>
          <p:spPr>
            <a:xfrm rot="5400000">
              <a:off x="1140598" y="4241011"/>
              <a:ext cx="785818" cy="1588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28687" y="4233870"/>
              <a:ext cx="785818" cy="1588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2002610" y="5168911"/>
              <a:ext cx="785818" cy="1588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990699" y="5147481"/>
              <a:ext cx="785818" cy="1588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</a:ln>
            <a:effectLst/>
          </p:spPr>
        </p:cxnSp>
      </p:grpSp>
      <p:grpSp>
        <p:nvGrpSpPr>
          <p:cNvPr id="65" name="Group 84"/>
          <p:cNvGrpSpPr>
            <a:grpSpLocks/>
          </p:cNvGrpSpPr>
          <p:nvPr/>
        </p:nvGrpSpPr>
        <p:grpSpPr bwMode="auto">
          <a:xfrm>
            <a:off x="545777" y="3068960"/>
            <a:ext cx="1865983" cy="1226731"/>
            <a:chOff x="447" y="754"/>
            <a:chExt cx="2399" cy="1371"/>
          </a:xfrm>
        </p:grpSpPr>
        <p:grpSp>
          <p:nvGrpSpPr>
            <p:cNvPr id="66" name="Group 4"/>
            <p:cNvGrpSpPr>
              <a:grpSpLocks/>
            </p:cNvGrpSpPr>
            <p:nvPr/>
          </p:nvGrpSpPr>
          <p:grpSpPr bwMode="auto">
            <a:xfrm>
              <a:off x="617" y="754"/>
              <a:ext cx="1996" cy="1110"/>
              <a:chOff x="3379" y="655"/>
              <a:chExt cx="1996" cy="1110"/>
            </a:xfrm>
          </p:grpSpPr>
          <p:sp>
            <p:nvSpPr>
              <p:cNvPr id="68" name="Oval 5"/>
              <p:cNvSpPr>
                <a:spLocks noChangeArrowheads="1"/>
              </p:cNvSpPr>
              <p:nvPr/>
            </p:nvSpPr>
            <p:spPr bwMode="auto">
              <a:xfrm>
                <a:off x="3379" y="1712"/>
                <a:ext cx="91" cy="53"/>
              </a:xfrm>
              <a:prstGeom prst="ellipse">
                <a:avLst/>
              </a:pr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Oval 6"/>
              <p:cNvSpPr>
                <a:spLocks noChangeArrowheads="1"/>
              </p:cNvSpPr>
              <p:nvPr/>
            </p:nvSpPr>
            <p:spPr bwMode="auto">
              <a:xfrm>
                <a:off x="3651" y="1712"/>
                <a:ext cx="91" cy="53"/>
              </a:xfrm>
              <a:prstGeom prst="ellipse">
                <a:avLst/>
              </a:pr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Oval 7"/>
              <p:cNvSpPr>
                <a:spLocks noChangeArrowheads="1"/>
              </p:cNvSpPr>
              <p:nvPr/>
            </p:nvSpPr>
            <p:spPr bwMode="auto">
              <a:xfrm>
                <a:off x="3923" y="1712"/>
                <a:ext cx="91" cy="53"/>
              </a:xfrm>
              <a:prstGeom prst="ellipse">
                <a:avLst/>
              </a:pr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Oval 8"/>
              <p:cNvSpPr>
                <a:spLocks noChangeArrowheads="1"/>
              </p:cNvSpPr>
              <p:nvPr/>
            </p:nvSpPr>
            <p:spPr bwMode="auto">
              <a:xfrm>
                <a:off x="4196" y="1712"/>
                <a:ext cx="90" cy="53"/>
              </a:xfrm>
              <a:prstGeom prst="ellipse">
                <a:avLst/>
              </a:pr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Oval 9"/>
              <p:cNvSpPr>
                <a:spLocks noChangeArrowheads="1"/>
              </p:cNvSpPr>
              <p:nvPr/>
            </p:nvSpPr>
            <p:spPr bwMode="auto">
              <a:xfrm>
                <a:off x="4468" y="1712"/>
                <a:ext cx="90" cy="53"/>
              </a:xfrm>
              <a:prstGeom prst="ellipse">
                <a:avLst/>
              </a:pr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Oval 10"/>
              <p:cNvSpPr>
                <a:spLocks noChangeArrowheads="1"/>
              </p:cNvSpPr>
              <p:nvPr/>
            </p:nvSpPr>
            <p:spPr bwMode="auto">
              <a:xfrm>
                <a:off x="4740" y="1712"/>
                <a:ext cx="91" cy="53"/>
              </a:xfrm>
              <a:prstGeom prst="ellipse">
                <a:avLst/>
              </a:pr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Oval 11"/>
              <p:cNvSpPr>
                <a:spLocks noChangeArrowheads="1"/>
              </p:cNvSpPr>
              <p:nvPr/>
            </p:nvSpPr>
            <p:spPr bwMode="auto">
              <a:xfrm>
                <a:off x="5012" y="1712"/>
                <a:ext cx="91" cy="53"/>
              </a:xfrm>
              <a:prstGeom prst="ellipse">
                <a:avLst/>
              </a:pr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Oval 12"/>
              <p:cNvSpPr>
                <a:spLocks noChangeArrowheads="1"/>
              </p:cNvSpPr>
              <p:nvPr/>
            </p:nvSpPr>
            <p:spPr bwMode="auto">
              <a:xfrm>
                <a:off x="5284" y="1712"/>
                <a:ext cx="91" cy="53"/>
              </a:xfrm>
              <a:prstGeom prst="ellipse">
                <a:avLst/>
              </a:pr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Oval 13"/>
              <p:cNvSpPr>
                <a:spLocks noChangeArrowheads="1"/>
              </p:cNvSpPr>
              <p:nvPr/>
            </p:nvSpPr>
            <p:spPr bwMode="auto">
              <a:xfrm flipH="1">
                <a:off x="4196" y="1712"/>
                <a:ext cx="90" cy="53"/>
              </a:xfrm>
              <a:prstGeom prst="ellipse">
                <a:avLst/>
              </a:pr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Oval 14"/>
              <p:cNvSpPr>
                <a:spLocks noChangeArrowheads="1"/>
              </p:cNvSpPr>
              <p:nvPr/>
            </p:nvSpPr>
            <p:spPr bwMode="auto">
              <a:xfrm flipH="1">
                <a:off x="3923" y="1712"/>
                <a:ext cx="91" cy="53"/>
              </a:xfrm>
              <a:prstGeom prst="ellipse">
                <a:avLst/>
              </a:pr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Oval 15"/>
              <p:cNvSpPr>
                <a:spLocks noChangeArrowheads="1"/>
              </p:cNvSpPr>
              <p:nvPr/>
            </p:nvSpPr>
            <p:spPr bwMode="auto">
              <a:xfrm flipH="1">
                <a:off x="3651" y="1712"/>
                <a:ext cx="91" cy="53"/>
              </a:xfrm>
              <a:prstGeom prst="ellipse">
                <a:avLst/>
              </a:pr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Oval 16"/>
              <p:cNvSpPr>
                <a:spLocks noChangeArrowheads="1"/>
              </p:cNvSpPr>
              <p:nvPr/>
            </p:nvSpPr>
            <p:spPr bwMode="auto">
              <a:xfrm flipH="1">
                <a:off x="3379" y="1712"/>
                <a:ext cx="91" cy="53"/>
              </a:xfrm>
              <a:prstGeom prst="ellipse">
                <a:avLst/>
              </a:pr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80" name="Group 17"/>
              <p:cNvGrpSpPr>
                <a:grpSpLocks/>
              </p:cNvGrpSpPr>
              <p:nvPr/>
            </p:nvGrpSpPr>
            <p:grpSpPr bwMode="auto">
              <a:xfrm>
                <a:off x="3424" y="732"/>
                <a:ext cx="1889" cy="980"/>
                <a:chOff x="576" y="384"/>
                <a:chExt cx="2016" cy="1776"/>
              </a:xfrm>
            </p:grpSpPr>
            <p:cxnSp>
              <p:nvCxnSpPr>
                <p:cNvPr id="84" name="AutoShape 18"/>
                <p:cNvCxnSpPr>
                  <a:cxnSpLocks noChangeShapeType="1"/>
                  <a:stCxn id="68" idx="0"/>
                </p:cNvCxnSpPr>
                <p:nvPr/>
              </p:nvCxnSpPr>
              <p:spPr bwMode="auto">
                <a:xfrm flipV="1">
                  <a:off x="576" y="384"/>
                  <a:ext cx="1008" cy="1776"/>
                </a:xfrm>
                <a:prstGeom prst="straightConnector1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85" name="AutoShape 19"/>
                <p:cNvCxnSpPr>
                  <a:cxnSpLocks noChangeShapeType="1"/>
                  <a:endCxn id="75" idx="0"/>
                </p:cNvCxnSpPr>
                <p:nvPr/>
              </p:nvCxnSpPr>
              <p:spPr bwMode="auto">
                <a:xfrm>
                  <a:off x="1584" y="384"/>
                  <a:ext cx="1008" cy="1776"/>
                </a:xfrm>
                <a:prstGeom prst="straightConnector1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86" name="AutoShape 20"/>
                <p:cNvCxnSpPr>
                  <a:cxnSpLocks noChangeShapeType="1"/>
                  <a:endCxn id="72" idx="0"/>
                </p:cNvCxnSpPr>
                <p:nvPr/>
              </p:nvCxnSpPr>
              <p:spPr bwMode="auto">
                <a:xfrm flipH="1">
                  <a:off x="1728" y="1392"/>
                  <a:ext cx="432" cy="768"/>
                </a:xfrm>
                <a:prstGeom prst="straightConnector1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87" name="AutoShape 21"/>
                <p:cNvCxnSpPr>
                  <a:cxnSpLocks noChangeShapeType="1"/>
                  <a:endCxn id="74" idx="0"/>
                </p:cNvCxnSpPr>
                <p:nvPr/>
              </p:nvCxnSpPr>
              <p:spPr bwMode="auto">
                <a:xfrm flipH="1">
                  <a:off x="2304" y="1920"/>
                  <a:ext cx="144" cy="240"/>
                </a:xfrm>
                <a:prstGeom prst="straightConnector1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88" name="AutoShape 22"/>
                <p:cNvCxnSpPr>
                  <a:cxnSpLocks noChangeShapeType="1"/>
                  <a:endCxn id="73" idx="0"/>
                </p:cNvCxnSpPr>
                <p:nvPr/>
              </p:nvCxnSpPr>
              <p:spPr bwMode="auto">
                <a:xfrm>
                  <a:off x="1872" y="1920"/>
                  <a:ext cx="144" cy="240"/>
                </a:xfrm>
                <a:prstGeom prst="straightConnector1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89" name="AutoShape 23"/>
                <p:cNvCxnSpPr>
                  <a:cxnSpLocks noChangeShapeType="1"/>
                  <a:endCxn id="76" idx="0"/>
                </p:cNvCxnSpPr>
                <p:nvPr/>
              </p:nvCxnSpPr>
              <p:spPr bwMode="auto">
                <a:xfrm>
                  <a:off x="1008" y="1391"/>
                  <a:ext cx="432" cy="769"/>
                </a:xfrm>
                <a:prstGeom prst="straightConnector1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90" name="AutoShape 24"/>
                <p:cNvCxnSpPr>
                  <a:cxnSpLocks noChangeShapeType="1"/>
                  <a:endCxn id="78" idx="0"/>
                </p:cNvCxnSpPr>
                <p:nvPr/>
              </p:nvCxnSpPr>
              <p:spPr bwMode="auto">
                <a:xfrm>
                  <a:off x="720" y="1919"/>
                  <a:ext cx="144" cy="241"/>
                </a:xfrm>
                <a:prstGeom prst="straightConnector1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91" name="AutoShape 25"/>
                <p:cNvCxnSpPr>
                  <a:cxnSpLocks noChangeShapeType="1"/>
                  <a:endCxn id="77" idx="0"/>
                </p:cNvCxnSpPr>
                <p:nvPr/>
              </p:nvCxnSpPr>
              <p:spPr bwMode="auto">
                <a:xfrm flipH="1">
                  <a:off x="1152" y="1919"/>
                  <a:ext cx="144" cy="241"/>
                </a:xfrm>
                <a:prstGeom prst="straightConnector1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</p:cxnSp>
          </p:grpSp>
          <p:sp>
            <p:nvSpPr>
              <p:cNvPr id="81" name="Arc 26"/>
              <p:cNvSpPr>
                <a:spLocks/>
              </p:cNvSpPr>
              <p:nvPr/>
            </p:nvSpPr>
            <p:spPr bwMode="auto">
              <a:xfrm>
                <a:off x="3438" y="1518"/>
                <a:ext cx="257" cy="8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68 h 22560"/>
                  <a:gd name="T2" fmla="*/ 43179 w 43200"/>
                  <a:gd name="T3" fmla="*/ 22560 h 22560"/>
                  <a:gd name="T4" fmla="*/ 21600 w 43200"/>
                  <a:gd name="T5" fmla="*/ 21600 h 22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2560" fill="none" extrusionOk="0">
                    <a:moveTo>
                      <a:pt x="0" y="21768"/>
                    </a:moveTo>
                    <a:cubicBezTo>
                      <a:pt x="0" y="21712"/>
                      <a:pt x="0" y="2165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20"/>
                      <a:pt x="43192" y="22240"/>
                      <a:pt x="43178" y="22559"/>
                    </a:cubicBezTo>
                  </a:path>
                  <a:path w="43200" h="22560" stroke="0" extrusionOk="0">
                    <a:moveTo>
                      <a:pt x="0" y="21768"/>
                    </a:moveTo>
                    <a:cubicBezTo>
                      <a:pt x="0" y="21712"/>
                      <a:pt x="0" y="2165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20"/>
                      <a:pt x="43192" y="22240"/>
                      <a:pt x="43178" y="2255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6600"/>
                </a:solidFill>
                <a:prstDash val="sysDot"/>
                <a:round/>
                <a:headEnd type="stealth" w="sm" len="med"/>
                <a:tailEnd type="stealth" w="sm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Arc 27"/>
              <p:cNvSpPr>
                <a:spLocks/>
              </p:cNvSpPr>
              <p:nvPr/>
            </p:nvSpPr>
            <p:spPr bwMode="auto">
              <a:xfrm>
                <a:off x="3842" y="655"/>
                <a:ext cx="1036" cy="23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86 w 43200"/>
                  <a:gd name="T1" fmla="*/ 24432 h 24432"/>
                  <a:gd name="T2" fmla="*/ 43200 w 43200"/>
                  <a:gd name="T3" fmla="*/ 21741 h 24432"/>
                  <a:gd name="T4" fmla="*/ 21600 w 43200"/>
                  <a:gd name="T5" fmla="*/ 21600 h 24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4432" fill="none" extrusionOk="0">
                    <a:moveTo>
                      <a:pt x="186" y="24431"/>
                    </a:moveTo>
                    <a:cubicBezTo>
                      <a:pt x="62" y="23493"/>
                      <a:pt x="0" y="2254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46"/>
                      <a:pt x="43199" y="21693"/>
                      <a:pt x="43199" y="21740"/>
                    </a:cubicBezTo>
                  </a:path>
                  <a:path w="43200" h="24432" stroke="0" extrusionOk="0">
                    <a:moveTo>
                      <a:pt x="186" y="24431"/>
                    </a:moveTo>
                    <a:cubicBezTo>
                      <a:pt x="62" y="23493"/>
                      <a:pt x="0" y="2254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46"/>
                      <a:pt x="43199" y="21693"/>
                      <a:pt x="43199" y="2174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6600"/>
                </a:solidFill>
                <a:prstDash val="sysDot"/>
                <a:round/>
                <a:headEnd type="stealth" w="sm" len="med"/>
                <a:tailEnd type="stealth" w="sm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Arc 28"/>
              <p:cNvSpPr>
                <a:spLocks/>
              </p:cNvSpPr>
              <p:nvPr/>
            </p:nvSpPr>
            <p:spPr bwMode="auto">
              <a:xfrm rot="385085">
                <a:off x="3566" y="1207"/>
                <a:ext cx="527" cy="19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7 w 41785"/>
                  <a:gd name="T1" fmla="*/ 22163 h 22163"/>
                  <a:gd name="T2" fmla="*/ 41785 w 41785"/>
                  <a:gd name="T3" fmla="*/ 13912 h 22163"/>
                  <a:gd name="T4" fmla="*/ 21600 w 41785"/>
                  <a:gd name="T5" fmla="*/ 21600 h 22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785" h="22163" fill="none" extrusionOk="0">
                    <a:moveTo>
                      <a:pt x="7" y="22162"/>
                    </a:moveTo>
                    <a:cubicBezTo>
                      <a:pt x="2" y="21975"/>
                      <a:pt x="0" y="2178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0563" y="-1"/>
                      <a:pt x="38595" y="5535"/>
                      <a:pt x="41785" y="13911"/>
                    </a:cubicBezTo>
                  </a:path>
                  <a:path w="41785" h="22163" stroke="0" extrusionOk="0">
                    <a:moveTo>
                      <a:pt x="7" y="22162"/>
                    </a:moveTo>
                    <a:cubicBezTo>
                      <a:pt x="2" y="21975"/>
                      <a:pt x="0" y="2178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0563" y="-1"/>
                      <a:pt x="38595" y="5535"/>
                      <a:pt x="41785" y="1391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6600"/>
                </a:solidFill>
                <a:prstDash val="sysDot"/>
                <a:round/>
                <a:headEnd type="stealth" w="sm" len="med"/>
                <a:tailEnd type="stealth" w="sm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7" name="Text Box 46"/>
            <p:cNvSpPr txBox="1">
              <a:spLocks noChangeArrowheads="1"/>
            </p:cNvSpPr>
            <p:nvPr/>
          </p:nvSpPr>
          <p:spPr bwMode="auto">
            <a:xfrm>
              <a:off x="447" y="1856"/>
              <a:ext cx="2399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200" b="1" kern="0" dirty="0">
                  <a:solidFill>
                    <a:prstClr val="black"/>
                  </a:solidFill>
                </a:rPr>
                <a:t> 1    2    3  </a:t>
              </a:r>
              <a:r>
                <a:rPr lang="en-US" sz="1200" b="1" kern="0" dirty="0">
                  <a:solidFill>
                    <a:prstClr val="black"/>
                  </a:solidFill>
                </a:rPr>
                <a:t> </a:t>
              </a:r>
              <a:r>
                <a:rPr lang="ru-RU" sz="1200" b="1" kern="0" dirty="0">
                  <a:solidFill>
                    <a:prstClr val="black"/>
                  </a:solidFill>
                </a:rPr>
                <a:t> 4  </a:t>
              </a:r>
              <a:r>
                <a:rPr lang="en-US" sz="1200" b="1" kern="0" dirty="0">
                  <a:solidFill>
                    <a:prstClr val="black"/>
                  </a:solidFill>
                </a:rPr>
                <a:t> </a:t>
              </a:r>
              <a:r>
                <a:rPr lang="ru-RU" sz="1200" b="1" kern="0" dirty="0">
                  <a:solidFill>
                    <a:prstClr val="black"/>
                  </a:solidFill>
                </a:rPr>
                <a:t>5    6  </a:t>
              </a:r>
              <a:r>
                <a:rPr lang="en-US" sz="1200" b="1" kern="0" dirty="0">
                  <a:solidFill>
                    <a:prstClr val="black"/>
                  </a:solidFill>
                </a:rPr>
                <a:t> </a:t>
              </a:r>
              <a:r>
                <a:rPr lang="ru-RU" sz="1200" b="1" kern="0" dirty="0">
                  <a:solidFill>
                    <a:prstClr val="black"/>
                  </a:solidFill>
                </a:rPr>
                <a:t> 7</a:t>
              </a:r>
              <a:r>
                <a:rPr lang="en-US" sz="1200" b="1" kern="0" dirty="0">
                  <a:solidFill>
                    <a:prstClr val="black"/>
                  </a:solidFill>
                </a:rPr>
                <a:t> </a:t>
              </a:r>
              <a:r>
                <a:rPr lang="ru-RU" sz="1200" b="1" kern="0" dirty="0">
                  <a:solidFill>
                    <a:prstClr val="black"/>
                  </a:solidFill>
                </a:rPr>
                <a:t>   8</a:t>
              </a:r>
              <a:endParaRPr lang="ru-RU" sz="12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476790" y="4556402"/>
            <a:ext cx="2701969" cy="1875259"/>
            <a:chOff x="252413" y="3500437"/>
            <a:chExt cx="3786188" cy="2412999"/>
          </a:xfrm>
        </p:grpSpPr>
        <p:sp>
          <p:nvSpPr>
            <p:cNvPr id="93" name="Прямоугольник 92"/>
            <p:cNvSpPr/>
            <p:nvPr/>
          </p:nvSpPr>
          <p:spPr>
            <a:xfrm>
              <a:off x="3214678" y="5342586"/>
              <a:ext cx="714380" cy="515306"/>
            </a:xfrm>
            <a:prstGeom prst="rect">
              <a:avLst/>
            </a:prstGeom>
            <a:solidFill>
              <a:srgbClr val="EEECE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2400879" y="4765749"/>
              <a:ext cx="714380" cy="535879"/>
            </a:xfrm>
            <a:prstGeom prst="rect">
              <a:avLst/>
            </a:prstGeom>
            <a:solidFill>
              <a:srgbClr val="EEECE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</a:endParaRP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1548744" y="4178891"/>
              <a:ext cx="714380" cy="535993"/>
            </a:xfrm>
            <a:prstGeom prst="rect">
              <a:avLst/>
            </a:prstGeom>
            <a:solidFill>
              <a:srgbClr val="EEECE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</a:endParaRPr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738098" y="3571876"/>
              <a:ext cx="714380" cy="571504"/>
            </a:xfrm>
            <a:prstGeom prst="rect">
              <a:avLst/>
            </a:prstGeom>
            <a:solidFill>
              <a:srgbClr val="EEECE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</a:endParaRPr>
            </a:p>
          </p:txBody>
        </p:sp>
        <p:grpSp>
          <p:nvGrpSpPr>
            <p:cNvPr id="97" name="Group 0"/>
            <p:cNvGrpSpPr>
              <a:grpSpLocks/>
            </p:cNvGrpSpPr>
            <p:nvPr/>
          </p:nvGrpSpPr>
          <p:grpSpPr bwMode="auto">
            <a:xfrm>
              <a:off x="252413" y="3500437"/>
              <a:ext cx="3786188" cy="2412999"/>
              <a:chOff x="159" y="2365"/>
              <a:chExt cx="2385" cy="1520"/>
            </a:xfrm>
          </p:grpSpPr>
          <p:sp>
            <p:nvSpPr>
              <p:cNvPr id="98" name="Rectangle 87"/>
              <p:cNvSpPr>
                <a:spLocks noChangeArrowheads="1"/>
              </p:cNvSpPr>
              <p:nvPr/>
            </p:nvSpPr>
            <p:spPr bwMode="auto">
              <a:xfrm>
                <a:off x="468" y="3181"/>
                <a:ext cx="978" cy="680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Rectangle 88"/>
              <p:cNvSpPr>
                <a:spLocks noChangeArrowheads="1"/>
              </p:cNvSpPr>
              <p:nvPr/>
            </p:nvSpPr>
            <p:spPr bwMode="auto">
              <a:xfrm>
                <a:off x="1511" y="2410"/>
                <a:ext cx="960" cy="726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Rectangle 89"/>
              <p:cNvSpPr>
                <a:spLocks noChangeArrowheads="1"/>
              </p:cNvSpPr>
              <p:nvPr/>
            </p:nvSpPr>
            <p:spPr bwMode="auto">
              <a:xfrm>
                <a:off x="2018" y="3165"/>
                <a:ext cx="454" cy="32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Rectangle 90"/>
              <p:cNvSpPr>
                <a:spLocks noChangeArrowheads="1"/>
              </p:cNvSpPr>
              <p:nvPr/>
            </p:nvSpPr>
            <p:spPr bwMode="auto">
              <a:xfrm>
                <a:off x="1521" y="3544"/>
                <a:ext cx="444" cy="3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Rectangle 91"/>
              <p:cNvSpPr>
                <a:spLocks noChangeArrowheads="1"/>
              </p:cNvSpPr>
              <p:nvPr/>
            </p:nvSpPr>
            <p:spPr bwMode="auto">
              <a:xfrm>
                <a:off x="468" y="2800"/>
                <a:ext cx="436" cy="3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Rectangle 92"/>
              <p:cNvSpPr>
                <a:spLocks noChangeArrowheads="1"/>
              </p:cNvSpPr>
              <p:nvPr/>
            </p:nvSpPr>
            <p:spPr bwMode="auto">
              <a:xfrm>
                <a:off x="967" y="2410"/>
                <a:ext cx="463" cy="36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104" name="Object 93"/>
              <p:cNvGraphicFramePr>
                <a:graphicFrameLocks noChangeAspect="1"/>
              </p:cNvGraphicFramePr>
              <p:nvPr/>
            </p:nvGraphicFramePr>
            <p:xfrm>
              <a:off x="159" y="2365"/>
              <a:ext cx="2385" cy="15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91" name="Equation" r:id="rId5" imgW="3365280" imgH="2145960" progId="Equation.DSMT4">
                      <p:embed/>
                    </p:oleObj>
                  </mc:Choice>
                  <mc:Fallback>
                    <p:oleObj name="Equation" r:id="rId5" imgW="3365280" imgH="214596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" y="2365"/>
                            <a:ext cx="2385" cy="152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1" name="Двойная стрелка влево/вправо 10"/>
          <p:cNvSpPr/>
          <p:nvPr/>
        </p:nvSpPr>
        <p:spPr>
          <a:xfrm>
            <a:off x="4427984" y="5229200"/>
            <a:ext cx="720080" cy="32585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11" y="4785848"/>
            <a:ext cx="1381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solidFill>
                  <a:prstClr val="black"/>
                </a:solidFill>
              </a:rPr>
              <a:t>блочно</a:t>
            </a:r>
            <a:r>
              <a:rPr lang="ru-RU" sz="1400" b="1" dirty="0">
                <a:solidFill>
                  <a:prstClr val="black"/>
                </a:solidFill>
              </a:rPr>
              <a:t>-иерархическая кинетическая матрица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568339" y="4793860"/>
            <a:ext cx="1393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solidFill>
                  <a:prstClr val="black"/>
                </a:solidFill>
              </a:rPr>
              <a:t>блочно</a:t>
            </a:r>
            <a:r>
              <a:rPr lang="ru-RU" sz="1400" b="1" dirty="0">
                <a:solidFill>
                  <a:prstClr val="black"/>
                </a:solidFill>
              </a:rPr>
              <a:t>-иерархическая </a:t>
            </a:r>
            <a:r>
              <a:rPr lang="ru-RU" sz="1400" b="1" dirty="0" smtClean="0">
                <a:solidFill>
                  <a:prstClr val="black"/>
                </a:solidFill>
              </a:rPr>
              <a:t>матрица контактов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8217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305" y="2012271"/>
            <a:ext cx="2884206" cy="193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8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18" y="2604584"/>
            <a:ext cx="1917981" cy="160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1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77" y="116632"/>
            <a:ext cx="783349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68208" cy="9906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Фрактальную глобулу можно получить методом иерархического коллапса полимерной цепи</a:t>
            </a:r>
            <a:endParaRPr lang="ru-RU" sz="2400" b="1" dirty="0"/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10" y="2388014"/>
            <a:ext cx="3480342" cy="330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827584" y="2692316"/>
            <a:ext cx="4045805" cy="2999405"/>
            <a:chOff x="4774667" y="2569857"/>
            <a:chExt cx="4045805" cy="2999405"/>
          </a:xfrm>
        </p:grpSpPr>
        <p:pic>
          <p:nvPicPr>
            <p:cNvPr id="23" name="Рисунок 22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74667" y="2569857"/>
              <a:ext cx="1617959" cy="1219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2569858"/>
              <a:ext cx="1728191" cy="1219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4221088"/>
              <a:ext cx="1604603" cy="1348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Рисунок 25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92280" y="4221088"/>
              <a:ext cx="1728192" cy="1348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827584" y="19168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иерархический коллапс полимерной цепи. </a:t>
            </a:r>
          </a:p>
        </p:txBody>
      </p:sp>
    </p:spTree>
    <p:extLst>
      <p:ext uri="{BB962C8B-B14F-4D97-AF65-F5344CB8AC3E}">
        <p14:creationId xmlns:p14="http://schemas.microsoft.com/office/powerpoint/2010/main" val="10582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500</Words>
  <Application>Microsoft Office PowerPoint</Application>
  <PresentationFormat>Экран (4:3)</PresentationFormat>
  <Paragraphs>73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Тема Office</vt:lpstr>
      <vt:lpstr>Обычная</vt:lpstr>
      <vt:lpstr>1_Обычная</vt:lpstr>
      <vt:lpstr>3_Обычная</vt:lpstr>
      <vt:lpstr>4_Обычная</vt:lpstr>
      <vt:lpstr>2_Обычная</vt:lpstr>
      <vt:lpstr>Equation</vt:lpstr>
      <vt:lpstr>Microsoft Equation 3.0</vt:lpstr>
      <vt:lpstr>Презентация PowerPoint</vt:lpstr>
      <vt:lpstr>Случайное блуждание на р-адической прямой</vt:lpstr>
      <vt:lpstr>Физическая интерпретация Avetisov V A, Bikulov A Kh , Kozyrev S V  . J. Phys.A:Math.Gen. 32, 8785 (1999); </vt:lpstr>
      <vt:lpstr>динамика и функция белков от 300K до 4K: кинетика связывания СО миоглобином, спектральная диффузия в белках</vt:lpstr>
      <vt:lpstr>эксперименты:</vt:lpstr>
      <vt:lpstr>Построив ультраметрическое описание динамики белка удалось понять, что</vt:lpstr>
      <vt:lpstr>Конструирование искусственных молекулярных машин</vt:lpstr>
      <vt:lpstr>Презентация PowerPoint</vt:lpstr>
      <vt:lpstr>Фрактальную глобулу можно получить методом иерархического коллапса полимерной цепи</vt:lpstr>
      <vt:lpstr>Фрактальная глобула преобразует тепловую энергию в механическое движение (молекулярная машина)</vt:lpstr>
      <vt:lpstr>Геном человека:  пространственная укладка ДНК представляет собой иерархию складок, уложенных друг в друга самоподобным образом.</vt:lpstr>
      <vt:lpstr>Карта контактирующих участков генома</vt:lpstr>
      <vt:lpstr>Кто главнее - ультраметрика складчатых конформаций или первичная структура ДНК ?</vt:lpstr>
      <vt:lpstr>Ультраметрическое описание  складчатых конформаций позволяет понять, что в упаковке генома определяет физика, а что - генетика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avetisov</dc:creator>
  <cp:lastModifiedBy>User</cp:lastModifiedBy>
  <cp:revision>54</cp:revision>
  <dcterms:created xsi:type="dcterms:W3CDTF">2013-11-11T14:41:19Z</dcterms:created>
  <dcterms:modified xsi:type="dcterms:W3CDTF">2013-11-13T08:31:59Z</dcterms:modified>
</cp:coreProperties>
</file>