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2" r:id="rId3"/>
    <p:sldId id="300" r:id="rId4"/>
    <p:sldId id="291" r:id="rId5"/>
    <p:sldId id="303" r:id="rId6"/>
    <p:sldId id="30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Alexander_Grothendieck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math.ucr.edu/home/baez/twfcontents.html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8077200" cy="29717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Ариф</a:t>
            </a:r>
            <a:r>
              <a:rPr lang="ru-RU" b="1" dirty="0" smtClean="0">
                <a:solidFill>
                  <a:srgbClr val="0070C0"/>
                </a:solidFill>
              </a:rPr>
              <a:t>метическая геометрия,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скрытая в графах на поверхностях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Г.Б. </a:t>
            </a:r>
            <a:r>
              <a:rPr lang="ru-RU" dirty="0" err="1" smtClean="0"/>
              <a:t>Шабат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276600"/>
            <a:ext cx="6400800" cy="25908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Коллоквиум МИАН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4 сентября 2014</a:t>
            </a:r>
            <a:endParaRPr lang="ru-RU" sz="24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4191000"/>
            <a:ext cx="8686800" cy="2057400"/>
          </a:xfrm>
        </p:spPr>
        <p:txBody>
          <a:bodyPr>
            <a:noAutofit/>
          </a:bodyPr>
          <a:lstStyle/>
          <a:p>
            <a:r>
              <a:rPr lang="fr-FR" sz="2400" dirty="0" smtClean="0"/>
              <a:t> </a:t>
            </a:r>
            <a:endParaRPr lang="ru-RU" sz="2400" dirty="0" smtClean="0"/>
          </a:p>
          <a:p>
            <a:r>
              <a:rPr lang="en-US" sz="2400" dirty="0" smtClean="0"/>
              <a:t>…</a:t>
            </a:r>
            <a:r>
              <a:rPr lang="en-US" sz="2400" u="sng" dirty="0" err="1" smtClean="0"/>
              <a:t>il</a:t>
            </a:r>
            <a:r>
              <a:rPr lang="en-US" sz="2400" u="sng" dirty="0" smtClean="0"/>
              <a:t> y a </a:t>
            </a:r>
            <a:r>
              <a:rPr lang="en-US" sz="2400" u="sng" dirty="0" err="1" smtClean="0"/>
              <a:t>une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identité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profonde</a:t>
            </a:r>
            <a:r>
              <a:rPr lang="en-US" sz="2400" u="sng" dirty="0" smtClean="0"/>
              <a:t> entre la </a:t>
            </a:r>
            <a:r>
              <a:rPr lang="fr-FR" sz="2400" u="sng" dirty="0" smtClean="0"/>
              <a:t>combinatoire des cartes finies d’une part, et la g</a:t>
            </a:r>
            <a:r>
              <a:rPr lang="en-US" sz="2400" u="sng" dirty="0" smtClean="0"/>
              <a:t>é</a:t>
            </a:r>
            <a:r>
              <a:rPr lang="fr-FR" sz="2400" u="sng" dirty="0" err="1" smtClean="0"/>
              <a:t>ometrie</a:t>
            </a:r>
            <a:r>
              <a:rPr lang="fr-FR" sz="2400" u="sng" dirty="0" smtClean="0"/>
              <a:t> des courbes </a:t>
            </a:r>
            <a:r>
              <a:rPr lang="fr-FR" sz="2400" u="sng" dirty="0" err="1" smtClean="0"/>
              <a:t>alg</a:t>
            </a:r>
            <a:r>
              <a:rPr lang="en-US" sz="2400" u="sng" dirty="0" smtClean="0"/>
              <a:t>é</a:t>
            </a:r>
            <a:r>
              <a:rPr lang="fr-FR" sz="2400" u="sng" dirty="0" smtClean="0"/>
              <a:t>briques d</a:t>
            </a:r>
            <a:r>
              <a:rPr lang="en-US" sz="2400" u="sng" dirty="0" smtClean="0"/>
              <a:t>é</a:t>
            </a:r>
            <a:r>
              <a:rPr lang="fr-FR" sz="2400" u="sng" dirty="0" smtClean="0"/>
              <a:t>finies sur des corps des nombres, de l’autre</a:t>
            </a:r>
            <a:r>
              <a:rPr lang="fr-FR" sz="2400" dirty="0" smtClean="0"/>
              <a:t>. Ce r</a:t>
            </a:r>
            <a:r>
              <a:rPr lang="en-US" sz="2400" dirty="0" smtClean="0"/>
              <a:t>é</a:t>
            </a:r>
            <a:r>
              <a:rPr lang="fr-FR" sz="2400" dirty="0" err="1" smtClean="0"/>
              <a:t>sultat</a:t>
            </a:r>
            <a:r>
              <a:rPr lang="fr-FR" sz="2400" dirty="0" smtClean="0"/>
              <a:t> profond, joint à l’</a:t>
            </a:r>
            <a:r>
              <a:rPr lang="fr-FR" sz="2400" dirty="0" err="1" smtClean="0"/>
              <a:t>interpr</a:t>
            </a:r>
            <a:r>
              <a:rPr lang="en-US" sz="2400" dirty="0" smtClean="0"/>
              <a:t>é</a:t>
            </a:r>
            <a:r>
              <a:rPr lang="fr-FR" sz="2400" dirty="0" err="1" smtClean="0"/>
              <a:t>tation</a:t>
            </a:r>
            <a:r>
              <a:rPr lang="fr-FR" sz="2400" dirty="0" smtClean="0"/>
              <a:t> </a:t>
            </a:r>
            <a:r>
              <a:rPr lang="fr-FR" sz="2400" dirty="0" err="1" smtClean="0"/>
              <a:t>alg</a:t>
            </a:r>
            <a:r>
              <a:rPr lang="en-US" sz="2400" dirty="0" smtClean="0"/>
              <a:t>é</a:t>
            </a:r>
            <a:r>
              <a:rPr lang="fr-FR" sz="2400" dirty="0" err="1" smtClean="0"/>
              <a:t>brico</a:t>
            </a:r>
            <a:r>
              <a:rPr lang="fr-FR" sz="2400" dirty="0" smtClean="0"/>
              <a:t>-</a:t>
            </a:r>
            <a:r>
              <a:rPr lang="fr-FR" sz="2400" dirty="0" err="1" smtClean="0"/>
              <a:t>géometrique</a:t>
            </a:r>
            <a:r>
              <a:rPr lang="fr-FR" sz="2400" dirty="0" smtClean="0"/>
              <a:t> des cartes finies, ouvre la porte sur un monde nouveau, inexploré – et à porte de main de tous qui passent sans le voir.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pic>
        <p:nvPicPr>
          <p:cNvPr id="74754" name="Picture 2" descr="http://t1.gstatic.com/images?q=tbn:ANd9GcSg7FuBwr2sRuqyGAliQOc0eseiinckdmTUZDvSwol78pXonygHl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19153" b="19153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4200" y="457200"/>
            <a:ext cx="5486400" cy="566738"/>
          </a:xfrm>
        </p:spPr>
        <p:txBody>
          <a:bodyPr/>
          <a:lstStyle/>
          <a:p>
            <a:r>
              <a:rPr lang="ru-RU" dirty="0" smtClean="0"/>
              <a:t>Кубика Ферма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124200" y="5410200"/>
            <a:ext cx="2438400" cy="804862"/>
          </a:xfrm>
        </p:spPr>
        <p:txBody>
          <a:bodyPr/>
          <a:lstStyle/>
          <a:p>
            <a:r>
              <a:rPr lang="en-US" sz="3600" i="1" dirty="0" smtClean="0"/>
              <a:t>x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+</a:t>
            </a:r>
            <a:r>
              <a:rPr lang="en-US" sz="3600" i="1" dirty="0" smtClean="0"/>
              <a:t>y</a:t>
            </a:r>
            <a:r>
              <a:rPr lang="en-US" sz="3600" baseline="30000" dirty="0" smtClean="0"/>
              <a:t>3</a:t>
            </a:r>
            <a:r>
              <a:rPr lang="en-US" sz="3600" dirty="0" smtClean="0"/>
              <a:t>=1</a:t>
            </a:r>
            <a:endParaRPr lang="ru-RU" sz="3600" dirty="0" smtClean="0"/>
          </a:p>
          <a:p>
            <a:endParaRPr lang="ru-RU" dirty="0"/>
          </a:p>
        </p:txBody>
      </p:sp>
      <p:pic>
        <p:nvPicPr>
          <p:cNvPr id="55300" name="Picture 4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1244" b="11244"/>
          <a:stretch>
            <a:fillRect/>
          </a:stretch>
        </p:blipFill>
        <p:spPr bwMode="auto">
          <a:xfrm>
            <a:off x="1752600" y="1447800"/>
            <a:ext cx="4760912" cy="357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0"/>
            <a:ext cx="8610600" cy="83820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Клейново</a:t>
            </a:r>
            <a:r>
              <a:rPr lang="ru-RU" sz="2400" dirty="0" smtClean="0"/>
              <a:t> замощение гиперболической плоскости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smtClean="0"/>
              <a:t>1878)</a:t>
            </a: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113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2500" b="12500"/>
          <a:stretch>
            <a:fillRect/>
          </a:stretch>
        </p:blipFill>
        <p:spPr bwMode="auto">
          <a:xfrm>
            <a:off x="1828800" y="18288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8370" name="Picture 2" descr="http://math.ucr.edu/home/baez/pentacontihexahedron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7065" b="7065"/>
          <a:stretch>
            <a:fillRect/>
          </a:stretch>
        </p:blipFill>
        <p:spPr bwMode="auto">
          <a:xfrm>
            <a:off x="1295400" y="304800"/>
            <a:ext cx="70104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1173163" cy="1127125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2765425" cy="1004888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17526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30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657600"/>
            <a:ext cx="8422856" cy="762000"/>
          </a:xfrm>
          <a:prstGeom prst="rect">
            <a:avLst/>
          </a:prstGeom>
          <a:noFill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648201"/>
            <a:ext cx="4419600" cy="28641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209800" y="914400"/>
            <a:ext cx="6172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     </a:t>
            </a:r>
            <a:r>
              <a:rPr lang="en-US" sz="2800" b="1" dirty="0" smtClean="0"/>
              <a:t>One cubic Galois orbit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b="1" i="1" dirty="0" smtClean="0"/>
              <a:t>j</a:t>
            </a:r>
            <a:r>
              <a:rPr lang="en-US" sz="2400" dirty="0" smtClean="0"/>
              <a:t>-invariant  is the real root of </a:t>
            </a:r>
            <a:r>
              <a:rPr lang="en-US" sz="2400" b="1" i="1" dirty="0" smtClean="0"/>
              <a:t>I</a:t>
            </a:r>
            <a:r>
              <a:rPr lang="en-US" sz="2400" baseline="-25000" dirty="0" smtClean="0"/>
              <a:t>521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76600" y="25146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b="1" i="1" dirty="0" smtClean="0"/>
              <a:t>j</a:t>
            </a:r>
            <a:r>
              <a:rPr lang="en-US" sz="2400" dirty="0" smtClean="0"/>
              <a:t>-invariants are non-real roots of </a:t>
            </a:r>
            <a:r>
              <a:rPr lang="en-US" sz="2400" b="1" i="1" dirty="0" smtClean="0"/>
              <a:t>I</a:t>
            </a:r>
            <a:r>
              <a:rPr lang="en-US" sz="2400" baseline="-25000" dirty="0" smtClean="0"/>
              <a:t>521</a:t>
            </a:r>
            <a:endParaRPr lang="ru-RU" sz="2400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5715001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Predicting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bad reduction by the combinatorial properties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dessins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3995</TotalTime>
  <Words>50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Арифметическая геометрия, скрытая в графах на поверхностях  Г.Б. Шабат   </vt:lpstr>
      <vt:lpstr>         </vt:lpstr>
      <vt:lpstr>Кубика Ферма</vt:lpstr>
      <vt:lpstr>Клейново замощение гиперболической плоскости (1878)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George Shabat</dc:creator>
  <cp:lastModifiedBy>George Shabat</cp:lastModifiedBy>
  <cp:revision>80</cp:revision>
  <dcterms:created xsi:type="dcterms:W3CDTF">2006-08-16T00:00:00Z</dcterms:created>
  <dcterms:modified xsi:type="dcterms:W3CDTF">2014-09-04T04:53:57Z</dcterms:modified>
</cp:coreProperties>
</file>